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embeddedFontLst>
    <p:embeddedFont>
      <p:font typeface="Roboto Light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Light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Light-italic.fntdata"/><Relationship Id="rId21" Type="http://schemas.openxmlformats.org/officeDocument/2006/relationships/slide" Target="slides/slide16.xml"/><Relationship Id="rId65" Type="http://schemas.openxmlformats.org/officeDocument/2006/relationships/font" Target="fonts/RobotoLight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font" Target="fonts/RobotoLight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c38c256e3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ec38c256e3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b7ec83755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b7ec83755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b7ec8375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b7ec8375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c38c256e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c38c256e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c38c256e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ec38c256e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c38c256e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c38c256e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b7ec8375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b7ec8375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b7ec8375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eb7ec8375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b7ec8375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b7ec8375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b7ec8375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b7ec8375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b7be0f3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b7be0f3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b7ec83755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b7ec83755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b7ec8375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eb7ec8375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b7ec8375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eb7ec8375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b7ec83755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b7ec83755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b7ec8375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b7ec8375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b7ec83755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eb7ec8375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c38c256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c38c256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c38c256e3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c38c256e3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c38c256e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ec38c256e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c38c256e3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c38c256e3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c38c256e3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c38c256e3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c07257a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ec07257a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c07257a4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ec07257a4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c07257a4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c07257a4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c07257a4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ec07257a4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c38c256e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ec38c256e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ec38c256e3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ec38c256e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ec38c256e3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ec38c256e3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ec38c256e3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ec38c256e3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c38c256e3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ec38c256e3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ec38c256e3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ec38c256e3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b7be0f31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b7be0f31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ecd2cea7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ecd2cea7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ecd2cea7e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ecd2cea7e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cd2cea7e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ecd2cea7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ecd2cea7e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ecd2cea7e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ecd2cea7e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ecd2cea7e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ec38c256e3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ec38c256e3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c38c256e3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ec38c256e3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eb7ec83755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eb7ec83755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c38c256e3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c38c256e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ec38c256e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ec38c256e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b7ec837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b7ec83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eb7ec83755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eb7ec83755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eb7ec83755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eb7ec83755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eb7ec83755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eb7ec83755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ec38c256e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ec38c256e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ec38c256e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ec38c256e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c07257a4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ec07257a4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ec07257a4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ec07257a4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ec07257a4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ec07257a4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c38c256e3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ec38c256e3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b7ec8375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eb7ec8375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eb7ec8375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eb7ec8375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c38c256e3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c38c256e3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b7ec83755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b7ec83755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huggingface.co/docs/transformers/inde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github.com/s3prl/s3prl" TargetMode="External"/><Relationship Id="rId4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Relationship Id="rId4" Type="http://schemas.openxmlformats.org/officeDocument/2006/relationships/hyperlink" Target="http://drive.google.com/file/d/12cobJZeazcQ59c_DjfKb4zv-zmhrBX-W/view" TargetMode="External"/><Relationship Id="rId5" Type="http://schemas.openxmlformats.org/officeDocument/2006/relationships/image" Target="../media/image25.png"/><Relationship Id="rId6" Type="http://schemas.openxmlformats.org/officeDocument/2006/relationships/hyperlink" Target="http://drive.google.com/file/d/1f1_aKU9j4oqIq7hsepXh13xvLY-4op1L/view" TargetMode="External"/><Relationship Id="rId7" Type="http://schemas.openxmlformats.org/officeDocument/2006/relationships/hyperlink" Target="https://speechbot.github.io/pgsl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zerospeech.com/" TargetMode="External"/><Relationship Id="rId4" Type="http://schemas.openxmlformats.org/officeDocument/2006/relationships/image" Target="../media/image4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zerospeech.com/" TargetMode="External"/><Relationship Id="rId4" Type="http://schemas.openxmlformats.org/officeDocument/2006/relationships/image" Target="../media/image4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zerospeech.com/" TargetMode="External"/><Relationship Id="rId4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zerospeech.com/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zerospeech.com/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youtube.com/watch?v=_xkZwJ0H9IU" TargetMode="External"/><Relationship Id="rId4" Type="http://schemas.openxmlformats.org/officeDocument/2006/relationships/image" Target="../media/image3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png"/><Relationship Id="rId4" Type="http://schemas.openxmlformats.org/officeDocument/2006/relationships/hyperlink" Target="https://www.microsoft.com/en-us/research/project/vall-e-x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drive.google.com/file/d/1k_siA4VLWov3C-ItwS2nBnRmpcz5WKs4/view" TargetMode="External"/><Relationship Id="rId4" Type="http://schemas.openxmlformats.org/officeDocument/2006/relationships/image" Target="../media/image25.png"/><Relationship Id="rId10" Type="http://schemas.openxmlformats.org/officeDocument/2006/relationships/hyperlink" Target="http://drive.google.com/file/d/1ek7c1tPb4-PqYAOvMUKBj9YNJDkT3TNY/view" TargetMode="External"/><Relationship Id="rId9" Type="http://schemas.openxmlformats.org/officeDocument/2006/relationships/hyperlink" Target="http://drive.google.com/file/d/1wW4gft7bM0dBDfPcOlndE8J-V6SoQFs0/view" TargetMode="External"/><Relationship Id="rId5" Type="http://schemas.openxmlformats.org/officeDocument/2006/relationships/hyperlink" Target="http://drive.google.com/file/d/1rAtFI1UYYfrfQQte0VCmx3jtbSNrNpsf/view" TargetMode="External"/><Relationship Id="rId6" Type="http://schemas.openxmlformats.org/officeDocument/2006/relationships/hyperlink" Target="http://drive.google.com/file/d/1BoXSMiDiNklhEJI6gqWDwI4HaRFCwNXI/view" TargetMode="External"/><Relationship Id="rId7" Type="http://schemas.openxmlformats.org/officeDocument/2006/relationships/hyperlink" Target="http://drive.google.com/file/d/1DYaUezc6fLuUabBvwzMJud91ImYNG5z7/view" TargetMode="External"/><Relationship Id="rId8" Type="http://schemas.openxmlformats.org/officeDocument/2006/relationships/hyperlink" Target="http://drive.google.com/file/d/1ISkh9pw3hwlJaGxHiR2mBrJlzznhLJZQ/view" TargetMode="External"/></Relationships>
</file>

<file path=ppt/slides/_rels/slide54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6vYedS-Vuufg6UCaowDP6--qEz2DDoow/view" TargetMode="External"/><Relationship Id="rId10" Type="http://schemas.openxmlformats.org/officeDocument/2006/relationships/hyperlink" Target="http://drive.google.com/file/d/1GEgu7w3ocoM0Om8vBGSSQSiHOu-sJR1j/view" TargetMode="External"/><Relationship Id="rId13" Type="http://schemas.openxmlformats.org/officeDocument/2006/relationships/hyperlink" Target="http://drive.google.com/file/d/1VagAmDjug0-xT--p-mNGhD31YZ8_dNBT/view" TargetMode="External"/><Relationship Id="rId12" Type="http://schemas.openxmlformats.org/officeDocument/2006/relationships/hyperlink" Target="http://drive.google.com/file/d/1C9SKVdlT5We7p_4GzHiku83B3NmtRfb3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drive.google.com/file/d/1cuwmnz5NbU6aXeHaa2KdPMB5k_sFoYUd/view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://drive.google.com/file/d/1CoKY6KqUkd3ZtZpce6iqoN0hdJpQmQZu/view" TargetMode="External"/><Relationship Id="rId5" Type="http://schemas.openxmlformats.org/officeDocument/2006/relationships/hyperlink" Target="http://drive.google.com/file/d/14tZGQfUD06GA0oaN3w0zS8z3wLysoS4f/view" TargetMode="External"/><Relationship Id="rId6" Type="http://schemas.openxmlformats.org/officeDocument/2006/relationships/hyperlink" Target="http://drive.google.com/file/d/1vvcrplXNWf9xrlrFJ9Sr-tTzvXwCJLaI/view" TargetMode="External"/><Relationship Id="rId7" Type="http://schemas.openxmlformats.org/officeDocument/2006/relationships/hyperlink" Target="http://drive.google.com/file/d/154vS_jo7YUhIGdcVpOzKL5MLLI6fgdH2/view" TargetMode="External"/><Relationship Id="rId8" Type="http://schemas.openxmlformats.org/officeDocument/2006/relationships/hyperlink" Target="http://drive.google.com/file/d/1lS0ZOthZLzd-9PG_RQWLOG9kdmKXxgWG/view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png"/><Relationship Id="rId4" Type="http://schemas.openxmlformats.org/officeDocument/2006/relationships/hyperlink" Target="http://asvspoof.org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uggingface.co/docs/transformers/index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33025" y="307250"/>
            <a:ext cx="84552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9972"/>
              <a:buNone/>
            </a:pPr>
            <a:r>
              <a:rPr lang="en" sz="3670">
                <a:solidFill>
                  <a:srgbClr val="4285F4"/>
                </a:solidFill>
              </a:rPr>
              <a:t>Advancements in self-supervised learning for speech technologies</a:t>
            </a:r>
            <a:endParaRPr sz="3670">
              <a:solidFill>
                <a:srgbClr val="4285F4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114625" y="3771275"/>
            <a:ext cx="86025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❏"/>
            </a:pPr>
            <a:r>
              <a:rPr lang="en">
                <a:solidFill>
                  <a:srgbClr val="595959"/>
                </a:solidFill>
              </a:rPr>
              <a:t>Assoc. Prof. at Athens Univ. of Economics and Business, Dpt. of Informatics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❏"/>
            </a:pPr>
            <a:r>
              <a:rPr lang="en">
                <a:solidFill>
                  <a:srgbClr val="595959"/>
                </a:solidFill>
              </a:rPr>
              <a:t>Head of Machine Learning at Omilia - Conversational Intelligence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❏"/>
            </a:pPr>
            <a:r>
              <a:rPr lang="en">
                <a:solidFill>
                  <a:srgbClr val="595959"/>
                </a:solidFill>
              </a:rPr>
              <a:t>Affiliated with “Archimedes”/Athena R.C. and Brno Univ. of Technology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84650" y="3729900"/>
            <a:ext cx="3873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Themos Stafylakis</a:t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8850" y="2914650"/>
            <a:ext cx="4635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ESSAI &amp; ACAI 2024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18 July 2024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27947" l="2026" r="37848" t="5888"/>
          <a:stretch/>
        </p:blipFill>
        <p:spPr>
          <a:xfrm>
            <a:off x="5451325" y="1458091"/>
            <a:ext cx="2581098" cy="13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800" y="1373737"/>
            <a:ext cx="1790475" cy="14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19" y="1498175"/>
            <a:ext cx="2581106" cy="12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</a:t>
            </a:r>
            <a:r>
              <a:rPr lang="en" sz="2800">
                <a:solidFill>
                  <a:srgbClr val="4A86E8"/>
                </a:solidFill>
              </a:rPr>
              <a:t>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81000" y="779425"/>
            <a:ext cx="80487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Self-supervised finetuning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Fine-tune the SSL architecture on the downstream task using labeled data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Add a classification head, and</a:t>
            </a:r>
            <a:r>
              <a:rPr lang="en" sz="1600">
                <a:solidFill>
                  <a:schemeClr val="dk2"/>
                </a:solidFill>
              </a:rPr>
              <a:t>/or</a:t>
            </a:r>
            <a:r>
              <a:rPr lang="en" sz="1600">
                <a:solidFill>
                  <a:schemeClr val="dk2"/>
                </a:solidFill>
              </a:rPr>
              <a:t> a CTC-loss</a:t>
            </a:r>
            <a:r>
              <a:rPr lang="en" sz="1600">
                <a:solidFill>
                  <a:schemeClr val="dk2"/>
                </a:solidFill>
              </a:rPr>
              <a:t>,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and/or a temporal pooling layer </a:t>
            </a:r>
            <a:r>
              <a:rPr lang="en" sz="1600">
                <a:solidFill>
                  <a:schemeClr val="dk2"/>
                </a:solidFill>
              </a:rPr>
              <a:t>for speaker, emotion and in general utterance-level classification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Parameter-efficient fine-tuning (adapters): 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Freeze the parameters of the pretrained transformer, add a few parameters per layer and train only these. 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50" y="3625225"/>
            <a:ext cx="1351125" cy="11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2261350" y="4775500"/>
            <a:ext cx="38295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https://huggingface.co/docs/transformers/index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models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4225"/>
            <a:ext cx="8839204" cy="3064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18500" y="4589550"/>
            <a:ext cx="8752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Mohamed, Abdelrahman, et al. "Self-supervised speech representation learning: A review." IEEE Journal of Selected Topics in Signal Processing 16.6 (2022): 1179-1210.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</a:t>
            </a:r>
            <a:r>
              <a:rPr lang="en" sz="2800">
                <a:solidFill>
                  <a:srgbClr val="4A86E8"/>
                </a:solidFill>
              </a:rPr>
              <a:t>elf-supervised speech models 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52400" y="779425"/>
            <a:ext cx="4549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</a:t>
            </a:r>
            <a:r>
              <a:rPr b="1" lang="en">
                <a:solidFill>
                  <a:schemeClr val="dk2"/>
                </a:solidFill>
              </a:rPr>
              <a:t>Contrastive Predictive Coding (CPC)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85375" y="4835500"/>
            <a:ext cx="90414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Aaron van den Oord, Yazhe Li, and Oriol Vinyals. Representation learning with contrastive predictive coding. In NeurIPS, 2018.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800" y="1486225"/>
            <a:ext cx="6678151" cy="289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/>
        </p:nvSpPr>
        <p:spPr>
          <a:xfrm>
            <a:off x="152400" y="779425"/>
            <a:ext cx="4549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Contrastive Predictive Coding (CPC)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85375" y="4835500"/>
            <a:ext cx="90414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Aaron van den Oord, Yazhe Li, and Oriol Vinyals. Representation learning with contrastive predictive coding. In NeurIPS, 2018.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550" y="1069825"/>
            <a:ext cx="4824824" cy="20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101800" y="1413100"/>
            <a:ext cx="43200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2"/>
                </a:solidFill>
              </a:rPr>
              <a:t>Convolutional Encoder</a:t>
            </a:r>
            <a:endParaRPr b="1"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Input: 1-D input @</a:t>
            </a:r>
            <a:r>
              <a:rPr lang="en" sz="1500">
                <a:solidFill>
                  <a:schemeClr val="dk2"/>
                </a:solidFill>
              </a:rPr>
              <a:t>16KHz </a:t>
            </a:r>
            <a:r>
              <a:rPr i="1"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i="1" lang="en" sz="12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" sz="1500">
                <a:solidFill>
                  <a:schemeClr val="dk2"/>
                </a:solidFill>
              </a:rPr>
              <a:t> 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Output: 256-D </a:t>
            </a:r>
            <a:r>
              <a:rPr lang="en" sz="1500">
                <a:solidFill>
                  <a:schemeClr val="dk2"/>
                </a:solidFill>
              </a:rPr>
              <a:t>frames @100Hz </a:t>
            </a:r>
            <a:r>
              <a:rPr i="1"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z</a:t>
            </a:r>
            <a:r>
              <a:rPr i="1" lang="en" sz="12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2"/>
                </a:solidFill>
              </a:rPr>
              <a:t>Autoregressive model</a:t>
            </a:r>
            <a:endParaRPr b="1"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GRU with 256-D hidden size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Produces context latent representations </a:t>
            </a:r>
            <a:r>
              <a:rPr i="1" lang="en" sz="17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i="1" lang="en" sz="12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b="1" lang="en" sz="1500">
                <a:solidFill>
                  <a:schemeClr val="dk2"/>
                </a:solidFill>
              </a:rPr>
              <a:t>Loss </a:t>
            </a:r>
            <a:endParaRPr b="1"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Noise Contrastive Estimation: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i="1" lang="en" sz="15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lang="en" sz="1500">
                <a:solidFill>
                  <a:schemeClr val="dk2"/>
                </a:solidFill>
              </a:rPr>
              <a:t>-step prediction (</a:t>
            </a:r>
            <a:r>
              <a:rPr i="1" lang="en" sz="15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lang="en" sz="15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=1,...,12</a:t>
            </a:r>
            <a:r>
              <a:rPr lang="en" sz="1500">
                <a:solidFill>
                  <a:schemeClr val="dk2"/>
                </a:solidFill>
              </a:rPr>
              <a:t>)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i="1" lang="en" sz="15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Z</a:t>
            </a:r>
            <a:r>
              <a:rPr lang="en" sz="1500">
                <a:solidFill>
                  <a:schemeClr val="dk2"/>
                </a:solidFill>
              </a:rPr>
              <a:t>: </a:t>
            </a:r>
            <a:r>
              <a:rPr i="1" lang="en" sz="15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lang="en" sz="1500">
                <a:solidFill>
                  <a:schemeClr val="dk2"/>
                </a:solidFill>
              </a:rPr>
              <a:t> negative samples plus the positive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Negative samples drawn from the same utterance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250" y="3668250"/>
            <a:ext cx="3862776" cy="8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self-supervised speech models </a:t>
            </a:r>
            <a:endParaRPr sz="4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/>
        </p:nvSpPr>
        <p:spPr>
          <a:xfrm>
            <a:off x="85375" y="4835500"/>
            <a:ext cx="90414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Aaron van den Oord, Yazhe Li, and Oriol Vinyals. Representation learning with contrast</a:t>
            </a:r>
            <a:r>
              <a:rPr lang="en" sz="1200">
                <a:solidFill>
                  <a:schemeClr val="dk2"/>
                </a:solidFill>
              </a:rPr>
              <a:t>ive predictive coding. In NeurIPS, 2018.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61" name="Google Shape;161;p26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self-supervised speech models 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925" y="1403000"/>
            <a:ext cx="4422999" cy="22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559000" y="3756250"/>
            <a:ext cx="46722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Fig. t-SNE visualization of audio (speech) representations for a subset of 10 speakers (out of 251). Every color represents a different speaker.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152400" y="779425"/>
            <a:ext cx="4549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Contrastive Predictive Coding (CPC)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999" y="1312125"/>
            <a:ext cx="2922076" cy="251925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5383600" y="3738400"/>
            <a:ext cx="364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Table: LibriSpeech phone (1 out of 41) and speaker classification results (1 out of 251). 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152400" y="779425"/>
            <a:ext cx="45498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Wav2Vec 2.0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 CNN processes the waveform to learn latent speech representations (X → Z)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50 per second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NLP’s units are discrete (subword units) while speech is a continuous signal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Quantization is learnt (Z → Q)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Via Gumbel-Softmax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Zs are fed to the transformer to produce contextualized representations (Z → C)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Masking is applied to 10 consecutive time steps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 contrastive loss is used to estimate Q from C on the masked time-steps.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975" y="1663175"/>
            <a:ext cx="4549800" cy="22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85375" y="4835500"/>
            <a:ext cx="90414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Baevski, Alexei, et al. "wav2vec 2.0: A framework for self-supervised learning of speech representations." NeurIPS, 2020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74" name="Google Shape;174;p27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self-supervised speech models </a:t>
            </a:r>
            <a:endParaRPr sz="4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Wav2Vec 2.0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Contrastive loss (Similar to CPC)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Given context network output </a:t>
            </a:r>
            <a:r>
              <a:rPr b="1" lang="en">
                <a:solidFill>
                  <a:schemeClr val="dk2"/>
                </a:solidFill>
              </a:rPr>
              <a:t>c</a:t>
            </a:r>
            <a:r>
              <a:rPr baseline="-25000" i="1"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 centered over masked time step </a:t>
            </a:r>
            <a:r>
              <a:rPr i="1"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, the model needs to identify the true quantized latent speech representation </a:t>
            </a:r>
            <a:r>
              <a:rPr b="1" lang="en">
                <a:solidFill>
                  <a:schemeClr val="dk2"/>
                </a:solidFill>
              </a:rPr>
              <a:t>q</a:t>
            </a:r>
            <a:r>
              <a:rPr baseline="-25000" i="1"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 in a set of K + 1 quantized candidate representations </a:t>
            </a:r>
            <a:r>
              <a:rPr b="1" lang="en">
                <a:solidFill>
                  <a:schemeClr val="dk2"/>
                </a:solidFill>
              </a:rPr>
              <a:t>q</a:t>
            </a:r>
            <a:r>
              <a:rPr lang="en">
                <a:solidFill>
                  <a:schemeClr val="dk2"/>
                </a:solidFill>
              </a:rPr>
              <a:t> ~ </a:t>
            </a:r>
            <a:r>
              <a:rPr b="1" lang="en">
                <a:solidFill>
                  <a:schemeClr val="dk2"/>
                </a:solidFill>
              </a:rPr>
              <a:t>Q</a:t>
            </a:r>
            <a:r>
              <a:rPr baseline="-25000" i="1"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 which includes </a:t>
            </a:r>
            <a:r>
              <a:rPr b="1" lang="en">
                <a:solidFill>
                  <a:schemeClr val="dk2"/>
                </a:solidFill>
              </a:rPr>
              <a:t>q</a:t>
            </a:r>
            <a:r>
              <a:rPr baseline="-25000" i="1" lang="en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 and K distractors.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Distractors are uniformly sampled from other masked time steps of the same utterance.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loss is defined as follows, where sim(.,.) is the cosine similarity.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288" y="3057974"/>
            <a:ext cx="3728325" cy="7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137038" y="3747475"/>
            <a:ext cx="829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 diversity loss is also added to increase the use of the quantized codebook.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loss maximizes the entropy of the averaged softmax distribution.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850" y="4332600"/>
            <a:ext cx="4622978" cy="73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self-supervised speech models </a:t>
            </a:r>
            <a:endParaRPr sz="4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Wav2Vec 2.0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b="0" l="0" r="0" t="1078"/>
          <a:stretch/>
        </p:blipFill>
        <p:spPr>
          <a:xfrm>
            <a:off x="1600200" y="1143000"/>
            <a:ext cx="5021676" cy="236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 rotWithShape="1">
          <a:blip r:embed="rId4">
            <a:alphaModFix/>
          </a:blip>
          <a:srcRect b="2534" l="0" r="0" t="0"/>
          <a:stretch/>
        </p:blipFill>
        <p:spPr>
          <a:xfrm>
            <a:off x="1574525" y="3504275"/>
            <a:ext cx="5073027" cy="164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Contrastive self-supervised speech models </a:t>
            </a:r>
            <a:endParaRPr sz="4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Predictive s</a:t>
            </a:r>
            <a:r>
              <a:rPr lang="en" sz="2800">
                <a:solidFill>
                  <a:srgbClr val="4A86E8"/>
                </a:solidFill>
              </a:rPr>
              <a:t>elf-supervised speech models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HuBERT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825" y="1105225"/>
            <a:ext cx="4244342" cy="350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164275" y="4637700"/>
            <a:ext cx="887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Hsu, Wei-Ning, et al. "Hubert: Self-supervised speech representation learning by masked prediction of hidden units." IEEE/ACM Transactions on Audio, Speech, and Language Processing 29 (2021): 3451-3460.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Predictive self-supervised speech models</a:t>
            </a:r>
            <a:endParaRPr sz="2800">
              <a:solidFill>
                <a:srgbClr val="4A86E8"/>
              </a:solidFill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HuBERT vs Wav2Vec 2.0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152388" y="1499125"/>
            <a:ext cx="82968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contrastive loss is replaced with a classification loss.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Regular frame-level classification task.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end-to-end quantization is replaced with K-means (not end-to-end).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The first set of labels is estimated using MFCC (standard speech features).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>
                <a:solidFill>
                  <a:schemeClr val="dk2"/>
                </a:solidFill>
              </a:rPr>
              <a:t>K-means on MFCC, a label is assigned to each frame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In the second iteration a new set of labels is estimated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>
                <a:solidFill>
                  <a:schemeClr val="dk2"/>
                </a:solidFill>
              </a:rPr>
              <a:t>K-means of the representations of an intermediate layer (11th for the large model).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This is arguably the most crucial difference between HuBERT and Wav2Vec 2.0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W2V estimates labels very early (outputs of the CNN)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HuBERT estimates them from already contextualized representations.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164275" y="4637700"/>
            <a:ext cx="887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Hsu, Wei-Ning, et al. "Hubert: Self-supervised speech representation learning by masked prediction of hidden units." IEEE/ACM Transactions on Audio, Speech, and Language Processing 29 (2021): 3451-3460.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Contents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8625" y="1190000"/>
            <a:ext cx="86391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Introduction to self-</a:t>
            </a:r>
            <a:r>
              <a:rPr lang="en" sz="1500">
                <a:solidFill>
                  <a:srgbClr val="595959"/>
                </a:solidFill>
              </a:rPr>
              <a:t>supervised</a:t>
            </a:r>
            <a:r>
              <a:rPr lang="en" sz="1500">
                <a:solidFill>
                  <a:srgbClr val="595959"/>
                </a:solidFill>
              </a:rPr>
              <a:t> speech modeling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Popular self-supervised models in speech and their taxonomy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The SUPERB challenge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From continuous representations to discrete speech units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chemeClr val="dk2"/>
                </a:solidFill>
              </a:rPr>
              <a:t>Textless NLP and the Zero Resource Speech challenge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Speech continuation with discrete units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Text-to-Speech with discrete units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❏"/>
            </a:pPr>
            <a:r>
              <a:rPr lang="en" sz="1500">
                <a:solidFill>
                  <a:srgbClr val="595959"/>
                </a:solidFill>
              </a:rPr>
              <a:t>Synthetic speech detection</a:t>
            </a:r>
            <a:endParaRPr sz="1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Self-supervised transformers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HuBERT layer speech representations and Phone Normalized Mutual Information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b="89372" l="19348" r="3627" t="2998"/>
          <a:stretch/>
        </p:blipFill>
        <p:spPr>
          <a:xfrm>
            <a:off x="2958100" y="1478375"/>
            <a:ext cx="3666550" cy="4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3">
            <a:alphaModFix/>
          </a:blip>
          <a:srcRect b="0" l="0" r="0" t="67383"/>
          <a:stretch/>
        </p:blipFill>
        <p:spPr>
          <a:xfrm>
            <a:off x="1893900" y="1991700"/>
            <a:ext cx="5248125" cy="2166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328500" y="4059250"/>
            <a:ext cx="8282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In the </a:t>
            </a:r>
            <a:r>
              <a:rPr lang="en">
                <a:solidFill>
                  <a:srgbClr val="0000FF"/>
                </a:solidFill>
              </a:rPr>
              <a:t>first iteration</a:t>
            </a:r>
            <a:r>
              <a:rPr lang="en">
                <a:solidFill>
                  <a:schemeClr val="dk2"/>
                </a:solidFill>
              </a:rPr>
              <a:t> where clustering is based on MFCC, the output (12th layer) is not well correlated with phones.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In the </a:t>
            </a:r>
            <a:r>
              <a:rPr lang="en">
                <a:solidFill>
                  <a:srgbClr val="FF0000"/>
                </a:solidFill>
              </a:rPr>
              <a:t>second iteration</a:t>
            </a:r>
            <a:r>
              <a:rPr lang="en">
                <a:solidFill>
                  <a:schemeClr val="dk2"/>
                </a:solidFill>
              </a:rPr>
              <a:t> where clustering is based the 7th layer of the first iteration, the correlation is high.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Self-supervised transformers in speech applications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931825"/>
            <a:ext cx="5935793" cy="42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52400" y="779425"/>
            <a:ext cx="86343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HuBERT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Self-supervised transformers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381000" y="779425"/>
            <a:ext cx="3348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WavLM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288" y="1013950"/>
            <a:ext cx="3954919" cy="35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4"/>
          <p:cNvSpPr txBox="1"/>
          <p:nvPr/>
        </p:nvSpPr>
        <p:spPr>
          <a:xfrm>
            <a:off x="359325" y="1611825"/>
            <a:ext cx="46611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Similar to HuBERT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The input audio is mixed with another audio (speech from another speaker or noise).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The target labels correspond to those of the clean audio.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In encourages the network to learn how to denoise the input.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SOTA in speaker-related downstream tasks. 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82125" y="4611250"/>
            <a:ext cx="89523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Chen, Sanyuan, et al. "Wavlm: Large-scale self-supervised pre-training for full stack speech processing." IEEE Journal of Selected Topics in Signal Processing, 2022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19200"/>
            <a:ext cx="7527524" cy="20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Self-supervised transformers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381000" y="855625"/>
            <a:ext cx="3348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data2vec</a:t>
            </a:r>
            <a:r>
              <a:rPr b="1" lang="en">
                <a:solidFill>
                  <a:schemeClr val="dk2"/>
                </a:solidFill>
              </a:rPr>
              <a:t>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477750" y="3146500"/>
            <a:ext cx="84552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Multimodal (Images, Speech, Language)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Continuous representations as targets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Teacher-Student approach (</a:t>
            </a:r>
            <a:r>
              <a:rPr lang="en">
                <a:solidFill>
                  <a:schemeClr val="dk2"/>
                </a:solidFill>
              </a:rPr>
              <a:t>Teacher: </a:t>
            </a:r>
            <a:r>
              <a:rPr i="1" lang="en">
                <a:solidFill>
                  <a:schemeClr val="dk2"/>
                </a:solidFill>
              </a:rPr>
              <a:t>θ</a:t>
            </a:r>
            <a:r>
              <a:rPr i="1" lang="en" sz="900">
                <a:solidFill>
                  <a:schemeClr val="dk2"/>
                </a:solidFill>
              </a:rPr>
              <a:t>T</a:t>
            </a:r>
            <a:r>
              <a:rPr lang="en">
                <a:solidFill>
                  <a:schemeClr val="dk2"/>
                </a:solidFill>
              </a:rPr>
              <a:t>, Student: </a:t>
            </a:r>
            <a:r>
              <a:rPr i="1" lang="en">
                <a:solidFill>
                  <a:schemeClr val="dk2"/>
                </a:solidFill>
              </a:rPr>
              <a:t>θ</a:t>
            </a:r>
            <a:r>
              <a:rPr i="1" lang="en" sz="900">
                <a:solidFill>
                  <a:schemeClr val="dk2"/>
                </a:solidFill>
              </a:rPr>
              <a:t>S</a:t>
            </a:r>
            <a:r>
              <a:rPr lang="en">
                <a:solidFill>
                  <a:schemeClr val="dk2"/>
                </a:solidFill>
              </a:rPr>
              <a:t>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Targets are provided by the </a:t>
            </a:r>
            <a:r>
              <a:rPr lang="en">
                <a:solidFill>
                  <a:schemeClr val="dk2"/>
                </a:solidFill>
              </a:rPr>
              <a:t>teacher</a:t>
            </a:r>
            <a:r>
              <a:rPr lang="en">
                <a:solidFill>
                  <a:schemeClr val="dk2"/>
                </a:solidFill>
              </a:rPr>
              <a:t> model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teacher model does not receive gradients, but is updated with exponential moving average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This is known as momentum encoder (used in BYOL, DINO a.o.)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 b="9960" l="0" r="0" t="16145"/>
          <a:stretch/>
        </p:blipFill>
        <p:spPr>
          <a:xfrm>
            <a:off x="2459850" y="4716575"/>
            <a:ext cx="3253826" cy="3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Transformers augmented with convolutions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381000" y="779425"/>
            <a:ext cx="3348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Conformer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359325" y="1611825"/>
            <a:ext cx="4332600" cy="1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Similar to Transformer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Adds a convolutional layer after MHSA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Μ</a:t>
            </a:r>
            <a:r>
              <a:rPr lang="en" sz="1500">
                <a:solidFill>
                  <a:schemeClr val="dk2"/>
                </a:solidFill>
              </a:rPr>
              <a:t>odel both local and global dependencies of audio sequences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Gives improvements in several tasks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234525" y="4687450"/>
            <a:ext cx="87048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Gulati, Anmor, et al. "Conformer: Convolution-augmented Transformer for Speech Recognition”, Interspeech 2020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900" y="1227950"/>
            <a:ext cx="3327625" cy="33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750" y="3136300"/>
            <a:ext cx="3102300" cy="1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Self-supervised transformers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381000" y="779425"/>
            <a:ext cx="33486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  XLS-R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234525" y="4687450"/>
            <a:ext cx="87048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Babu, A., et al (2022). XLS-R: Self-supervised Cross-lingual Speech Representation Learning at Scale.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25" y="1076825"/>
            <a:ext cx="7003325" cy="22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349050" y="3408475"/>
            <a:ext cx="84552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Cross-lingual speech representation learning based on wav2vec 2.0.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Models with up to 2B parameters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Half a million hours of publicly available speech audio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128 languages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audiovisual speech models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13825" y="935300"/>
            <a:ext cx="9144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AV-HuBERT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Self-supervised pretraining of audio-visual transformers for speech recognition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Audio and video frames from the mouth region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454475" y="4804925"/>
            <a:ext cx="8747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Shi, Bowen, et al. "Learning audio-visual speech representation by masked multimodal cluster prediction.", ICLR 2022.</a:t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525" y="1789050"/>
            <a:ext cx="6947832" cy="301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audiovisual speech models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318625" y="935300"/>
            <a:ext cx="9144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AV-HuBERT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454475" y="4804925"/>
            <a:ext cx="8747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Shi, Bowen, et al. "Learning audio-visual speech representation by masked multimodal cluster prediction.", ICLR 2022.</a:t>
            </a:r>
            <a:endParaRPr sz="1200">
              <a:solidFill>
                <a:srgbClr val="595959"/>
              </a:solidFill>
            </a:endParaRPr>
          </a:p>
        </p:txBody>
      </p:sp>
      <p:pic>
        <p:nvPicPr>
          <p:cNvPr id="276" name="Google Shape;276;p39"/>
          <p:cNvPicPr preferRelativeResize="0"/>
          <p:nvPr/>
        </p:nvPicPr>
        <p:blipFill rotWithShape="1">
          <a:blip r:embed="rId3">
            <a:alphaModFix/>
          </a:blip>
          <a:srcRect b="6655" l="0" r="0" t="1668"/>
          <a:stretch/>
        </p:blipFill>
        <p:spPr>
          <a:xfrm>
            <a:off x="228600" y="1768500"/>
            <a:ext cx="7572174" cy="27599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/>
        </p:nvSpPr>
        <p:spPr>
          <a:xfrm>
            <a:off x="625500" y="4492800"/>
            <a:ext cx="70647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Table: WER (%) in visual speech recognition (lipreading) in LRS3 dataset (TED talks)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00" y="1288133"/>
            <a:ext cx="7064700" cy="48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0750" y="1288125"/>
            <a:ext cx="1109429" cy="32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5" name="Google Shape;285;p40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</a:t>
            </a:r>
            <a:r>
              <a:rPr lang="en" sz="2800">
                <a:solidFill>
                  <a:srgbClr val="4A86E8"/>
                </a:solidFill>
              </a:rPr>
              <a:t>via SoundStream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86" name="Google Shape;286;p40"/>
          <p:cNvSpPr txBox="1"/>
          <p:nvPr/>
        </p:nvSpPr>
        <p:spPr>
          <a:xfrm>
            <a:off x="477750" y="1118150"/>
            <a:ext cx="41880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SoundStream neural codec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 rotWithShape="1">
          <a:blip r:embed="rId3">
            <a:alphaModFix/>
          </a:blip>
          <a:srcRect b="27947" l="0" r="0" t="5888"/>
          <a:stretch/>
        </p:blipFill>
        <p:spPr>
          <a:xfrm>
            <a:off x="1613600" y="1595900"/>
            <a:ext cx="6645952" cy="205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132150" y="4645500"/>
            <a:ext cx="8599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Zeghidour, Neil, et al. "Soundstream: An end-to-end neural audio codec." IEEE/ACM Transactions on Audio, Speech, and Language Processing 30 (2021): 495-507.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538750" y="3766250"/>
            <a:ext cx="85995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 neural audio codec based on Residual Vector Quantization (RVQ)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CNN-based Enc-Dec model with additional adversarial loss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 single model operates across variable bitrates (3 kbps - 18 kbps) thanks to the structured dropout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Performs joint compression and enhancement 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5" name="Google Shape;295;p41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via SoundStream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477750" y="1118150"/>
            <a:ext cx="41880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SoundStream’s RVQ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132150" y="4645500"/>
            <a:ext cx="85995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Zeghidour, Neil, et al. "Soundstream: An end-to-end neural audio codec." IEEE/ACM Transactions on Audio, Speech, and Language Processing 30 (2021): 495-507.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98" name="Google Shape;2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26350"/>
            <a:ext cx="4118350" cy="21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 b="27947" l="2028" r="0" t="5888"/>
          <a:stretch/>
        </p:blipFill>
        <p:spPr>
          <a:xfrm>
            <a:off x="4572000" y="1899500"/>
            <a:ext cx="4472675" cy="141295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538750" y="3766250"/>
            <a:ext cx="85995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 neural audio codec based on Residual Vector Quantization (RVQ)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CNN-based Enc-Dec model with additional adversarial loss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 single model operates across variable bitrates (3 kbps - 18 kbps) thanks to the structured dropout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Performs joint compression and enhancement 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Introduction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8625" y="1037600"/>
            <a:ext cx="86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The two most common speech applications</a:t>
            </a:r>
            <a:endParaRPr b="1">
              <a:solidFill>
                <a:srgbClr val="595959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50" y="1849888"/>
            <a:ext cx="4279749" cy="19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32795" l="0" r="0" t="0"/>
          <a:stretch/>
        </p:blipFill>
        <p:spPr>
          <a:xfrm>
            <a:off x="5837675" y="1571000"/>
            <a:ext cx="2823300" cy="23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04800" y="4010750"/>
            <a:ext cx="86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Automatic Speech Recognition (Speech-to-Text)                                Speech Synthesis (Text-to-Speech)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535875" y="469125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But there are a lot more….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 evaluation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306" name="Google Shape;3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931825"/>
            <a:ext cx="7512804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666075"/>
            <a:ext cx="2816925" cy="132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2"/>
          <p:cNvSpPr txBox="1"/>
          <p:nvPr/>
        </p:nvSpPr>
        <p:spPr>
          <a:xfrm>
            <a:off x="574925" y="2489500"/>
            <a:ext cx="7135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>
                <a:solidFill>
                  <a:srgbClr val="595959"/>
                </a:solidFill>
              </a:rPr>
              <a:t>Leaderboard for SSL models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>
                <a:solidFill>
                  <a:srgbClr val="595959"/>
                </a:solidFill>
              </a:rPr>
              <a:t>Code to fine-tune and evaluate models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lang="en" sz="1500">
                <a:solidFill>
                  <a:srgbClr val="595959"/>
                </a:solidFill>
              </a:rPr>
              <a:t>Several tasks (ASR, Speaker-related, Enhancement, Keyword-spotting, etc)</a:t>
            </a:r>
            <a:endParaRPr sz="1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 evaluation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544425" y="1859250"/>
            <a:ext cx="7135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Recognition</a:t>
            </a:r>
            <a:r>
              <a:rPr lang="en" sz="1500">
                <a:solidFill>
                  <a:srgbClr val="595959"/>
                </a:solidFill>
              </a:rPr>
              <a:t> (Phoneme Recognition, ASR)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Detection</a:t>
            </a:r>
            <a:r>
              <a:rPr lang="en" sz="1500">
                <a:solidFill>
                  <a:srgbClr val="595959"/>
                </a:solidFill>
              </a:rPr>
              <a:t> (Keyword Spotting, Query-by-Example)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Semantics</a:t>
            </a:r>
            <a:r>
              <a:rPr lang="en" sz="1500">
                <a:solidFill>
                  <a:srgbClr val="595959"/>
                </a:solidFill>
              </a:rPr>
              <a:t> (Intent Classification, Slot Filling, Speech Translation)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Speaker</a:t>
            </a:r>
            <a:r>
              <a:rPr lang="en" sz="1500">
                <a:solidFill>
                  <a:srgbClr val="595959"/>
                </a:solidFill>
              </a:rPr>
              <a:t> (Recognition, Verification, Diarization)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Paralinguistics</a:t>
            </a:r>
            <a:r>
              <a:rPr lang="en" sz="1500">
                <a:solidFill>
                  <a:srgbClr val="595959"/>
                </a:solidFill>
              </a:rPr>
              <a:t> (Emotion Recognition)</a:t>
            </a:r>
            <a:endParaRPr sz="1500">
              <a:solidFill>
                <a:srgbClr val="595959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●"/>
            </a:pPr>
            <a:r>
              <a:rPr b="1" lang="en" sz="1500">
                <a:solidFill>
                  <a:srgbClr val="595959"/>
                </a:solidFill>
              </a:rPr>
              <a:t>Generation</a:t>
            </a:r>
            <a:r>
              <a:rPr lang="en" sz="1500">
                <a:solidFill>
                  <a:srgbClr val="595959"/>
                </a:solidFill>
              </a:rPr>
              <a:t> (Speech enhancement, Speech Separation)</a:t>
            </a:r>
            <a:endParaRPr sz="1500">
              <a:solidFill>
                <a:srgbClr val="595959"/>
              </a:solidFill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645500" y="1280800"/>
            <a:ext cx="25413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Tasks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16" name="Google Shape;316;p43"/>
          <p:cNvSpPr txBox="1"/>
          <p:nvPr/>
        </p:nvSpPr>
        <p:spPr>
          <a:xfrm>
            <a:off x="726750" y="3700000"/>
            <a:ext cx="25413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Code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716675" y="4106750"/>
            <a:ext cx="3598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https://github.com/s3prl/s3prl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18" name="Google Shape;3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783" y="931825"/>
            <a:ext cx="3889420" cy="7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 evaluation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645500" y="1280800"/>
            <a:ext cx="25413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Leaderboard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325" name="Google Shape;3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854325"/>
            <a:ext cx="8704763" cy="31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783" y="931825"/>
            <a:ext cx="3889420" cy="7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 evaluation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463125" y="4611250"/>
            <a:ext cx="87048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</a:rPr>
              <a:t>Kakouros, Sofoklis, et al. "Speech-based emotion recognition with self-supervised models using attentive channel-wise correlations and label smoothing." ICASSP 2023</a:t>
            </a:r>
            <a:endParaRPr sz="1300">
              <a:solidFill>
                <a:srgbClr val="595959"/>
              </a:solidFill>
            </a:endParaRPr>
          </a:p>
        </p:txBody>
      </p:sp>
      <p:sp>
        <p:nvSpPr>
          <p:cNvPr id="333" name="Google Shape;333;p45"/>
          <p:cNvSpPr txBox="1"/>
          <p:nvPr/>
        </p:nvSpPr>
        <p:spPr>
          <a:xfrm>
            <a:off x="193925" y="1270300"/>
            <a:ext cx="4421100" cy="27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In the main setting of SUPERB the SSL model is frozen and only the classifier is trained, together with a set of layer pooling weights (a set of weights) that pools information from all the layers. 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Different layers are more effective for different tasks.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Q: Why such a pooling layer makes sense, given that the transformer is trained with features from the final layer?</a:t>
            </a:r>
            <a:endParaRPr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A: Thanks to the skip connections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074" y="1857825"/>
            <a:ext cx="4095051" cy="266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825" y="3856700"/>
            <a:ext cx="1591275" cy="7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783" y="931825"/>
            <a:ext cx="3889420" cy="7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2" name="Google Shape;342;p46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in speech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498075" y="1158800"/>
            <a:ext cx="7959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So far, discrete units were used only as targets to train the SSL model.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Can we also use them as latent representations?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E.g. can we extract HuBERT units and use them for TTS, ASR or SLU?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Can we combine different discrete </a:t>
            </a:r>
            <a:r>
              <a:rPr lang="en" sz="1500">
                <a:solidFill>
                  <a:schemeClr val="dk2"/>
                </a:solidFill>
              </a:rPr>
              <a:t>representations (or “tokenizers”)?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Which speech applications can benefit from discrete units?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Speech-to-speech translation, especially for languages without written form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End-to-end speech language models (e.g. automatic completion of phrases)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Text-to-speech that </a:t>
            </a:r>
            <a:r>
              <a:rPr lang="en" sz="1500">
                <a:solidFill>
                  <a:schemeClr val="dk2"/>
                </a:solidFill>
              </a:rPr>
              <a:t>mimics</a:t>
            </a:r>
            <a:r>
              <a:rPr lang="en" sz="1500">
                <a:solidFill>
                  <a:schemeClr val="dk2"/>
                </a:solidFill>
              </a:rPr>
              <a:t> LLMs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 b="27947" l="2026" r="37848" t="5888"/>
          <a:stretch/>
        </p:blipFill>
        <p:spPr>
          <a:xfrm>
            <a:off x="5451325" y="3591691"/>
            <a:ext cx="2581098" cy="13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800" y="3507337"/>
            <a:ext cx="1790475" cy="14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19" y="3631775"/>
            <a:ext cx="2581106" cy="12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7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2" name="Google Shape;352;p47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Interspeech 2024 Challenge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353" name="Google Shape;35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42337"/>
            <a:ext cx="8238966" cy="217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450" y="157274"/>
            <a:ext cx="3678949" cy="1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7"/>
          <p:cNvSpPr txBox="1"/>
          <p:nvPr/>
        </p:nvSpPr>
        <p:spPr>
          <a:xfrm>
            <a:off x="797900" y="3435125"/>
            <a:ext cx="6688800" cy="1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Tracks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ASR: multilingual speech recognition from ML-SUPERB challenge.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TTS: (a) single-speaker TTS track and (b) </a:t>
            </a:r>
            <a:r>
              <a:rPr lang="en">
                <a:solidFill>
                  <a:schemeClr val="dk2"/>
                </a:solidFill>
              </a:rPr>
              <a:t>multi-speaker </a:t>
            </a:r>
            <a:r>
              <a:rPr lang="en">
                <a:solidFill>
                  <a:schemeClr val="dk2"/>
                </a:solidFill>
              </a:rPr>
              <a:t>vocoder track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SVS: synthesizing single-singer singing from musical score information.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61" name="Google Shape;361;p48"/>
          <p:cNvSpPr txBox="1"/>
          <p:nvPr>
            <p:ph type="ctrTitle"/>
          </p:nvPr>
        </p:nvSpPr>
        <p:spPr>
          <a:xfrm>
            <a:off x="255375" y="422725"/>
            <a:ext cx="21486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Textless NLP 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401850" y="1519800"/>
            <a:ext cx="7923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Training AI models directly from raw audio, without text or labels.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Children learn to speak several years before they can read and write.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Relevant for low-resource languages, and languages with no written form.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Also for high-resource languages: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Speech is the primary source of communication. 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 cascaded pipeline misses </a:t>
            </a:r>
            <a:r>
              <a:rPr lang="en" sz="1500">
                <a:solidFill>
                  <a:schemeClr val="dk2"/>
                </a:solidFill>
              </a:rPr>
              <a:t>the full range of expressivity of oral language.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There is also intonation, emphasis, non-verbal cues, which are removed from text.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These elements are lost in the cascaded pipeline ASR→LM→TTS.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274450" y="4686150"/>
            <a:ext cx="86097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Lakhotia, Kushal, et al. "On generative spoken language modeling from raw audio." Transactions of the Association for Computational Linguistics 9 (2021): 1336-1354.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64" name="Google Shape;364;p48"/>
          <p:cNvSpPr txBox="1"/>
          <p:nvPr/>
        </p:nvSpPr>
        <p:spPr>
          <a:xfrm>
            <a:off x="315125" y="1016500"/>
            <a:ext cx="5407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Generating expressive speech from raw audio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0" name="Google Shape;370;p49"/>
          <p:cNvSpPr txBox="1"/>
          <p:nvPr>
            <p:ph type="ctrTitle"/>
          </p:nvPr>
        </p:nvSpPr>
        <p:spPr>
          <a:xfrm>
            <a:off x="255375" y="422725"/>
            <a:ext cx="21486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Textless NLP 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401850" y="1519800"/>
            <a:ext cx="45987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The GSLM consists of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an encoder that converts speech into discrete units that represent frequently recurring sounds in spoken language (HuBERT),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an autoregressive, unit-based transformer language model that’s trained to predict the next discrete unit based on what it’s seen before,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and a decoder that converts units into speech.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72" name="Google Shape;372;p49"/>
          <p:cNvSpPr txBox="1"/>
          <p:nvPr/>
        </p:nvSpPr>
        <p:spPr>
          <a:xfrm>
            <a:off x="274450" y="4686150"/>
            <a:ext cx="86097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Lakhotia, Kushal, et al. "On generative spoken language modeling from raw audio." Transactions of the Association for Computational Linguistics 9 (2021): 1336-1354.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73" name="Google Shape;373;p49"/>
          <p:cNvSpPr txBox="1"/>
          <p:nvPr/>
        </p:nvSpPr>
        <p:spPr>
          <a:xfrm>
            <a:off x="315125" y="1016500"/>
            <a:ext cx="5407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Generative Spoken Language Model (GSLM)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374" name="Google Shape;37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726" y="1519800"/>
            <a:ext cx="3005775" cy="23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9"/>
          <p:cNvSpPr txBox="1"/>
          <p:nvPr/>
        </p:nvSpPr>
        <p:spPr>
          <a:xfrm>
            <a:off x="5953125" y="3905250"/>
            <a:ext cx="3005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The GSLM architecture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1" name="Google Shape;381;p50"/>
          <p:cNvSpPr txBox="1"/>
          <p:nvPr>
            <p:ph type="ctrTitle"/>
          </p:nvPr>
        </p:nvSpPr>
        <p:spPr>
          <a:xfrm>
            <a:off x="255375" y="422725"/>
            <a:ext cx="21486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Textless NLP 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401850" y="1519800"/>
            <a:ext cx="45987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</a:rPr>
              <a:t>Discrete Resynthesis</a:t>
            </a:r>
            <a:endParaRPr b="1"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Three representations are extracted: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 pseudo-text units (e.g. via HuBERT), 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 quantized pitch units, and 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the speaker embeddings.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The decoder (HifiGAN Vocoder) reconstructs the waveform.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The Discrete Resynthesis is trained using original recordings (e.g. audiobooks).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As in VQ-VAE, uLM is not trained jointly with the Discrete Resynthesis architecture. 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383" name="Google Shape;383;p50"/>
          <p:cNvSpPr txBox="1"/>
          <p:nvPr/>
        </p:nvSpPr>
        <p:spPr>
          <a:xfrm>
            <a:off x="274450" y="4686150"/>
            <a:ext cx="86097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Lakhotia, Kushal, et al. "On generative spoken language modeling from raw audio." Transactions of the Association for Computational Linguistics 9 (2021): 1336-1354.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84" name="Google Shape;384;p50"/>
          <p:cNvSpPr txBox="1"/>
          <p:nvPr/>
        </p:nvSpPr>
        <p:spPr>
          <a:xfrm>
            <a:off x="315125" y="1016500"/>
            <a:ext cx="5407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Generative Spoken Language Model (GSLM)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85" name="Google Shape;385;p50"/>
          <p:cNvSpPr txBox="1"/>
          <p:nvPr/>
        </p:nvSpPr>
        <p:spPr>
          <a:xfrm>
            <a:off x="5953125" y="3905250"/>
            <a:ext cx="3005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Discrete Resynthesis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86" name="Google Shape;3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624" y="1632675"/>
            <a:ext cx="4139575" cy="22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2" name="Google Shape;392;p51"/>
          <p:cNvSpPr txBox="1"/>
          <p:nvPr>
            <p:ph type="ctrTitle"/>
          </p:nvPr>
        </p:nvSpPr>
        <p:spPr>
          <a:xfrm>
            <a:off x="255375" y="422725"/>
            <a:ext cx="21486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Textless NLP 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393" name="Google Shape;393;p51"/>
          <p:cNvSpPr txBox="1"/>
          <p:nvPr/>
        </p:nvSpPr>
        <p:spPr>
          <a:xfrm>
            <a:off x="274450" y="4686150"/>
            <a:ext cx="86097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Lakhotia, Kushal, et al. "On generative spoken language modeling from raw audio." Transactions of the Association for Computational Linguistics 9 (2021): 1336-1354.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315125" y="1016500"/>
            <a:ext cx="5407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Generative Spoken Language Model (GSLM)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395" name="Google Shape;3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7726" y="1519800"/>
            <a:ext cx="3005775" cy="23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1"/>
          <p:cNvSpPr txBox="1"/>
          <p:nvPr/>
        </p:nvSpPr>
        <p:spPr>
          <a:xfrm>
            <a:off x="6181725" y="3905250"/>
            <a:ext cx="3005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Fig. The GSLM architecture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97" name="Google Shape;397;p51"/>
          <p:cNvSpPr txBox="1"/>
          <p:nvPr/>
        </p:nvSpPr>
        <p:spPr>
          <a:xfrm>
            <a:off x="428625" y="1562100"/>
            <a:ext cx="44100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Here are continuations from the prompt "She was quite shocked when I asked her whether wine was allowed [..]" from an expressive rendering of Jane Austen’s novel Mansfield Park: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398" name="Google Shape;398;p51" title="241233057_878859036391259_1524379110507432146_n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150" y="32618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1" title="241267679_3060525584271621_5345840633036158239_n (1)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6750" y="32618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1"/>
          <p:cNvSpPr txBox="1"/>
          <p:nvPr/>
        </p:nvSpPr>
        <p:spPr>
          <a:xfrm>
            <a:off x="2847975" y="4381500"/>
            <a:ext cx="45720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7"/>
              </a:rPr>
              <a:t>https://speechbot.github.io/pgslm/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Introduction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31575" y="1042875"/>
            <a:ext cx="86391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Other </a:t>
            </a:r>
            <a:r>
              <a:rPr b="1" lang="en">
                <a:solidFill>
                  <a:srgbClr val="595959"/>
                </a:solidFill>
              </a:rPr>
              <a:t>speech applications</a:t>
            </a:r>
            <a:endParaRPr b="1"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Speech enhancement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Keyword Spotting (e.g. wake-word detection in Siri)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Synthetic speech detection (or speech-deepfake detection)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Speaker related: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Recognition, Verification, Diarization, Separation, Target Speaker Extraction, Voice Conversion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In fact, wake-word detection is a combination of Speaker Verification and </a:t>
            </a:r>
            <a:r>
              <a:rPr lang="en">
                <a:solidFill>
                  <a:schemeClr val="dk2"/>
                </a:solidFill>
              </a:rPr>
              <a:t>Keyword Spotting.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Emotion recognition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Extraction of semantics 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Spoken language understanding directly from speech (e.g. intent recognition, slot filling)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End-to-end speech-to-speech translation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Note: Audiovisual settings in virtually all the above 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6" name="Google Shape;406;p52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The Zero Resource Speech challenge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289825" y="1047000"/>
            <a:ext cx="37611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The objective is to enable researchers to build a spoken dialogue system directly from raw audio recordings (no text, no labels!).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Four subtasks: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Acoustic Unit Discovery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Spoken Term Discovery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Discrete Resynthesis</a:t>
            </a:r>
            <a:endParaRPr sz="1500">
              <a:solidFill>
                <a:schemeClr val="dk2"/>
              </a:solidFill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500">
                <a:solidFill>
                  <a:schemeClr val="dk2"/>
                </a:solidFill>
              </a:rPr>
              <a:t>Spoken Language Modeling</a:t>
            </a:r>
            <a:endParaRPr sz="1500">
              <a:solidFill>
                <a:schemeClr val="dk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08" name="Google Shape;408;p52"/>
          <p:cNvSpPr txBox="1"/>
          <p:nvPr/>
        </p:nvSpPr>
        <p:spPr>
          <a:xfrm>
            <a:off x="3395125" y="4772525"/>
            <a:ext cx="2724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https://zerospeech.com/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409" name="Google Shape;40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750" y="1290275"/>
            <a:ext cx="4931502" cy="23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15" name="Google Shape;415;p53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The Zero Resource Speech challenge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289825" y="1047000"/>
            <a:ext cx="66528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</a:rPr>
              <a:t>Acoustic Unit Discovery/Speech Representation Learning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3395125" y="4772525"/>
            <a:ext cx="2724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https://zerospeech.com/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4">
            <a:alphaModFix/>
          </a:blip>
          <a:srcRect b="16443" l="48782" r="10227" t="0"/>
          <a:stretch/>
        </p:blipFill>
        <p:spPr>
          <a:xfrm>
            <a:off x="7042300" y="1484650"/>
            <a:ext cx="1949300" cy="183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/>
          <p:cNvPicPr preferRelativeResize="0"/>
          <p:nvPr/>
        </p:nvPicPr>
        <p:blipFill rotWithShape="1">
          <a:blip r:embed="rId4">
            <a:alphaModFix/>
          </a:blip>
          <a:srcRect b="22922" l="0" r="51002" t="0"/>
          <a:stretch/>
        </p:blipFill>
        <p:spPr>
          <a:xfrm>
            <a:off x="4561800" y="1484650"/>
            <a:ext cx="2526102" cy="183404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3"/>
          <p:cNvSpPr txBox="1"/>
          <p:nvPr/>
        </p:nvSpPr>
        <p:spPr>
          <a:xfrm>
            <a:off x="5413500" y="3430575"/>
            <a:ext cx="35781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An Illustrative example of ABX test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1" name="Google Shape;421;p53"/>
          <p:cNvSpPr txBox="1"/>
          <p:nvPr/>
        </p:nvSpPr>
        <p:spPr>
          <a:xfrm>
            <a:off x="335450" y="1433425"/>
            <a:ext cx="4167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Measures the Phonemic Contrast of the representations. Phonemes are defined as the smallest elements of speech that make a difference in meaning between words (e.g., /bit/ versus /but/).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Representations should be distinguishing pairs of phonemes </a:t>
            </a:r>
            <a:r>
              <a:rPr lang="en">
                <a:solidFill>
                  <a:schemeClr val="dk2"/>
                </a:solidFill>
              </a:rPr>
              <a:t>within</a:t>
            </a:r>
            <a:r>
              <a:rPr lang="en">
                <a:solidFill>
                  <a:schemeClr val="dk2"/>
                </a:solidFill>
              </a:rPr>
              <a:t> the same context, while ignoring non-linguistic variations.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ABX metric: For A and B being acoustic realizations of e.g., /bit/ and /but/ and X a realization of e.g., /bit/ then </a:t>
            </a:r>
            <a:r>
              <a:rPr b="1" lang="en">
                <a:solidFill>
                  <a:schemeClr val="dk2"/>
                </a:solidFill>
              </a:rPr>
              <a:t>d(A,X)&lt;d(B,X)</a:t>
            </a:r>
            <a:r>
              <a:rPr lang="en">
                <a:solidFill>
                  <a:schemeClr val="dk2"/>
                </a:solidFill>
              </a:rPr>
              <a:t>, where d(.,.) an appropriate distance measure.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7" name="Google Shape;427;p54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The Zero Resource Speech challenge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28" name="Google Shape;428;p54"/>
          <p:cNvSpPr txBox="1"/>
          <p:nvPr/>
        </p:nvSpPr>
        <p:spPr>
          <a:xfrm>
            <a:off x="289825" y="1047000"/>
            <a:ext cx="488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</a:rPr>
              <a:t>Spoken term Discovery / Word segmentation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29" name="Google Shape;429;p54"/>
          <p:cNvSpPr txBox="1"/>
          <p:nvPr/>
        </p:nvSpPr>
        <p:spPr>
          <a:xfrm>
            <a:off x="3395125" y="4772525"/>
            <a:ext cx="2724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https://zerospeech.com/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30" name="Google Shape;430;p54"/>
          <p:cNvSpPr txBox="1"/>
          <p:nvPr/>
        </p:nvSpPr>
        <p:spPr>
          <a:xfrm>
            <a:off x="5392350" y="3918475"/>
            <a:ext cx="44115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Term discovery subtasks and metrics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335450" y="1433425"/>
            <a:ext cx="42366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Matching</a:t>
            </a:r>
            <a:r>
              <a:rPr lang="en">
                <a:solidFill>
                  <a:schemeClr val="dk2"/>
                </a:solidFill>
              </a:rPr>
              <a:t>: find all pairs of speech fragments that are instances of the same sequence of phonemes.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Lexicon discovery</a:t>
            </a:r>
            <a:r>
              <a:rPr lang="en">
                <a:solidFill>
                  <a:schemeClr val="dk2"/>
                </a:solidFill>
              </a:rPr>
              <a:t>: group these fragments into clusters (as opposed to simple pairwise matching). The goal is to find a lexicon of types.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W</a:t>
            </a:r>
            <a:r>
              <a:rPr b="1" lang="en">
                <a:solidFill>
                  <a:schemeClr val="dk2"/>
                </a:solidFill>
              </a:rPr>
              <a:t>ord</a:t>
            </a:r>
            <a:r>
              <a:rPr b="1" lang="en">
                <a:solidFill>
                  <a:schemeClr val="dk2"/>
                </a:solidFill>
              </a:rPr>
              <a:t> segmentation</a:t>
            </a:r>
            <a:r>
              <a:rPr lang="en">
                <a:solidFill>
                  <a:schemeClr val="dk2"/>
                </a:solidFill>
              </a:rPr>
              <a:t>: find onsets and offsets of fragments that are aligned with the word boundaries as defined in the gold-standard text.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32" name="Google Shape;432;p54"/>
          <p:cNvPicPr preferRelativeResize="0"/>
          <p:nvPr/>
        </p:nvPicPr>
        <p:blipFill rotWithShape="1">
          <a:blip r:embed="rId4">
            <a:alphaModFix/>
          </a:blip>
          <a:srcRect b="0" l="21191" r="12627" t="0"/>
          <a:stretch/>
        </p:blipFill>
        <p:spPr>
          <a:xfrm>
            <a:off x="5168725" y="1344475"/>
            <a:ext cx="3618751" cy="245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8" name="Google Shape;438;p55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The Zero Resource Speech challenge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39" name="Google Shape;439;p55"/>
          <p:cNvSpPr txBox="1"/>
          <p:nvPr/>
        </p:nvSpPr>
        <p:spPr>
          <a:xfrm>
            <a:off x="289825" y="1047000"/>
            <a:ext cx="488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</a:rPr>
              <a:t>Discrete Resynthesis / TTS without T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40" name="Google Shape;440;p55"/>
          <p:cNvSpPr txBox="1"/>
          <p:nvPr/>
        </p:nvSpPr>
        <p:spPr>
          <a:xfrm>
            <a:off x="3395125" y="4772525"/>
            <a:ext cx="2724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https://zerospeech.com/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41" name="Google Shape;441;p55"/>
          <p:cNvSpPr txBox="1"/>
          <p:nvPr/>
        </p:nvSpPr>
        <p:spPr>
          <a:xfrm>
            <a:off x="5544750" y="3918475"/>
            <a:ext cx="44115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B</a:t>
            </a:r>
            <a:r>
              <a:rPr lang="en">
                <a:solidFill>
                  <a:schemeClr val="dk2"/>
                </a:solidFill>
              </a:rPr>
              <a:t>itrate</a:t>
            </a:r>
            <a:r>
              <a:rPr lang="en">
                <a:solidFill>
                  <a:schemeClr val="dk2"/>
                </a:solidFill>
              </a:rPr>
              <a:t> vs norm. Mean Opinion Score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289825" y="1357225"/>
            <a:ext cx="46353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Measures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b="1" lang="en">
                <a:solidFill>
                  <a:schemeClr val="dk2"/>
                </a:solidFill>
              </a:rPr>
              <a:t>quality</a:t>
            </a:r>
            <a:r>
              <a:rPr lang="en">
                <a:solidFill>
                  <a:schemeClr val="dk2"/>
                </a:solidFill>
              </a:rPr>
              <a:t> of the resynthesis, assessed by using human evaluations (principally Mean Opinion Scores, MOS).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b="1" lang="en">
                <a:solidFill>
                  <a:schemeClr val="dk2"/>
                </a:solidFill>
              </a:rPr>
              <a:t>bitrate</a:t>
            </a:r>
            <a:r>
              <a:rPr lang="en">
                <a:solidFill>
                  <a:schemeClr val="dk2"/>
                </a:solidFill>
              </a:rPr>
              <a:t>, measured as the entropy of the symbols divided by the average duration of the symbols.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Phonemic transcription is a highly-compressed representation of speech and hence of low-bitrate.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The discovered units should ideally have the same property.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43" name="Google Shape;443;p55"/>
          <p:cNvPicPr preferRelativeResize="0"/>
          <p:nvPr/>
        </p:nvPicPr>
        <p:blipFill rotWithShape="1">
          <a:blip r:embed="rId4">
            <a:alphaModFix/>
          </a:blip>
          <a:srcRect b="0" l="82235" r="0" t="0"/>
          <a:stretch/>
        </p:blipFill>
        <p:spPr>
          <a:xfrm>
            <a:off x="8335321" y="1189275"/>
            <a:ext cx="682874" cy="27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4125" y="1207150"/>
            <a:ext cx="3112858" cy="27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0" name="Google Shape;450;p56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The Zero Resource Speech challenge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51" name="Google Shape;451;p56"/>
          <p:cNvSpPr txBox="1"/>
          <p:nvPr/>
        </p:nvSpPr>
        <p:spPr>
          <a:xfrm>
            <a:off x="289825" y="1047000"/>
            <a:ext cx="488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</a:rPr>
              <a:t>Spoken Language Modeling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52" name="Google Shape;452;p56"/>
          <p:cNvSpPr txBox="1"/>
          <p:nvPr/>
        </p:nvSpPr>
        <p:spPr>
          <a:xfrm>
            <a:off x="3395125" y="4772525"/>
            <a:ext cx="27243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https://zerospeech.com/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453" name="Google Shape;453;p56"/>
          <p:cNvSpPr txBox="1"/>
          <p:nvPr/>
        </p:nvSpPr>
        <p:spPr>
          <a:xfrm>
            <a:off x="335450" y="1433425"/>
            <a:ext cx="74409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Lexicon</a:t>
            </a:r>
            <a:r>
              <a:rPr lang="en">
                <a:solidFill>
                  <a:schemeClr val="dk2"/>
                </a:solidFill>
              </a:rPr>
              <a:t>: the models are presented with a matched pair of spoken tokens: an existing word A and a matching nonword B. The model should give P(A)&gt;P(B).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Syntax</a:t>
            </a:r>
            <a:r>
              <a:rPr lang="en">
                <a:solidFill>
                  <a:schemeClr val="dk2"/>
                </a:solidFill>
              </a:rPr>
              <a:t>:</a:t>
            </a:r>
            <a:r>
              <a:rPr lang="en">
                <a:solidFill>
                  <a:schemeClr val="dk2"/>
                </a:solidFill>
              </a:rPr>
              <a:t> Given pairs of matched grammatical and ungrammatical sentences A and B, t</a:t>
            </a:r>
            <a:r>
              <a:rPr lang="en">
                <a:solidFill>
                  <a:schemeClr val="dk2"/>
                </a:solidFill>
              </a:rPr>
              <a:t>he model should give P(A)&gt;P(B)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Lexical Semantics</a:t>
            </a:r>
            <a:r>
              <a:rPr lang="en">
                <a:solidFill>
                  <a:schemeClr val="dk2"/>
                </a:solidFill>
              </a:rPr>
              <a:t>:</a:t>
            </a:r>
            <a:r>
              <a:rPr lang="en">
                <a:solidFill>
                  <a:schemeClr val="dk2"/>
                </a:solidFill>
              </a:rPr>
              <a:t> the task is to compute the similarity of the representation of pairs of words and compare it to human similarity judgements.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b="1" lang="en">
                <a:solidFill>
                  <a:schemeClr val="dk2"/>
                </a:solidFill>
              </a:rPr>
              <a:t>Prosody</a:t>
            </a:r>
            <a:r>
              <a:rPr lang="en">
                <a:solidFill>
                  <a:schemeClr val="dk2"/>
                </a:solidFill>
              </a:rPr>
              <a:t>. Recording A one containing a break at a “natural” position and recording B a break at an “unnatural” position. The models should give P(A)&gt;P(B).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7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9" name="Google Shape;459;p57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AudioLM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460" name="Google Shape;460;p57"/>
          <p:cNvSpPr txBox="1"/>
          <p:nvPr/>
        </p:nvSpPr>
        <p:spPr>
          <a:xfrm>
            <a:off x="487925" y="1082600"/>
            <a:ext cx="8406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AudioLM (Google) produces consistent continuations while maintaining the original speaker voice, prosody and recording conditions (e.g., level of reverberation, background noise)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It also performs well on modeling piano music!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461" name="Google Shape;461;p57" title="AudioLM - Google AI Blog po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625" y="2149900"/>
            <a:ext cx="4201555" cy="236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7"/>
          <p:cNvSpPr txBox="1"/>
          <p:nvPr/>
        </p:nvSpPr>
        <p:spPr>
          <a:xfrm>
            <a:off x="331575" y="4660700"/>
            <a:ext cx="84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Borsos, Zalán, et al. "Audiolm: a language modeling approach to audio generation." IEEE/ACM transactions on audio, speech, and language processing 31 (2023): 2523-2533.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8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68" name="Google Shape;468;p58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4A86E8"/>
                </a:solidFill>
              </a:rPr>
              <a:t>AudioLM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469" name="Google Shape;46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102600"/>
            <a:ext cx="6769977" cy="235112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8"/>
          <p:cNvSpPr txBox="1"/>
          <p:nvPr/>
        </p:nvSpPr>
        <p:spPr>
          <a:xfrm>
            <a:off x="487925" y="1082600"/>
            <a:ext cx="84066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AudioLM (Google) produces consistent continuations while maintaining the original speaker voice, prosody and recording conditions (e.g., level of reverberation, background noise)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It also performs</a:t>
            </a:r>
            <a:r>
              <a:rPr lang="en" sz="1500">
                <a:solidFill>
                  <a:schemeClr val="dk2"/>
                </a:solidFill>
              </a:rPr>
              <a:t> well on modeling piano music</a:t>
            </a:r>
            <a:r>
              <a:rPr lang="en" sz="1500">
                <a:solidFill>
                  <a:schemeClr val="dk2"/>
                </a:solidFill>
              </a:rPr>
              <a:t>!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471" name="Google Shape;471;p58"/>
          <p:cNvSpPr txBox="1"/>
          <p:nvPr/>
        </p:nvSpPr>
        <p:spPr>
          <a:xfrm>
            <a:off x="331575" y="4660700"/>
            <a:ext cx="84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Borsos, Zalán, et al. "Audiolm: a language modeling approach to audio generation." IEEE/ACM transactions on audio, speech, and language processing 31 (2023): 2523-2533.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77" name="Google Shape;477;p59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AudioLM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478" name="Google Shape;478;p59"/>
          <p:cNvPicPr preferRelativeResize="0"/>
          <p:nvPr/>
        </p:nvPicPr>
        <p:blipFill rotWithShape="1">
          <a:blip r:embed="rId3">
            <a:alphaModFix/>
          </a:blip>
          <a:srcRect b="0" l="0" r="0" t="31614"/>
          <a:stretch/>
        </p:blipFill>
        <p:spPr>
          <a:xfrm>
            <a:off x="152400" y="2181172"/>
            <a:ext cx="8839199" cy="12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9"/>
          <p:cNvSpPr txBox="1"/>
          <p:nvPr/>
        </p:nvSpPr>
        <p:spPr>
          <a:xfrm>
            <a:off x="457425" y="1047000"/>
            <a:ext cx="85851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Why using two tokenizers?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Achieving both high quality and long-term consistency with only one of the tokenizers is challenging.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Semantic tokens (w2v-BERT) → high phonetic discrimination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Acoustic tokens (SoundStream) → high reconstruction quality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0" name="Google Shape;480;p59"/>
          <p:cNvSpPr txBox="1"/>
          <p:nvPr/>
        </p:nvSpPr>
        <p:spPr>
          <a:xfrm>
            <a:off x="589500" y="3466200"/>
            <a:ext cx="84021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Table. ABX error rate measures how often a random instance X of a trigram (“bit”) is closer to an instance B of another trigram (“but”) rather than to a different instance A of the same trigram (“bit”). Within/across refers to the speaker. 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481" name="Google Shape;481;p59"/>
          <p:cNvSpPr txBox="1"/>
          <p:nvPr/>
        </p:nvSpPr>
        <p:spPr>
          <a:xfrm>
            <a:off x="331575" y="4660700"/>
            <a:ext cx="8455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Borsos, Zalán, et al. "Audiolm: a language modeling approach to audio generation." IEEE/ACM transactions on audio, speech, and language processing 31 (2023): 2523-2533.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AudioLM - Hierarchical modeling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487" name="Google Shape;48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525" y="940531"/>
            <a:ext cx="3952874" cy="9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997" y="1989827"/>
            <a:ext cx="6064601" cy="9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8800" y="3115327"/>
            <a:ext cx="5038840" cy="187577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0"/>
          <p:cNvSpPr txBox="1"/>
          <p:nvPr/>
        </p:nvSpPr>
        <p:spPr>
          <a:xfrm>
            <a:off x="716525" y="1189475"/>
            <a:ext cx="1738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Level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1" name="Google Shape;491;p60"/>
          <p:cNvSpPr txBox="1"/>
          <p:nvPr/>
        </p:nvSpPr>
        <p:spPr>
          <a:xfrm>
            <a:off x="716525" y="2114300"/>
            <a:ext cx="1738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Level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2" name="Google Shape;492;p60"/>
          <p:cNvSpPr txBox="1"/>
          <p:nvPr/>
        </p:nvSpPr>
        <p:spPr>
          <a:xfrm>
            <a:off x="716525" y="3115325"/>
            <a:ext cx="1738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Level 3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98" name="Google Shape;4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776" y="1017725"/>
            <a:ext cx="6479849" cy="32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1"/>
          <p:cNvSpPr txBox="1"/>
          <p:nvPr/>
        </p:nvSpPr>
        <p:spPr>
          <a:xfrm>
            <a:off x="1606300" y="4282575"/>
            <a:ext cx="60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https://www.microsoft.com/en-us/research/project/vall-e-x/</a:t>
            </a:r>
            <a:endParaRPr/>
          </a:p>
        </p:txBody>
      </p:sp>
      <p:sp>
        <p:nvSpPr>
          <p:cNvPr id="500" name="Google Shape;500;p61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for TTS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501" name="Google Shape;501;p61"/>
          <p:cNvSpPr txBox="1"/>
          <p:nvPr/>
        </p:nvSpPr>
        <p:spPr>
          <a:xfrm>
            <a:off x="82125" y="48209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Wang, Chengyi, et al. "Neural codec language models are zero-shot text to speech synthesizers." arXiv preprint arXiv:2301.02111 (2023).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502" name="Google Shape;502;p61"/>
          <p:cNvSpPr txBox="1"/>
          <p:nvPr/>
        </p:nvSpPr>
        <p:spPr>
          <a:xfrm>
            <a:off x="381225" y="940300"/>
            <a:ext cx="4289700" cy="2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From speech continuation to TTS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Introduction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31575" y="1042875"/>
            <a:ext cx="86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36575" y="1062075"/>
            <a:ext cx="86391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Traditional ASR training and development pipeline</a:t>
            </a:r>
            <a:endParaRPr b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Say we want to train a ASR model (e.g. in Greek).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Let’s focus of the acoustic model, i.e. assume a language model can be created using text corpora.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We need to: 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collect a massive training set (e.g. 100h) with multiple speakers (ideally &gt;500),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annotate the training set (ground-truth transcript),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decide: 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the approach and loss (CTC, RNN-T, Enc-Dec), 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the architecture (convolutional, recurrent, transformer),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</a:t>
            </a:r>
            <a:r>
              <a:rPr lang="en">
                <a:solidFill>
                  <a:srgbClr val="595959"/>
                </a:solidFill>
              </a:rPr>
              <a:t>he recognition units (phonemes, </a:t>
            </a:r>
            <a:r>
              <a:rPr lang="en">
                <a:solidFill>
                  <a:srgbClr val="595959"/>
                </a:solidFill>
              </a:rPr>
              <a:t>characters</a:t>
            </a:r>
            <a:r>
              <a:rPr lang="en">
                <a:solidFill>
                  <a:srgbClr val="595959"/>
                </a:solidFill>
              </a:rPr>
              <a:t>, subword units),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initialize </a:t>
            </a:r>
            <a:r>
              <a:rPr b="1" lang="en">
                <a:solidFill>
                  <a:srgbClr val="595959"/>
                </a:solidFill>
              </a:rPr>
              <a:t>from scratch</a:t>
            </a:r>
            <a:r>
              <a:rPr lang="en">
                <a:solidFill>
                  <a:srgbClr val="595959"/>
                </a:solidFill>
              </a:rPr>
              <a:t> a neural network,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start training…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225" y="3"/>
            <a:ext cx="3267774" cy="145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8" name="Google Shape;508;p62"/>
          <p:cNvSpPr txBox="1"/>
          <p:nvPr/>
        </p:nvSpPr>
        <p:spPr>
          <a:xfrm>
            <a:off x="212850" y="785050"/>
            <a:ext cx="4530600" cy="20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VALL-E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trains a neural codec language model using discrete codes (SoundStream) and regards TTS as a conditional language modeling task,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can be used to synthesize high-quality personalized speech with only a 3-second enrolled recording of an unseen speaker as a prompt,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is SOTA zero-shot TTS system in speech naturalness and speaker similarity,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can preserve the speaker’s emotion and acoustic environment of the acoustic prompt in synthesis.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09" name="Google Shape;5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300" y="1414150"/>
            <a:ext cx="3902299" cy="192912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2"/>
          <p:cNvSpPr txBox="1"/>
          <p:nvPr/>
        </p:nvSpPr>
        <p:spPr>
          <a:xfrm>
            <a:off x="82125" y="48209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Wang, Chengyi, et al. "Neural codec language models are zero-shot text to speech synthesizers." arXiv preprint arXiv:2301.02111 (2023).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511" name="Google Shape;511;p62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for TTS</a:t>
            </a:r>
            <a:endParaRPr sz="44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3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17" name="Google Shape;517;p63"/>
          <p:cNvPicPr preferRelativeResize="0"/>
          <p:nvPr/>
        </p:nvPicPr>
        <p:blipFill rotWithShape="1">
          <a:blip r:embed="rId3">
            <a:alphaModFix/>
          </a:blip>
          <a:srcRect b="0" l="0" r="0" t="23224"/>
          <a:stretch/>
        </p:blipFill>
        <p:spPr>
          <a:xfrm>
            <a:off x="914400" y="1397537"/>
            <a:ext cx="6869697" cy="135116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3"/>
          <p:cNvSpPr txBox="1"/>
          <p:nvPr/>
        </p:nvSpPr>
        <p:spPr>
          <a:xfrm>
            <a:off x="82125" y="48209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Wang, Chengyi, et al. "Neural codec language models are zero-shot text to speech synthesizers." arXiv preprint arXiv:2301.02111 (2023).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519" name="Google Shape;519;p63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for TTS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520" name="Google Shape;520;p63"/>
          <p:cNvSpPr txBox="1"/>
          <p:nvPr/>
        </p:nvSpPr>
        <p:spPr>
          <a:xfrm>
            <a:off x="1200150" y="2838450"/>
            <a:ext cx="6667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Table: A comparison between VALL-E and current cascaded TTS systems.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21" name="Google Shape;521;p63"/>
          <p:cNvPicPr preferRelativeResize="0"/>
          <p:nvPr/>
        </p:nvPicPr>
        <p:blipFill rotWithShape="1">
          <a:blip r:embed="rId4">
            <a:alphaModFix/>
          </a:blip>
          <a:srcRect b="0" l="0" r="0" t="34301"/>
          <a:stretch/>
        </p:blipFill>
        <p:spPr>
          <a:xfrm>
            <a:off x="511725" y="3381374"/>
            <a:ext cx="7763051" cy="11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3"/>
          <p:cNvSpPr txBox="1"/>
          <p:nvPr/>
        </p:nvSpPr>
        <p:spPr>
          <a:xfrm>
            <a:off x="1200150" y="4451950"/>
            <a:ext cx="66675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Table: Human evaluation in LibriSpeech with 3-second enrolled recording.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4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8" name="Google Shape;528;p64"/>
          <p:cNvSpPr txBox="1"/>
          <p:nvPr/>
        </p:nvSpPr>
        <p:spPr>
          <a:xfrm>
            <a:off x="82125" y="48209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Wang, Chengyi, et al. "Neural codec language models are zero-shot text to speech synthesizers." arXiv preprint arXiv:2301.02111 (2023).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529" name="Google Shape;529;p64"/>
          <p:cNvPicPr preferRelativeResize="0"/>
          <p:nvPr/>
        </p:nvPicPr>
        <p:blipFill rotWithShape="1">
          <a:blip r:embed="rId3">
            <a:alphaModFix/>
          </a:blip>
          <a:srcRect b="13502" l="31313" r="0" t="0"/>
          <a:stretch/>
        </p:blipFill>
        <p:spPr>
          <a:xfrm>
            <a:off x="2171699" y="941525"/>
            <a:ext cx="4520976" cy="35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4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Discrete units for TTS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531" name="Google Shape;531;p64"/>
          <p:cNvSpPr txBox="1"/>
          <p:nvPr/>
        </p:nvSpPr>
        <p:spPr>
          <a:xfrm>
            <a:off x="1085850" y="4467225"/>
            <a:ext cx="7229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Fig. The structure of the conditional codec LM, which is built in a hierarchical manner.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5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7" name="Google Shape;537;p65"/>
          <p:cNvSpPr txBox="1"/>
          <p:nvPr/>
        </p:nvSpPr>
        <p:spPr>
          <a:xfrm>
            <a:off x="477750" y="964825"/>
            <a:ext cx="693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</a:t>
            </a:r>
            <a:r>
              <a:rPr b="1" lang="en">
                <a:solidFill>
                  <a:schemeClr val="dk2"/>
                </a:solidFill>
              </a:rPr>
              <a:t>tochasticity thanks to discrete units and LLM-style sampling</a:t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8" name="Google Shape;538;p65"/>
          <p:cNvSpPr txBox="1"/>
          <p:nvPr/>
        </p:nvSpPr>
        <p:spPr>
          <a:xfrm>
            <a:off x="82125" y="46685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Zhang, Ziqiang, et al. "Speak foreign languages with your own voice: Cross-lingual neural codec language modeling." arXiv preprint arXiv:2303.03926 (2023).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539" name="Google Shape;539;p65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VALL-E samples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540" name="Google Shape;540;p65" title="vctk_diversity_p246_prompt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1600" y="1730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5" title="vctk_diversity_p246_s1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400" y="1730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5" title="vctk_diversity_p246_s2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725" y="17302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5"/>
          <p:cNvSpPr txBox="1"/>
          <p:nvPr/>
        </p:nvSpPr>
        <p:spPr>
          <a:xfrm>
            <a:off x="477750" y="1326575"/>
            <a:ext cx="33849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“He has not been named.”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4" name="Google Shape;544;p65"/>
          <p:cNvSpPr txBox="1"/>
          <p:nvPr/>
        </p:nvSpPr>
        <p:spPr>
          <a:xfrm>
            <a:off x="477750" y="2263650"/>
            <a:ext cx="42387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Preservation of acoustic conditions</a:t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5" name="Google Shape;545;p65"/>
          <p:cNvSpPr txBox="1"/>
          <p:nvPr/>
        </p:nvSpPr>
        <p:spPr>
          <a:xfrm>
            <a:off x="457400" y="2724225"/>
            <a:ext cx="48588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“As friends thing I definitely I’ve got more male friends.”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46" name="Google Shape;546;p65" title="fisher_4_pt.wav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1600" y="31993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5" title="fisher_4_ours.wav">
            <a:hlinkClick r:id="rId8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400" y="31993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5"/>
          <p:cNvSpPr txBox="1"/>
          <p:nvPr/>
        </p:nvSpPr>
        <p:spPr>
          <a:xfrm>
            <a:off x="503100" y="3750825"/>
            <a:ext cx="48588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</a:t>
            </a:r>
            <a:r>
              <a:rPr lang="en">
                <a:solidFill>
                  <a:schemeClr val="dk2"/>
                </a:solidFill>
              </a:rPr>
              <a:t>I think it’s like you know um more convenient too.”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49" name="Google Shape;549;p65" title="fisher_1_pt.wav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1600" y="42113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5" title="fisher_1_ours.wav">
            <a:hlinkClick r:id="rId10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400" y="4211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6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6" name="Google Shape;556;p66"/>
          <p:cNvSpPr txBox="1"/>
          <p:nvPr/>
        </p:nvSpPr>
        <p:spPr>
          <a:xfrm>
            <a:off x="477750" y="964825"/>
            <a:ext cx="693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Speaker emotion maintenance</a:t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7" name="Google Shape;557;p66"/>
          <p:cNvSpPr txBox="1"/>
          <p:nvPr/>
        </p:nvSpPr>
        <p:spPr>
          <a:xfrm>
            <a:off x="82125" y="4668500"/>
            <a:ext cx="8750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Zhang, Ziqiang, et al. "Speak foreign languages with your own voice: Cross-lingual neural codec language modeling." arXiv preprint arXiv:2303.03926 (2023).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558" name="Google Shape;558;p66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VALL-E samples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559" name="Google Shape;559;p66"/>
          <p:cNvSpPr txBox="1"/>
          <p:nvPr/>
        </p:nvSpPr>
        <p:spPr>
          <a:xfrm>
            <a:off x="477750" y="1326575"/>
            <a:ext cx="46659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</a:t>
            </a:r>
            <a:r>
              <a:rPr lang="en">
                <a:solidFill>
                  <a:schemeClr val="dk2"/>
                </a:solidFill>
              </a:rPr>
              <a:t>We have to reduce the number of plastic bags.</a:t>
            </a:r>
            <a:r>
              <a:rPr lang="en">
                <a:solidFill>
                  <a:schemeClr val="dk2"/>
                </a:solidFill>
              </a:rPr>
              <a:t>”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60" name="Google Shape;560;p66"/>
          <p:cNvSpPr txBox="1"/>
          <p:nvPr/>
        </p:nvSpPr>
        <p:spPr>
          <a:xfrm>
            <a:off x="680975" y="1875475"/>
            <a:ext cx="15249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Anger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Sleepy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Neutral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Amused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Disgusted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61" name="Google Shape;561;p66" title="emov_db_amused_ours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751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6" title="emov_db_amused_pt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175" y="32751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6" title="emov_db_anger_ours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82258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6" title="emov_db_anger_pt.wav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175" y="182258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6" title="emov_db_disgust_ours.wav">
            <a:hlinkClick r:id="rId8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732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6" title="emov_db_disgust_pt.wav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175" y="3732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6" title="emov_db_neutral_ours.wav">
            <a:hlinkClick r:id="rId10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961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6" title="emov_db_neutral_pt.wav">
            <a:hlinkClick r:id="rId11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175" y="279613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6" title="emov_db_sleepiness_ours.wav">
            <a:hlinkClick r:id="rId12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906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6" title="emov_db_sleepiness_pt.wav">
            <a:hlinkClick r:id="rId1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175" y="2309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7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76" name="Google Shape;57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750" y="2098025"/>
            <a:ext cx="4017800" cy="20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7"/>
          <p:cNvSpPr txBox="1"/>
          <p:nvPr/>
        </p:nvSpPr>
        <p:spPr>
          <a:xfrm>
            <a:off x="551875" y="1160000"/>
            <a:ext cx="7549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Doable with Deep Neural Networks trained to classify real vs synthetic speech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Fairly easily for known and old TTS systems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Harder for new systems which are unseen during training</a:t>
            </a:r>
            <a:br>
              <a:rPr lang="en">
                <a:solidFill>
                  <a:srgbClr val="595959"/>
                </a:solidFill>
              </a:rPr>
            </a:br>
            <a:endParaRPr>
              <a:solidFill>
                <a:srgbClr val="595959"/>
              </a:solidFill>
            </a:endParaRPr>
          </a:p>
        </p:txBody>
      </p:sp>
      <p:sp>
        <p:nvSpPr>
          <p:cNvPr id="578" name="Google Shape;578;p67"/>
          <p:cNvSpPr txBox="1"/>
          <p:nvPr/>
        </p:nvSpPr>
        <p:spPr>
          <a:xfrm>
            <a:off x="3567350" y="4006625"/>
            <a:ext cx="202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asvspoof.org</a:t>
            </a:r>
            <a:endParaRPr b="1" sz="1600">
              <a:solidFill>
                <a:srgbClr val="7878B9"/>
              </a:solidFill>
            </a:endParaRPr>
          </a:p>
        </p:txBody>
      </p:sp>
      <p:sp>
        <p:nvSpPr>
          <p:cNvPr id="579" name="Google Shape;579;p67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Can we detect synthetic speech?</a:t>
            </a:r>
            <a:endParaRPr sz="2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8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5" name="Google Shape;585;p68"/>
          <p:cNvSpPr txBox="1"/>
          <p:nvPr/>
        </p:nvSpPr>
        <p:spPr>
          <a:xfrm>
            <a:off x="551875" y="1236200"/>
            <a:ext cx="7549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A Wav2Vec 2.0, combined with a backend model and finetuned to discriminate between genuine and synthetic speech is the current state-of-the-art.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86" name="Google Shape;586;p68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models for</a:t>
            </a:r>
            <a:r>
              <a:rPr lang="en" sz="2800">
                <a:solidFill>
                  <a:srgbClr val="4A86E8"/>
                </a:solidFill>
              </a:rPr>
              <a:t> synthetic speech detection?</a:t>
            </a:r>
            <a:endParaRPr sz="2800">
              <a:solidFill>
                <a:srgbClr val="4A86E8"/>
              </a:solidFill>
            </a:endParaRPr>
          </a:p>
        </p:txBody>
      </p:sp>
      <p:sp>
        <p:nvSpPr>
          <p:cNvPr id="587" name="Google Shape;587;p68"/>
          <p:cNvSpPr txBox="1"/>
          <p:nvPr/>
        </p:nvSpPr>
        <p:spPr>
          <a:xfrm>
            <a:off x="360750" y="4635250"/>
            <a:ext cx="84066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Ta</a:t>
            </a:r>
            <a:r>
              <a:rPr lang="en" sz="1300">
                <a:solidFill>
                  <a:schemeClr val="dk2"/>
                </a:solidFill>
              </a:rPr>
              <a:t>k, Hemlata, et al. "Automatic Speaker Verification Spoofing and Deepfake Detection Using Wav2vec 2.0 and Data Augmentation." The Speaker and Language Recognition Workshop (Odyssey 2022). ISCA, 2022.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588" name="Google Shape;58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884200"/>
            <a:ext cx="4859125" cy="267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9"/>
          <p:cNvSpPr txBox="1"/>
          <p:nvPr/>
        </p:nvSpPr>
        <p:spPr>
          <a:xfrm>
            <a:off x="8840507" y="4880638"/>
            <a:ext cx="191700" cy="1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‹#›</a:t>
            </a:fld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94" name="Google Shape;594;p69"/>
          <p:cNvSpPr txBox="1"/>
          <p:nvPr/>
        </p:nvSpPr>
        <p:spPr>
          <a:xfrm>
            <a:off x="551875" y="1236200"/>
            <a:ext cx="7549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A fine-tuned Wav2Vec 2.0, combined with a backend model and finetuned to discriminate between genuine and synthetic speech is the current state-of-the-art. 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595" name="Google Shape;595;p69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speech models for synthetic speech detection?</a:t>
            </a:r>
            <a:endParaRPr sz="2800">
              <a:solidFill>
                <a:srgbClr val="4A86E8"/>
              </a:solidFill>
            </a:endParaRPr>
          </a:p>
        </p:txBody>
      </p:sp>
      <p:sp>
        <p:nvSpPr>
          <p:cNvPr id="596" name="Google Shape;596;p69"/>
          <p:cNvSpPr txBox="1"/>
          <p:nvPr/>
        </p:nvSpPr>
        <p:spPr>
          <a:xfrm>
            <a:off x="360750" y="4635250"/>
            <a:ext cx="84066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Tak, Hemlata, et al. "Automatic Speaker Verification Spoofing and Deepfake Detection Using Wav2vec 2.0 and Data Augmentation." The Speaker and Language Recognition Workshop (Odyssey 2022). ISCA, 2022.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597" name="Google Shape;59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27" y="1808000"/>
            <a:ext cx="5037426" cy="21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9"/>
          <p:cNvSpPr txBox="1"/>
          <p:nvPr/>
        </p:nvSpPr>
        <p:spPr>
          <a:xfrm>
            <a:off x="419738" y="3791550"/>
            <a:ext cx="8223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Table. </a:t>
            </a:r>
            <a:r>
              <a:rPr lang="en" sz="1200">
                <a:solidFill>
                  <a:schemeClr val="dk2"/>
                </a:solidFill>
              </a:rPr>
              <a:t>Pooled EER and pooled min t-DCF results for the ASVspoof 2021 LA database evaluation set, for the sinc-layer and wav2vec 2.0 front-ends. SA refers to the self-attentive aggregation layer whereas DA refers to data augmentation. Results are the best (average) obtained from three runs of each experiment with different random seeds.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0"/>
          <p:cNvSpPr txBox="1"/>
          <p:nvPr/>
        </p:nvSpPr>
        <p:spPr>
          <a:xfrm>
            <a:off x="333025" y="307250"/>
            <a:ext cx="8455200" cy="9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27724"/>
              <a:buNone/>
            </a:pPr>
            <a:r>
              <a:rPr lang="en" sz="3670">
                <a:solidFill>
                  <a:srgbClr val="4285F4"/>
                </a:solidFill>
              </a:rPr>
              <a:t>Advancements in self-supervised learning for speech technologies</a:t>
            </a:r>
            <a:endParaRPr sz="3670">
              <a:solidFill>
                <a:srgbClr val="4285F4"/>
              </a:solidFill>
            </a:endParaRPr>
          </a:p>
        </p:txBody>
      </p:sp>
      <p:sp>
        <p:nvSpPr>
          <p:cNvPr id="604" name="Google Shape;604;p70"/>
          <p:cNvSpPr txBox="1"/>
          <p:nvPr/>
        </p:nvSpPr>
        <p:spPr>
          <a:xfrm>
            <a:off x="2457450" y="2686050"/>
            <a:ext cx="46350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</a:rPr>
              <a:t>ESSAI &amp; ACAI 2024</a:t>
            </a:r>
            <a:endParaRPr sz="3700">
              <a:solidFill>
                <a:schemeClr val="dk2"/>
              </a:solidFill>
            </a:endParaRPr>
          </a:p>
        </p:txBody>
      </p:sp>
      <p:pic>
        <p:nvPicPr>
          <p:cNvPr id="605" name="Google Shape;605;p70"/>
          <p:cNvPicPr preferRelativeResize="0"/>
          <p:nvPr/>
        </p:nvPicPr>
        <p:blipFill rotWithShape="1">
          <a:blip r:embed="rId3">
            <a:alphaModFix/>
          </a:blip>
          <a:srcRect b="27947" l="2026" r="37848" t="5888"/>
          <a:stretch/>
        </p:blipFill>
        <p:spPr>
          <a:xfrm>
            <a:off x="5451325" y="3591691"/>
            <a:ext cx="2581098" cy="13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800" y="3507337"/>
            <a:ext cx="1790475" cy="14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519" y="3631775"/>
            <a:ext cx="2581106" cy="128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0"/>
          <p:cNvSpPr txBox="1"/>
          <p:nvPr/>
        </p:nvSpPr>
        <p:spPr>
          <a:xfrm>
            <a:off x="971550" y="1390650"/>
            <a:ext cx="71817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Thank you! 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Happy to answer your questions.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31563" y="422725"/>
            <a:ext cx="845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Introduction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31575" y="1042875"/>
            <a:ext cx="86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36575" y="1062075"/>
            <a:ext cx="86391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Traditional TTS training and development pipeline</a:t>
            </a:r>
            <a:endParaRPr b="1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Say we want to train a TTS model (e.g. in Greek).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</a:rPr>
              <a:t>We need to: 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find a voice talent (someone with a nice voice),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c</a:t>
            </a:r>
            <a:r>
              <a:rPr lang="en">
                <a:solidFill>
                  <a:srgbClr val="595959"/>
                </a:solidFill>
              </a:rPr>
              <a:t>reate a corpus to collect about 24h recordings,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process the </a:t>
            </a:r>
            <a:r>
              <a:rPr lang="en">
                <a:solidFill>
                  <a:srgbClr val="595959"/>
                </a:solidFill>
              </a:rPr>
              <a:t>training</a:t>
            </a:r>
            <a:r>
              <a:rPr lang="en">
                <a:solidFill>
                  <a:srgbClr val="595959"/>
                </a:solidFill>
              </a:rPr>
              <a:t> set (e.g. for sanity check),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decide: 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the approach and loss (Enc-Dec, recurrent or non-recurrent), 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the architecture (convolutional, recurrent, transformer),</a:t>
            </a:r>
            <a:endParaRPr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>
                <a:solidFill>
                  <a:srgbClr val="595959"/>
                </a:solidFill>
              </a:rPr>
              <a:t>the input units (phonemes, characters, subword units),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initialize </a:t>
            </a:r>
            <a:r>
              <a:rPr b="1" lang="en">
                <a:solidFill>
                  <a:srgbClr val="595959"/>
                </a:solidFill>
              </a:rPr>
              <a:t>from scratch</a:t>
            </a:r>
            <a:r>
              <a:rPr lang="en">
                <a:solidFill>
                  <a:srgbClr val="595959"/>
                </a:solidFill>
              </a:rPr>
              <a:t> a neural network,</a:t>
            </a:r>
            <a:endParaRPr>
              <a:solidFill>
                <a:srgbClr val="595959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</a:pPr>
            <a:r>
              <a:rPr lang="en">
                <a:solidFill>
                  <a:srgbClr val="595959"/>
                </a:solidFill>
              </a:rPr>
              <a:t>start training…</a:t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32795" l="0" r="0" t="0"/>
          <a:stretch/>
        </p:blipFill>
        <p:spPr>
          <a:xfrm>
            <a:off x="6295300" y="199400"/>
            <a:ext cx="2365675" cy="2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 models in</a:t>
            </a:r>
            <a:r>
              <a:rPr lang="en" sz="2800">
                <a:solidFill>
                  <a:srgbClr val="4A86E8"/>
                </a:solidFill>
              </a:rPr>
              <a:t> speech applications</a:t>
            </a:r>
            <a:endParaRPr sz="4400">
              <a:solidFill>
                <a:srgbClr val="4A86E8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125" y="855625"/>
            <a:ext cx="3710773" cy="3842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18500" y="4589550"/>
            <a:ext cx="8752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Mohamed, Abdelrahman, et al. "Self-supervised speech representation learning: A review." IEEE Journal of Selected Topics in Signal Processing 16.6 (2022): 1179-1210.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Deep learning and un-/self-supervised pretraining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18500" y="4589550"/>
            <a:ext cx="8752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Nair, Vinod, and Geoffrey E. Hinton. "Rectified linear units improve restricted boltzmann machines." Proceedings of the 27th international conference on machine learning (ICML-10). 2010.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133350" y="1000125"/>
            <a:ext cx="42768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Unsupervised pretraining is not something new in deep learning.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The first period of Deep Learning (2006-2012) was largely about unsupervised pretraining.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Examples: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G. Hinton et al. Stacked Restricted Boltzmann Machines and Deep Belief Networks.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Y. Bengio et al. Stacked denoising autoencoders.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However, they didn’t use this term SSL, while the training </a:t>
            </a:r>
            <a:r>
              <a:rPr lang="en">
                <a:solidFill>
                  <a:schemeClr val="dk2"/>
                </a:solidFill>
              </a:rPr>
              <a:t>algorithm</a:t>
            </a:r>
            <a:r>
              <a:rPr lang="en">
                <a:solidFill>
                  <a:schemeClr val="dk2"/>
                </a:solidFill>
              </a:rPr>
              <a:t> and losses were quite different than SSL ones.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725" y="1276352"/>
            <a:ext cx="4220324" cy="21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4991100" y="3533775"/>
            <a:ext cx="3619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Fig. Greedily pretraining two hidden layers of NReLUs as RBMs.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ctrTitle"/>
          </p:nvPr>
        </p:nvSpPr>
        <p:spPr>
          <a:xfrm>
            <a:off x="331563" y="422725"/>
            <a:ext cx="8455200" cy="5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A86E8"/>
                </a:solidFill>
              </a:rPr>
              <a:t>SSL</a:t>
            </a:r>
            <a:r>
              <a:rPr lang="en" sz="2800">
                <a:solidFill>
                  <a:srgbClr val="4A86E8"/>
                </a:solidFill>
              </a:rPr>
              <a:t> in speech applications</a:t>
            </a:r>
            <a:endParaRPr sz="4400">
              <a:solidFill>
                <a:srgbClr val="4A86E8"/>
              </a:solidFill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381000" y="779425"/>
            <a:ext cx="82119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Self-supervised pretraining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Pretrain a SSL architecture using lots of data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Define a self-supervised loss that requires no supervision (</a:t>
            </a:r>
            <a:r>
              <a:rPr b="1" lang="en" sz="1600">
                <a:solidFill>
                  <a:schemeClr val="dk2"/>
                </a:solidFill>
              </a:rPr>
              <a:t>pretext task</a:t>
            </a:r>
            <a:r>
              <a:rPr lang="en" sz="1600">
                <a:solidFill>
                  <a:schemeClr val="dk2"/>
                </a:solidFill>
              </a:rPr>
              <a:t>)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e.g. no transcripts, no speaker or emotion labels, etc.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Self-supervision: the system learns to predict part of its input from other parts of its input.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Numerous such pretrained models can be found in </a:t>
            </a:r>
            <a:r>
              <a:rPr lang="en" sz="1600">
                <a:solidFill>
                  <a:srgbClr val="FF9900"/>
                </a:solidFill>
              </a:rPr>
              <a:t>HuggingFace</a:t>
            </a:r>
            <a:r>
              <a:rPr lang="en" sz="1600">
                <a:solidFill>
                  <a:schemeClr val="dk2"/>
                </a:solidFill>
              </a:rPr>
              <a:t>, together with code to fine-tune them. 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2261350" y="4775500"/>
            <a:ext cx="38295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https://huggingface.co/docs/transformers/index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350" y="3625225"/>
            <a:ext cx="1351125" cy="11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