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Caveat"/>
      <p:regular r:id="rId14"/>
      <p:bold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2ab42e20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2e2ab42e20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2ab42e20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e2ab42e20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2ab42e20f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e2ab42e20f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bb3a0b57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1bb3a0b57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9" name="Google Shape;7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>
            <p:ph idx="2" type="pic"/>
          </p:nvPr>
        </p:nvSpPr>
        <p:spPr>
          <a:xfrm>
            <a:off x="0" y="742122"/>
            <a:ext cx="12192000" cy="61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1274559" y="234673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274559" y="265589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274558" y="3788537"/>
            <a:ext cx="1080000" cy="1080000"/>
          </a:xfrm>
          <a:prstGeom prst="rect">
            <a:avLst/>
          </a:prstGeom>
          <a:solidFill>
            <a:srgbClr val="3F3F3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274558" y="4097705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274559" y="523034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274558" y="553950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6" name="Google Shape;96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794079"/>
            <a:ext cx="12192000" cy="5269841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0"/>
              </a:srgbClr>
            </a:outerShdw>
            <a:reflection blurRad="0" dir="5400000" dist="50800" endA="0" endPos="65000" fadeDir="5400012" kx="0" rotWithShape="0" algn="bl" stA="0" stPos="0" sy="-100000" ky="0"/>
          </a:effectLst>
        </p:spPr>
      </p:pic>
      <p:sp>
        <p:nvSpPr>
          <p:cNvPr id="97" name="Google Shape;97;p15"/>
          <p:cNvSpPr txBox="1"/>
          <p:nvPr/>
        </p:nvSpPr>
        <p:spPr>
          <a:xfrm>
            <a:off x="400051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Autori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9411475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Data/Data/Data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035149" y="3773479"/>
            <a:ext cx="61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Eventuale Sottotitolo Lorem ipsum dolor sit amet, consectetur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elit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2955596" y="1605225"/>
            <a:ext cx="62808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"/>
              <a:buNone/>
              <a:defRPr b="1" i="0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>
            <p:ph idx="2" type="pic"/>
          </p:nvPr>
        </p:nvSpPr>
        <p:spPr>
          <a:xfrm>
            <a:off x="797491" y="2832101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797491" y="39929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797491" y="5170455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6506425" y="28392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16"/>
          <p:cNvSpPr/>
          <p:nvPr>
            <p:ph idx="6" type="pic"/>
          </p:nvPr>
        </p:nvSpPr>
        <p:spPr>
          <a:xfrm>
            <a:off x="6506425" y="4000087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16"/>
          <p:cNvSpPr/>
          <p:nvPr>
            <p:ph idx="7" type="pic"/>
          </p:nvPr>
        </p:nvSpPr>
        <p:spPr>
          <a:xfrm>
            <a:off x="6506425" y="5177598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797490" y="1046493"/>
            <a:ext cx="52986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516234" y="1046492"/>
            <a:ext cx="45846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8" type="body"/>
          </p:nvPr>
        </p:nvSpPr>
        <p:spPr>
          <a:xfrm>
            <a:off x="2707142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9" type="body"/>
          </p:nvPr>
        </p:nvSpPr>
        <p:spPr>
          <a:xfrm>
            <a:off x="2707142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3" type="body"/>
          </p:nvPr>
        </p:nvSpPr>
        <p:spPr>
          <a:xfrm>
            <a:off x="2707142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4" type="body"/>
          </p:nvPr>
        </p:nvSpPr>
        <p:spPr>
          <a:xfrm>
            <a:off x="8416826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5" type="body"/>
          </p:nvPr>
        </p:nvSpPr>
        <p:spPr>
          <a:xfrm>
            <a:off x="8416826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6" type="body"/>
          </p:nvPr>
        </p:nvSpPr>
        <p:spPr>
          <a:xfrm>
            <a:off x="8416826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7" type="body"/>
          </p:nvPr>
        </p:nvSpPr>
        <p:spPr>
          <a:xfrm>
            <a:off x="1885542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8" type="body"/>
          </p:nvPr>
        </p:nvSpPr>
        <p:spPr>
          <a:xfrm>
            <a:off x="1885542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9" type="body"/>
          </p:nvPr>
        </p:nvSpPr>
        <p:spPr>
          <a:xfrm>
            <a:off x="1885542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20" type="body"/>
          </p:nvPr>
        </p:nvSpPr>
        <p:spPr>
          <a:xfrm>
            <a:off x="7605858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21" type="body"/>
          </p:nvPr>
        </p:nvSpPr>
        <p:spPr>
          <a:xfrm>
            <a:off x="7605858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22" type="body"/>
          </p:nvPr>
        </p:nvSpPr>
        <p:spPr>
          <a:xfrm>
            <a:off x="7605858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>
            <p:ph idx="2" type="pic"/>
          </p:nvPr>
        </p:nvSpPr>
        <p:spPr>
          <a:xfrm>
            <a:off x="0" y="741363"/>
            <a:ext cx="12192000" cy="33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17"/>
          <p:cNvSpPr/>
          <p:nvPr/>
        </p:nvSpPr>
        <p:spPr>
          <a:xfrm>
            <a:off x="0" y="755374"/>
            <a:ext cx="12191999" cy="3337084"/>
          </a:xfrm>
          <a:custGeom>
            <a:rect b="b" l="l" r="r" t="t"/>
            <a:pathLst>
              <a:path extrusionOk="0" h="3467100" w="12191999">
                <a:moveTo>
                  <a:pt x="0" y="0"/>
                </a:moveTo>
                <a:lnTo>
                  <a:pt x="12191999" y="0"/>
                </a:lnTo>
                <a:lnTo>
                  <a:pt x="12191999" y="3467100"/>
                </a:lnTo>
                <a:lnTo>
                  <a:pt x="0" y="3467100"/>
                </a:lnTo>
                <a:close/>
              </a:path>
            </a:pathLst>
          </a:custGeom>
          <a:solidFill>
            <a:srgbClr val="F4D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1159715" y="2559555"/>
            <a:ext cx="105156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7200"/>
              <a:buFont typeface="Poppins"/>
              <a:buNone/>
              <a:defRPr b="1" i="0" sz="7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168767" y="3580572"/>
            <a:ext cx="5837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3" type="body"/>
          </p:nvPr>
        </p:nvSpPr>
        <p:spPr>
          <a:xfrm>
            <a:off x="1160463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4" type="body"/>
          </p:nvPr>
        </p:nvSpPr>
        <p:spPr>
          <a:xfrm>
            <a:off x="6516234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" name="Google Shape;2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0" name="Google Shape;3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7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1" name="Google Shape;6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yellow, person&#10;&#10;Description automatically generated" id="133" name="Google Shape;133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07" r="11005" t="0"/>
          <a:stretch/>
        </p:blipFill>
        <p:spPr>
          <a:xfrm>
            <a:off x="0" y="758825"/>
            <a:ext cx="4768850" cy="6115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622047" y="3879783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622046" y="1870663"/>
            <a:ext cx="7065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2DF4D"/>
                </a:solidFill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1" sz="6000">
              <a:solidFill>
                <a:srgbClr val="F2DF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An application on GAMs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273247" y="5256141"/>
            <a:ext cx="441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Mattia Setzu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4294967295" type="body"/>
          </p:nvPr>
        </p:nvSpPr>
        <p:spPr>
          <a:xfrm>
            <a:off x="677150" y="1922625"/>
            <a:ext cx="107529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Semi-explainable additive models: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is a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shape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function which manipulates the single feature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is a residual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GAMs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Generalized Additive Models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8" y="2854802"/>
            <a:ext cx="9154434" cy="4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17115" r="77918" t="0"/>
          <a:stretch/>
        </p:blipFill>
        <p:spPr>
          <a:xfrm>
            <a:off x="1090900" y="3834400"/>
            <a:ext cx="454575" cy="4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96412" r="0" t="0"/>
          <a:stretch/>
        </p:blipFill>
        <p:spPr>
          <a:xfrm>
            <a:off x="1077757" y="4323650"/>
            <a:ext cx="328452" cy="4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4294967295" type="body"/>
          </p:nvPr>
        </p:nvSpPr>
        <p:spPr>
          <a:xfrm>
            <a:off x="677150" y="1922625"/>
            <a:ext cx="107529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Semi-explainable additive models: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Each shape function yields a </a:t>
            </a:r>
            <a:r>
              <a:rPr lang="en-US" sz="2500">
                <a:solidFill>
                  <a:srgbClr val="000000"/>
                </a:solidFill>
                <a:highlight>
                  <a:srgbClr val="BFE2E0"/>
                </a:highlight>
                <a:latin typeface="Consolas"/>
                <a:ea typeface="Consolas"/>
                <a:cs typeface="Consolas"/>
                <a:sym typeface="Consolas"/>
              </a:rPr>
              <a:t>feature score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that we can inspect and change!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https://interpret.ml/gam-changer/</a:t>
            </a:r>
            <a:endParaRPr sz="2500">
              <a:solidFill>
                <a:srgbClr val="3C78D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GAMs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Generalized Additive Models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8" y="2854802"/>
            <a:ext cx="9154434" cy="4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Explanatory Active Learning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Caipi-based implementation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750838" y="35030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7081738" y="35030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63" name="Google Shape;163;p21"/>
          <p:cNvCxnSpPr>
            <a:stCxn id="162" idx="2"/>
            <a:endCxn id="164" idx="3"/>
          </p:cNvCxnSpPr>
          <p:nvPr/>
        </p:nvCxnSpPr>
        <p:spPr>
          <a:xfrm rot="5400000">
            <a:off x="6286138" y="2940550"/>
            <a:ext cx="653400" cy="25788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65" name="Google Shape;165;p21"/>
          <p:cNvCxnSpPr>
            <a:stCxn id="166" idx="1"/>
            <a:endCxn id="161" idx="0"/>
          </p:cNvCxnSpPr>
          <p:nvPr/>
        </p:nvCxnSpPr>
        <p:spPr>
          <a:xfrm flipH="1">
            <a:off x="2571441" y="2824500"/>
            <a:ext cx="2316000" cy="678600"/>
          </a:xfrm>
          <a:prstGeom prst="bentConnector2">
            <a:avLst/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" name="Google Shape;166;p21"/>
          <p:cNvSpPr txBox="1"/>
          <p:nvPr/>
        </p:nvSpPr>
        <p:spPr>
          <a:xfrm>
            <a:off x="4887441" y="262440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4887441" y="43565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2975" y="4632850"/>
            <a:ext cx="3905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(1)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Select uncertain instances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8" name="Google Shape;168;p21"/>
          <p:cNvCxnSpPr>
            <a:stCxn id="161" idx="2"/>
            <a:endCxn id="164" idx="1"/>
          </p:cNvCxnSpPr>
          <p:nvPr/>
        </p:nvCxnSpPr>
        <p:spPr>
          <a:xfrm flipH="1" rot="-5400000">
            <a:off x="3402638" y="3071938"/>
            <a:ext cx="653400" cy="23160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1"/>
          <p:cNvCxnSpPr>
            <a:stCxn id="162" idx="0"/>
            <a:endCxn id="166" idx="3"/>
          </p:cNvCxnSpPr>
          <p:nvPr/>
        </p:nvCxnSpPr>
        <p:spPr>
          <a:xfrm flipH="1" rot="5400000">
            <a:off x="6273538" y="1874350"/>
            <a:ext cx="678600" cy="2578800"/>
          </a:xfrm>
          <a:prstGeom prst="bentConnector2">
            <a:avLst/>
          </a:prstGeom>
          <a:noFill/>
          <a:ln cap="flat" cmpd="sng" w="38100">
            <a:solidFill>
              <a:srgbClr val="F2DF4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1"/>
          <p:cNvSpPr txBox="1"/>
          <p:nvPr/>
        </p:nvSpPr>
        <p:spPr>
          <a:xfrm>
            <a:off x="2771700" y="4837600"/>
            <a:ext cx="3905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(2) Extract explanation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7905600" y="3452950"/>
            <a:ext cx="3905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(3) Analyze explanation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847900" y="1960675"/>
            <a:ext cx="3905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(4) Correct explanation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4294967295" type="body"/>
          </p:nvPr>
        </p:nvSpPr>
        <p:spPr>
          <a:xfrm>
            <a:off x="677150" y="1922625"/>
            <a:ext cx="107529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caipi</a:t>
            </a: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500">
                <a:solidFill>
                  <a:srgbClr val="000000"/>
                </a:solidFill>
                <a:highlight>
                  <a:srgbClr val="BFE2E0"/>
                </a:highlight>
                <a:latin typeface="Consolas"/>
                <a:ea typeface="Consolas"/>
                <a:cs typeface="Consolas"/>
                <a:sym typeface="Consolas"/>
              </a:rPr>
              <a:t>model</a:t>
            </a: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pool):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sample = select_samples(model, pool)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labels = model(sample)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explanation = explain(model, sample, labels)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500">
                <a:solidFill>
                  <a:srgbClr val="000000"/>
                </a:solidFill>
                <a:highlight>
                  <a:srgbClr val="F2DF4D"/>
                </a:highlight>
                <a:latin typeface="Consolas"/>
                <a:ea typeface="Consolas"/>
                <a:cs typeface="Consolas"/>
                <a:sym typeface="Consolas"/>
              </a:rPr>
              <a:t>fixed_explanation</a:t>
            </a: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correct(explanation, sample, labels)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training_sample = generate(sample, fixed_explanation)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update(model, training_sample, labels)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return model</a:t>
            </a:r>
            <a:endParaRPr sz="2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Explanatory Active Learning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Caipi-based implementation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