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</p:sldIdLst>
  <p:sldSz cy="6858000" cx="12192000"/>
  <p:notesSz cx="6858000" cy="9144000"/>
  <p:embeddedFontLst>
    <p:embeddedFont>
      <p:font typeface="Raleway"/>
      <p:regular r:id="rId58"/>
      <p:bold r:id="rId59"/>
      <p:italic r:id="rId60"/>
      <p:boldItalic r:id="rId61"/>
    </p:embeddedFont>
    <p:embeddedFont>
      <p:font typeface="Caveat"/>
      <p:regular r:id="rId62"/>
      <p:bold r:id="rId63"/>
    </p:embeddedFont>
    <p:embeddedFont>
      <p:font typeface="Lato"/>
      <p:regular r:id="rId64"/>
      <p:bold r:id="rId65"/>
      <p:italic r:id="rId66"/>
      <p:boldItalic r:id="rId67"/>
    </p:embeddedFont>
    <p:embeddedFont>
      <p:font typeface="Poppins"/>
      <p:regular r:id="rId68"/>
      <p:bold r:id="rId69"/>
      <p:italic r:id="rId70"/>
      <p:boldItalic r:id="rId71"/>
    </p:embeddedFont>
    <p:embeddedFont>
      <p:font typeface="Open Sans"/>
      <p:regular r:id="rId72"/>
      <p:bold r:id="rId73"/>
      <p:italic r:id="rId74"/>
      <p:boldItalic r:id="rId7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E49E5F3-EBBE-43B5-9135-19998358AFBE}">
  <a:tblStyle styleId="{CE49E5F3-EBBE-43B5-9135-19998358AF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OpenSans-bold.fntdata"/><Relationship Id="rId72" Type="http://schemas.openxmlformats.org/officeDocument/2006/relationships/font" Target="fonts/OpenSans-regular.fntdata"/><Relationship Id="rId31" Type="http://schemas.openxmlformats.org/officeDocument/2006/relationships/slide" Target="slides/slide26.xml"/><Relationship Id="rId75" Type="http://schemas.openxmlformats.org/officeDocument/2006/relationships/font" Target="fonts/OpenSans-boldItalic.fntdata"/><Relationship Id="rId30" Type="http://schemas.openxmlformats.org/officeDocument/2006/relationships/slide" Target="slides/slide25.xml"/><Relationship Id="rId74" Type="http://schemas.openxmlformats.org/officeDocument/2006/relationships/font" Target="fonts/OpenSans-italic.fntdata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1" Type="http://schemas.openxmlformats.org/officeDocument/2006/relationships/font" Target="fonts/Poppins-boldItalic.fntdata"/><Relationship Id="rId70" Type="http://schemas.openxmlformats.org/officeDocument/2006/relationships/font" Target="fonts/Poppins-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Caveat-regular.fntdata"/><Relationship Id="rId61" Type="http://schemas.openxmlformats.org/officeDocument/2006/relationships/font" Target="fonts/Raleway-boldItalic.fntdata"/><Relationship Id="rId20" Type="http://schemas.openxmlformats.org/officeDocument/2006/relationships/slide" Target="slides/slide15.xml"/><Relationship Id="rId64" Type="http://schemas.openxmlformats.org/officeDocument/2006/relationships/font" Target="fonts/Lato-regular.fntdata"/><Relationship Id="rId63" Type="http://schemas.openxmlformats.org/officeDocument/2006/relationships/font" Target="fonts/Caveat-bold.fntdata"/><Relationship Id="rId22" Type="http://schemas.openxmlformats.org/officeDocument/2006/relationships/slide" Target="slides/slide17.xml"/><Relationship Id="rId66" Type="http://schemas.openxmlformats.org/officeDocument/2006/relationships/font" Target="fonts/Lato-italic.fntdata"/><Relationship Id="rId21" Type="http://schemas.openxmlformats.org/officeDocument/2006/relationships/slide" Target="slides/slide16.xml"/><Relationship Id="rId65" Type="http://schemas.openxmlformats.org/officeDocument/2006/relationships/font" Target="fonts/Lato-bold.fntdata"/><Relationship Id="rId24" Type="http://schemas.openxmlformats.org/officeDocument/2006/relationships/slide" Target="slides/slide19.xml"/><Relationship Id="rId68" Type="http://schemas.openxmlformats.org/officeDocument/2006/relationships/font" Target="fonts/Poppins-regular.fntdata"/><Relationship Id="rId23" Type="http://schemas.openxmlformats.org/officeDocument/2006/relationships/slide" Target="slides/slide18.xml"/><Relationship Id="rId67" Type="http://schemas.openxmlformats.org/officeDocument/2006/relationships/font" Target="fonts/Lato-boldItalic.fntdata"/><Relationship Id="rId60" Type="http://schemas.openxmlformats.org/officeDocument/2006/relationships/font" Target="fonts/Raleway-italic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Poppins-bold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aleway-bold.fntdata"/><Relationship Id="rId14" Type="http://schemas.openxmlformats.org/officeDocument/2006/relationships/slide" Target="slides/slide9.xml"/><Relationship Id="rId58" Type="http://schemas.openxmlformats.org/officeDocument/2006/relationships/font" Target="fonts/Raleway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da04dbcc16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2da04dbcc16_0_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2da04dbcc16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1" name="Google Shape;281;g2da04dbcc16_0_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da04dbcc16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7" name="Google Shape;307;g2da04dbcc16_0_8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da04dbcc16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g2da04dbcc16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a04dbcc16_1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6" name="Google Shape;346;g2da04dbcc16_1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da04dbcc16_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5" name="Google Shape;355;g2da04dbcc16_1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a04dbcc16_1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0" name="Google Shape;370;g2da04dbcc16_1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da04dbcc16_1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2da04dbcc16_1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a04dbcc16_1_1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8" name="Google Shape;398;g2da04dbcc16_1_1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da04dbcc16_1_1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2" name="Google Shape;412;g2da04dbcc16_1_1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ee20278710_0_3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0" name="Google Shape;140;g2ee20278710_0_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da04dbcc16_1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7" name="Google Shape;427;g2da04dbcc16_1_20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2da04dbcc16_1_1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5" name="Google Shape;435;g2da04dbcc16_1_1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2da04dbcc16_1_1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g2da04dbcc16_1_1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2ee260407d2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g2ee260407d2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da04dbcc16_1_2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4" name="Google Shape;474;g2da04dbcc16_1_2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2da04dbcc16_1_2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g2da04dbcc16_1_2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2da04dbcc16_1_27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6" name="Google Shape;526;g2da04dbcc16_1_27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2da04dbcc16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g2da04dbcc16_0_10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2da04dbcc16_0_14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92" name="Google Shape;592;g2da04dbcc16_0_14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dae1d94160_0_3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5" name="Google Shape;605;g2dae1d94160_0_3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49f65b7399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8" name="Google Shape;148;g249f65b7399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6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2da04dbcc16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8" name="Google Shape;618;g2da04dbcc16_0_1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2dae1d94160_0_3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g2dae1d94160_0_3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dae1d94160_0_3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8" name="Google Shape;648;g2dae1d94160_0_3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g2da04dbcc16_0_1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1" name="Google Shape;661;g2da04dbcc16_0_1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2da04dbcc16_1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81" name="Google Shape;681;g2da04dbcc16_1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g2da04dbcc16_1_4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7" name="Google Shape;707;g2da04dbcc16_1_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g2da04dbcc16_1_4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33" name="Google Shape;733;g2da04dbcc16_1_4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g2dae1d941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0" name="Google Shape;750;g2dae1d9416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g2da04dbcc16_0_2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57" name="Google Shape;757;g2da04dbcc16_0_2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g2da04dbcc16_0_27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3" name="Google Shape;773;g2da04dbcc16_0_27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ee20278710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g2ee20278710_0_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g2db2e81c3f6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3" name="Google Shape;783;g2db2e81c3f6_0_4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2dae1d94160_0_3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97" name="Google Shape;797;g2dae1d94160_0_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5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g2db2e81c3f6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17" name="Google Shape;817;g2db2e81c3f6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g270e04d7fad_2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0" name="Google Shape;840;g270e04d7fad_2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2da04dbcc16_1_3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7" name="Google Shape;847;g2da04dbcc16_1_3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2db2e81c3f6_0_1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8" name="Google Shape;858;g2db2e81c3f6_0_1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g270e04d7fad_2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67" name="Google Shape;867;g270e04d7fad_2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6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270e04d7fad_2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C’è un errore qua.</a:t>
            </a:r>
            <a:endParaRPr/>
          </a:p>
        </p:txBody>
      </p:sp>
      <p:sp>
        <p:nvSpPr>
          <p:cNvPr id="878" name="Google Shape;878;g270e04d7fad_2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7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270e04d7fad_2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9" name="Google Shape;889;g270e04d7fad_2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2da04dbcc16_0_2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96" name="Google Shape;896;g2da04dbcc16_0_2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ee20278710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2ee20278710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g270e04d7fad_2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12" name="Google Shape;912;g270e04d7fad_2_6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ee2027871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3" name="Google Shape;923;g2ee20278710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8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g2ee20278710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30" name="Google Shape;930;g2ee20278710_0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e20278710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g2ee20278710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ee20278710_0_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g2ee20278710_0_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da04dbcc16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2da04dbcc16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da04dbcc16_1_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7" name="Google Shape;237;g2da04dbcc16_1_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16" name="Google Shape;16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972600" y="1763267"/>
            <a:ext cx="10250700" cy="221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972837" y="4230533"/>
            <a:ext cx="10250700" cy="721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11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79" name="Google Shape;79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1" name="Google Shape;81;p11"/>
          <p:cNvSpPr txBox="1"/>
          <p:nvPr>
            <p:ph hasCustomPrompt="1" type="title"/>
          </p:nvPr>
        </p:nvSpPr>
        <p:spPr>
          <a:xfrm>
            <a:off x="972600" y="978600"/>
            <a:ext cx="10251300" cy="16596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700"/>
              <a:buNone/>
              <a:defRPr sz="107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972600" y="3030517"/>
            <a:ext cx="10251300" cy="2107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  <a:defRPr>
                <a:solidFill>
                  <a:schemeClr val="lt1"/>
                </a:solidFill>
              </a:defRPr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●"/>
              <a:defRPr>
                <a:solidFill>
                  <a:schemeClr val="lt1"/>
                </a:solidFill>
              </a:defRPr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○"/>
              <a:defRPr>
                <a:solidFill>
                  <a:schemeClr val="lt1"/>
                </a:solidFill>
              </a:defRPr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1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2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/>
          <p:nvPr>
            <p:ph idx="2" type="pic"/>
          </p:nvPr>
        </p:nvSpPr>
        <p:spPr>
          <a:xfrm>
            <a:off x="0" y="742122"/>
            <a:ext cx="12192000" cy="61158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Custom Layout">
  <p:cSld name="18_Custom Layou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/>
          <p:nvPr/>
        </p:nvSpPr>
        <p:spPr>
          <a:xfrm>
            <a:off x="1274559" y="2346732"/>
            <a:ext cx="1080000" cy="1080000"/>
          </a:xfrm>
          <a:prstGeom prst="rect">
            <a:avLst/>
          </a:prstGeom>
          <a:solidFill>
            <a:srgbClr val="F4D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1274559" y="2655899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01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274558" y="3788537"/>
            <a:ext cx="1080000" cy="1080000"/>
          </a:xfrm>
          <a:prstGeom prst="rect">
            <a:avLst/>
          </a:prstGeom>
          <a:solidFill>
            <a:srgbClr val="3F3F3F">
              <a:alpha val="7686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1274558" y="4097705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02</a:t>
            </a:r>
            <a:endParaRPr b="1" i="0" sz="2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" name="Google Shape;93;p14"/>
          <p:cNvSpPr/>
          <p:nvPr/>
        </p:nvSpPr>
        <p:spPr>
          <a:xfrm>
            <a:off x="1274559" y="5230342"/>
            <a:ext cx="1080000" cy="1080000"/>
          </a:xfrm>
          <a:prstGeom prst="rect">
            <a:avLst/>
          </a:prstGeom>
          <a:solidFill>
            <a:srgbClr val="F4DD4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274558" y="5539509"/>
            <a:ext cx="108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03</a:t>
            </a:r>
            <a:endParaRPr b="1" i="0" sz="24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6" name="Google Shape;96;p15"/>
          <p:cNvPicPr preferRelativeResize="0"/>
          <p:nvPr/>
        </p:nvPicPr>
        <p:blipFill rotWithShape="1">
          <a:blip r:embed="rId2">
            <a:alphaModFix amt="40000"/>
          </a:blip>
          <a:srcRect b="0" l="0" r="0" t="0"/>
          <a:stretch/>
        </p:blipFill>
        <p:spPr>
          <a:xfrm>
            <a:off x="0" y="794079"/>
            <a:ext cx="12192000" cy="5269841"/>
          </a:xfrm>
          <a:prstGeom prst="rect">
            <a:avLst/>
          </a:prstGeom>
          <a:noFill/>
          <a:ln>
            <a:noFill/>
          </a:ln>
          <a:effectLst>
            <a:outerShdw rotWithShape="0" algn="ctr" dir="5400000" dist="50800">
              <a:srgbClr val="000000">
                <a:alpha val="0"/>
              </a:srgbClr>
            </a:outerShdw>
            <a:reflection blurRad="0" dir="5400000" dist="50800" endA="0" endPos="65000" fadeDir="5400012" kx="0" rotWithShape="0" algn="bl" stA="0" stPos="0" sy="-100000" ky="0"/>
          </a:effectLst>
        </p:spPr>
      </p:pic>
      <p:sp>
        <p:nvSpPr>
          <p:cNvPr id="97" name="Google Shape;97;p15"/>
          <p:cNvSpPr txBox="1"/>
          <p:nvPr/>
        </p:nvSpPr>
        <p:spPr>
          <a:xfrm>
            <a:off x="400051" y="6416675"/>
            <a:ext cx="24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Autori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9411475" y="6416675"/>
            <a:ext cx="2413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Data/Data/Data</a:t>
            </a:r>
            <a:endParaRPr b="0" i="0" sz="1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3035149" y="3773479"/>
            <a:ext cx="6121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Eventuale Sottotitolo Lorem ipsum dolor sit amet, consectetur </a:t>
            </a:r>
            <a:r>
              <a:rPr b="0" i="0" lang="en-US" sz="1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adipiscing</a:t>
            </a:r>
            <a:r>
              <a:rPr b="0" i="0" lang="en-US" sz="1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elit</a:t>
            </a:r>
            <a:endParaRPr b="0" i="0" sz="16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5"/>
          <p:cNvSpPr txBox="1"/>
          <p:nvPr>
            <p:ph type="title"/>
          </p:nvPr>
        </p:nvSpPr>
        <p:spPr>
          <a:xfrm>
            <a:off x="2955596" y="1605225"/>
            <a:ext cx="6280800" cy="16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Poppins"/>
              <a:buNone/>
              <a:defRPr b="1" i="0" sz="48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6"/>
          <p:cNvSpPr/>
          <p:nvPr>
            <p:ph idx="2" type="pic"/>
          </p:nvPr>
        </p:nvSpPr>
        <p:spPr>
          <a:xfrm>
            <a:off x="797491" y="2832101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797491" y="399294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797491" y="5170455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6506425" y="2839244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6" name="Google Shape;106;p16"/>
          <p:cNvSpPr/>
          <p:nvPr>
            <p:ph idx="6" type="pic"/>
          </p:nvPr>
        </p:nvSpPr>
        <p:spPr>
          <a:xfrm>
            <a:off x="6506425" y="4000087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7" name="Google Shape;107;p16"/>
          <p:cNvSpPr/>
          <p:nvPr>
            <p:ph idx="7" type="pic"/>
          </p:nvPr>
        </p:nvSpPr>
        <p:spPr>
          <a:xfrm>
            <a:off x="6506425" y="5177598"/>
            <a:ext cx="958200" cy="958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8" name="Google Shape;108;p16"/>
          <p:cNvSpPr txBox="1"/>
          <p:nvPr>
            <p:ph type="title"/>
          </p:nvPr>
        </p:nvSpPr>
        <p:spPr>
          <a:xfrm>
            <a:off x="797490" y="1046493"/>
            <a:ext cx="52986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b="1" i="0" sz="36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Google Shape;109;p16"/>
          <p:cNvSpPr txBox="1"/>
          <p:nvPr>
            <p:ph idx="1" type="body"/>
          </p:nvPr>
        </p:nvSpPr>
        <p:spPr>
          <a:xfrm>
            <a:off x="6516234" y="1046492"/>
            <a:ext cx="4584600" cy="90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10" name="Google Shape;110;p16"/>
          <p:cNvSpPr txBox="1"/>
          <p:nvPr>
            <p:ph idx="8" type="body"/>
          </p:nvPr>
        </p:nvSpPr>
        <p:spPr>
          <a:xfrm>
            <a:off x="2707142" y="2840038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1" name="Google Shape;111;p16"/>
          <p:cNvSpPr txBox="1"/>
          <p:nvPr>
            <p:ph idx="9" type="body"/>
          </p:nvPr>
        </p:nvSpPr>
        <p:spPr>
          <a:xfrm>
            <a:off x="2707142" y="4009620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2" name="Google Shape;112;p16"/>
          <p:cNvSpPr txBox="1"/>
          <p:nvPr>
            <p:ph idx="13" type="body"/>
          </p:nvPr>
        </p:nvSpPr>
        <p:spPr>
          <a:xfrm>
            <a:off x="2707142" y="5179202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3" name="Google Shape;113;p16"/>
          <p:cNvSpPr txBox="1"/>
          <p:nvPr>
            <p:ph idx="14" type="body"/>
          </p:nvPr>
        </p:nvSpPr>
        <p:spPr>
          <a:xfrm>
            <a:off x="8416826" y="2840038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4" name="Google Shape;114;p16"/>
          <p:cNvSpPr txBox="1"/>
          <p:nvPr>
            <p:ph idx="15" type="body"/>
          </p:nvPr>
        </p:nvSpPr>
        <p:spPr>
          <a:xfrm>
            <a:off x="8416826" y="4009620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5" name="Google Shape;115;p16"/>
          <p:cNvSpPr txBox="1"/>
          <p:nvPr>
            <p:ph idx="16" type="body"/>
          </p:nvPr>
        </p:nvSpPr>
        <p:spPr>
          <a:xfrm>
            <a:off x="8416826" y="5179202"/>
            <a:ext cx="29778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17" type="body"/>
          </p:nvPr>
        </p:nvSpPr>
        <p:spPr>
          <a:xfrm>
            <a:off x="1885542" y="283210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8" type="body"/>
          </p:nvPr>
        </p:nvSpPr>
        <p:spPr>
          <a:xfrm>
            <a:off x="1885542" y="4017964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9" type="body"/>
          </p:nvPr>
        </p:nvSpPr>
        <p:spPr>
          <a:xfrm>
            <a:off x="1885542" y="515062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20" type="body"/>
          </p:nvPr>
        </p:nvSpPr>
        <p:spPr>
          <a:xfrm>
            <a:off x="7605858" y="2832100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21" type="body"/>
          </p:nvPr>
        </p:nvSpPr>
        <p:spPr>
          <a:xfrm>
            <a:off x="7605858" y="4017964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22" type="body"/>
          </p:nvPr>
        </p:nvSpPr>
        <p:spPr>
          <a:xfrm>
            <a:off x="7605858" y="5150627"/>
            <a:ext cx="691500" cy="9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Custom Layout">
  <p:cSld name="21_Custom Layou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/>
          <p:nvPr>
            <p:ph idx="2" type="pic"/>
          </p:nvPr>
        </p:nvSpPr>
        <p:spPr>
          <a:xfrm>
            <a:off x="0" y="741363"/>
            <a:ext cx="12192000" cy="33402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4" name="Google Shape;124;p17"/>
          <p:cNvSpPr/>
          <p:nvPr/>
        </p:nvSpPr>
        <p:spPr>
          <a:xfrm>
            <a:off x="0" y="755374"/>
            <a:ext cx="12191999" cy="3337084"/>
          </a:xfrm>
          <a:custGeom>
            <a:rect b="b" l="l" r="r" t="t"/>
            <a:pathLst>
              <a:path extrusionOk="0" h="3467100" w="12191999">
                <a:moveTo>
                  <a:pt x="0" y="0"/>
                </a:moveTo>
                <a:lnTo>
                  <a:pt x="12191999" y="0"/>
                </a:lnTo>
                <a:lnTo>
                  <a:pt x="12191999" y="3467100"/>
                </a:lnTo>
                <a:lnTo>
                  <a:pt x="0" y="3467100"/>
                </a:lnTo>
                <a:close/>
              </a:path>
            </a:pathLst>
          </a:custGeom>
          <a:solidFill>
            <a:srgbClr val="F4DD4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5" name="Google Shape;125;p17"/>
          <p:cNvSpPr txBox="1"/>
          <p:nvPr>
            <p:ph type="title"/>
          </p:nvPr>
        </p:nvSpPr>
        <p:spPr>
          <a:xfrm>
            <a:off x="1159715" y="2559555"/>
            <a:ext cx="10515600" cy="8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7200"/>
              <a:buFont typeface="Poppins"/>
              <a:buNone/>
              <a:defRPr b="1" i="0" sz="7200" u="none" cap="none" strike="noStrik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DD4C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F4DD4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" type="body"/>
          </p:nvPr>
        </p:nvSpPr>
        <p:spPr>
          <a:xfrm>
            <a:off x="1168767" y="3580572"/>
            <a:ext cx="5837100" cy="5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" name="Google Shape;127;p17"/>
          <p:cNvSpPr txBox="1"/>
          <p:nvPr>
            <p:ph idx="3" type="body"/>
          </p:nvPr>
        </p:nvSpPr>
        <p:spPr>
          <a:xfrm>
            <a:off x="1160463" y="4637315"/>
            <a:ext cx="4584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  <p:sp>
        <p:nvSpPr>
          <p:cNvPr id="128" name="Google Shape;128;p17"/>
          <p:cNvSpPr txBox="1"/>
          <p:nvPr>
            <p:ph idx="4" type="body"/>
          </p:nvPr>
        </p:nvSpPr>
        <p:spPr>
          <a:xfrm>
            <a:off x="6516234" y="4637315"/>
            <a:ext cx="4584600" cy="19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49494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4949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949494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3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23" name="Google Shape;23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" name="Google Shape;25;p3"/>
          <p:cNvSpPr txBox="1"/>
          <p:nvPr>
            <p:ph type="title"/>
          </p:nvPr>
        </p:nvSpPr>
        <p:spPr>
          <a:xfrm>
            <a:off x="972600" y="1763267"/>
            <a:ext cx="10251300" cy="202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0" name="Google Shape;30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2" name="Google Shape;32;p4"/>
          <p:cNvSpPr txBox="1"/>
          <p:nvPr>
            <p:ph type="title"/>
          </p:nvPr>
        </p:nvSpPr>
        <p:spPr>
          <a:xfrm>
            <a:off x="972600" y="1758200"/>
            <a:ext cx="102516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3" name="Google Shape;33;p4"/>
          <p:cNvSpPr txBox="1"/>
          <p:nvPr>
            <p:ph idx="1" type="body"/>
          </p:nvPr>
        </p:nvSpPr>
        <p:spPr>
          <a:xfrm>
            <a:off x="972600" y="2771833"/>
            <a:ext cx="102516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" name="Google Shape;40;p5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972434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2" name="Google Shape;42;p5"/>
          <p:cNvSpPr txBox="1"/>
          <p:nvPr>
            <p:ph idx="2" type="body"/>
          </p:nvPr>
        </p:nvSpPr>
        <p:spPr>
          <a:xfrm>
            <a:off x="6191471" y="2771833"/>
            <a:ext cx="5032500" cy="301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47" name="Google Shape;47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" name="Google Shape;49;p6"/>
          <p:cNvSpPr txBox="1"/>
          <p:nvPr>
            <p:ph type="title"/>
          </p:nvPr>
        </p:nvSpPr>
        <p:spPr>
          <a:xfrm>
            <a:off x="972600" y="1758200"/>
            <a:ext cx="10251300" cy="713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0" name="Google Shape;50;p6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0"/>
            <a:ext cx="12192000" cy="65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54" name="Google Shape;54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" name="Google Shape;56;p7"/>
          <p:cNvSpPr txBox="1"/>
          <p:nvPr>
            <p:ph type="title"/>
          </p:nvPr>
        </p:nvSpPr>
        <p:spPr>
          <a:xfrm>
            <a:off x="973333" y="1758200"/>
            <a:ext cx="4401300" cy="1842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961633" y="3708967"/>
            <a:ext cx="4401300" cy="21300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8" name="Google Shape;58;p7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8"/>
          <p:cNvGrpSpPr/>
          <p:nvPr/>
        </p:nvGrpSpPr>
        <p:grpSpPr>
          <a:xfrm>
            <a:off x="1107036" y="5558926"/>
            <a:ext cx="994316" cy="61102"/>
            <a:chOff x="4580561" y="2589004"/>
            <a:chExt cx="1064464" cy="25200"/>
          </a:xfrm>
        </p:grpSpPr>
        <p:sp>
          <p:nvSpPr>
            <p:cNvPr id="61" name="Google Shape;61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8"/>
          <p:cNvSpPr txBox="1"/>
          <p:nvPr>
            <p:ph type="title"/>
          </p:nvPr>
        </p:nvSpPr>
        <p:spPr>
          <a:xfrm>
            <a:off x="972600" y="1152400"/>
            <a:ext cx="9361500" cy="3980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9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7" name="Google Shape;67;p9"/>
          <p:cNvGrpSpPr/>
          <p:nvPr/>
        </p:nvGrpSpPr>
        <p:grpSpPr>
          <a:xfrm>
            <a:off x="1107036" y="1588427"/>
            <a:ext cx="994316" cy="61102"/>
            <a:chOff x="4580561" y="2589004"/>
            <a:chExt cx="1064464" cy="25200"/>
          </a:xfrm>
        </p:grpSpPr>
        <p:sp>
          <p:nvSpPr>
            <p:cNvPr id="68" name="Google Shape;68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" name="Google Shape;70;p9"/>
          <p:cNvSpPr txBox="1"/>
          <p:nvPr>
            <p:ph type="title"/>
          </p:nvPr>
        </p:nvSpPr>
        <p:spPr>
          <a:xfrm>
            <a:off x="973333" y="1758200"/>
            <a:ext cx="4401300" cy="2249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71" name="Google Shape;71;p9"/>
          <p:cNvSpPr txBox="1"/>
          <p:nvPr>
            <p:ph idx="1" type="subTitle"/>
          </p:nvPr>
        </p:nvSpPr>
        <p:spPr>
          <a:xfrm>
            <a:off x="966600" y="4215367"/>
            <a:ext cx="4401300" cy="1011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2" name="Google Shape;72;p9"/>
          <p:cNvSpPr txBox="1"/>
          <p:nvPr>
            <p:ph idx="2" type="body"/>
          </p:nvPr>
        </p:nvSpPr>
        <p:spPr>
          <a:xfrm>
            <a:off x="6898967" y="1803500"/>
            <a:ext cx="4499100" cy="4034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idx="1" type="body"/>
          </p:nvPr>
        </p:nvSpPr>
        <p:spPr>
          <a:xfrm>
            <a:off x="966600" y="5830068"/>
            <a:ext cx="10263300" cy="6141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Font typeface="Raleway"/>
              <a:buNone/>
              <a:defRPr b="1" sz="3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Lato"/>
              <a:buChar char="●"/>
              <a:defRPr sz="17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●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○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Lato"/>
              <a:buChar char="■"/>
              <a:defRPr sz="15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11381736" y="6333134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png"/><Relationship Id="rId6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0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0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4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4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5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2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yellow, person&#10;&#10;Description automatically generated" id="133" name="Google Shape;133;p1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007" r="11005" t="0"/>
          <a:stretch/>
        </p:blipFill>
        <p:spPr>
          <a:xfrm>
            <a:off x="0" y="758825"/>
            <a:ext cx="4768850" cy="6115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34" name="Google Shape;134;p18"/>
          <p:cNvSpPr txBox="1"/>
          <p:nvPr/>
        </p:nvSpPr>
        <p:spPr>
          <a:xfrm>
            <a:off x="4622047" y="3879783"/>
            <a:ext cx="70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5" name="Google Shape;135;p18"/>
          <p:cNvSpPr txBox="1"/>
          <p:nvPr/>
        </p:nvSpPr>
        <p:spPr>
          <a:xfrm>
            <a:off x="4622046" y="1870663"/>
            <a:ext cx="7065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2DF4D"/>
                </a:solidFill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1" sz="6000">
              <a:solidFill>
                <a:srgbClr val="F2DF4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Joining algorithmic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and human decisions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6" name="Google Shape;136;p18"/>
          <p:cNvSpPr txBox="1"/>
          <p:nvPr/>
        </p:nvSpPr>
        <p:spPr>
          <a:xfrm>
            <a:off x="7273247" y="5256141"/>
            <a:ext cx="441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Mattia Setzu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194850" y="217050"/>
            <a:ext cx="11802300" cy="6423900"/>
          </a:xfrm>
          <a:prstGeom prst="rect">
            <a:avLst/>
          </a:prstGeom>
          <a:solidFill>
            <a:srgbClr val="F2DF4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latin typeface="Poppins"/>
                <a:ea typeface="Poppins"/>
                <a:cs typeface="Poppins"/>
                <a:sym typeface="Poppins"/>
              </a:rPr>
              <a:t>Starting at 9:10</a:t>
            </a:r>
            <a:endParaRPr b="1" sz="3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7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57" name="Google Shape;257;p27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27"/>
          <p:cNvSpPr/>
          <p:nvPr/>
        </p:nvSpPr>
        <p:spPr>
          <a:xfrm>
            <a:off x="6094550" y="3426663"/>
            <a:ext cx="6771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27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60" name="Google Shape;260;p27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261" name="Google Shape;26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27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63" name="Google Shape;263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4" name="Google Shape;264;p27"/>
          <p:cNvCxnSpPr>
            <a:stCxn id="261" idx="3"/>
            <a:endCxn id="262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65" name="Google Shape;265;p27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27"/>
          <p:cNvSpPr/>
          <p:nvPr/>
        </p:nvSpPr>
        <p:spPr>
          <a:xfrm>
            <a:off x="6094550" y="3960888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7"/>
          <p:cNvCxnSpPr>
            <a:stCxn id="262" idx="3"/>
            <a:endCxn id="268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269" name="Google Shape;269;p27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270" name="Google Shape;270;p27"/>
          <p:cNvCxnSpPr>
            <a:stCxn id="268" idx="3"/>
            <a:endCxn id="269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71" name="Google Shape;271;p27"/>
          <p:cNvSpPr/>
          <p:nvPr/>
        </p:nvSpPr>
        <p:spPr>
          <a:xfrm>
            <a:off x="7789975" y="1618050"/>
            <a:ext cx="2451600" cy="12285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27"/>
          <p:cNvSpPr txBox="1"/>
          <p:nvPr/>
        </p:nvSpPr>
        <p:spPr>
          <a:xfrm>
            <a:off x="7975668" y="1801350"/>
            <a:ext cx="20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Oh no, the machine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is wrong!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3" name="Google Shape;273;p27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4" name="Google Shape;274;p27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75" name="Google Shape;275;p27"/>
          <p:cNvSpPr txBox="1"/>
          <p:nvPr/>
        </p:nvSpPr>
        <p:spPr>
          <a:xfrm>
            <a:off x="5902850" y="4517925"/>
            <a:ext cx="1272900" cy="1108200"/>
          </a:xfrm>
          <a:prstGeom prst="rect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The shape is cloud-like, and the</a:t>
            </a:r>
            <a:br>
              <a:rPr lang="en-US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color is</a:t>
            </a:r>
            <a:br>
              <a:rPr lang="en-US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dark brown.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76" name="Google Shape;276;p27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7" name="Google Shape;277;p27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27"/>
          <p:cNvSpPr txBox="1"/>
          <p:nvPr/>
        </p:nvSpPr>
        <p:spPr>
          <a:xfrm>
            <a:off x="6321341" y="562612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28"/>
          <p:cNvSpPr/>
          <p:nvPr/>
        </p:nvSpPr>
        <p:spPr>
          <a:xfrm>
            <a:off x="6094550" y="3960900"/>
            <a:ext cx="7743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28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86" name="Google Shape;286;p28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28"/>
          <p:cNvSpPr/>
          <p:nvPr/>
        </p:nvSpPr>
        <p:spPr>
          <a:xfrm>
            <a:off x="6094550" y="3426675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Google Shape;288;p28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289" name="Google Shape;28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28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291" name="Google Shape;291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8"/>
          <p:cNvCxnSpPr>
            <a:stCxn id="289" idx="3"/>
            <a:endCxn id="290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93" name="Google Shape;293;p28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294" name="Google Shape;294;p28"/>
          <p:cNvCxnSpPr>
            <a:stCxn id="290" idx="3"/>
            <a:endCxn id="295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med" w="med" type="none"/>
          </a:ln>
        </p:spPr>
      </p:cxnSp>
      <p:pic>
        <p:nvPicPr>
          <p:cNvPr id="296" name="Google Shape;296;p28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297" name="Google Shape;297;p28"/>
          <p:cNvCxnSpPr>
            <a:stCxn id="295" idx="3"/>
            <a:endCxn id="296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med" w="med" type="none"/>
          </a:ln>
        </p:spPr>
      </p:cxnSp>
      <p:sp>
        <p:nvSpPr>
          <p:cNvPr id="298" name="Google Shape;298;p28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9" name="Google Shape;299;p28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5839250" y="4495125"/>
            <a:ext cx="1381800" cy="1108200"/>
          </a:xfrm>
          <a:prstGeom prst="rect">
            <a:avLst/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Melanomas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have a round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shape!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01" name="Google Shape;301;p28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4" name="Google Shape;304;p28"/>
          <p:cNvSpPr txBox="1"/>
          <p:nvPr/>
        </p:nvSpPr>
        <p:spPr>
          <a:xfrm>
            <a:off x="6312191" y="560332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9"/>
          <p:cNvSpPr/>
          <p:nvPr/>
        </p:nvSpPr>
        <p:spPr>
          <a:xfrm>
            <a:off x="6094550" y="3960900"/>
            <a:ext cx="7740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9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29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2" name="Google Shape;312;p29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9"/>
          <p:cNvSpPr/>
          <p:nvPr/>
        </p:nvSpPr>
        <p:spPr>
          <a:xfrm>
            <a:off x="6094550" y="3426675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4" name="Google Shape;314;p29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315" name="Google Shape;31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9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317" name="Google Shape;31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Google Shape;318;p29"/>
          <p:cNvCxnSpPr>
            <a:stCxn id="315" idx="3"/>
            <a:endCxn id="316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19" name="Google Shape;319;p29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320" name="Google Shape;320;p29"/>
          <p:cNvCxnSpPr>
            <a:stCxn id="316" idx="3"/>
            <a:endCxn id="321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322" name="Google Shape;322;p29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323" name="Google Shape;323;p29"/>
          <p:cNvCxnSpPr>
            <a:stCxn id="321" idx="3"/>
            <a:endCxn id="322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24" name="Google Shape;324;p29"/>
          <p:cNvSpPr/>
          <p:nvPr/>
        </p:nvSpPr>
        <p:spPr>
          <a:xfrm>
            <a:off x="7789975" y="1618050"/>
            <a:ext cx="2451600" cy="12285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9"/>
          <p:cNvSpPr txBox="1"/>
          <p:nvPr/>
        </p:nvSpPr>
        <p:spPr>
          <a:xfrm>
            <a:off x="7975668" y="1801350"/>
            <a:ext cx="20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Yeee! The machine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learned from me!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26" name="Google Shape;326;p29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7" name="Google Shape;327;p29"/>
          <p:cNvSpPr txBox="1"/>
          <p:nvPr/>
        </p:nvSpPr>
        <p:spPr>
          <a:xfrm>
            <a:off x="5902850" y="4517925"/>
            <a:ext cx="1272900" cy="554100"/>
          </a:xfrm>
          <a:prstGeom prst="rect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The shape is not round.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28" name="Google Shape;328;p29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29" name="Google Shape;329;p29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0" name="Google Shape;330;p2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2" name="Google Shape;332;p29"/>
          <p:cNvSpPr txBox="1"/>
          <p:nvPr/>
        </p:nvSpPr>
        <p:spPr>
          <a:xfrm>
            <a:off x="6312191" y="507202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0"/>
          <p:cNvSpPr txBox="1"/>
          <p:nvPr>
            <p:ph idx="4294967295" type="body"/>
          </p:nvPr>
        </p:nvSpPr>
        <p:spPr>
          <a:xfrm>
            <a:off x="677150" y="1922625"/>
            <a:ext cx="5305800" cy="42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 have already been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teaching machines to learn in unconventional ways, having a </a:t>
            </a: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student and teacher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approach.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8" name="Google Shape;338;p30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Machine learning… from teachers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9" name="Google Shape;339;p3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30"/>
          <p:cNvSpPr txBox="1"/>
          <p:nvPr/>
        </p:nvSpPr>
        <p:spPr>
          <a:xfrm>
            <a:off x="7001838" y="42971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41" name="Google Shape;341;p30"/>
          <p:cNvSpPr txBox="1"/>
          <p:nvPr/>
        </p:nvSpPr>
        <p:spPr>
          <a:xfrm>
            <a:off x="9153738" y="42971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42" name="Google Shape;342;p30"/>
          <p:cNvCxnSpPr>
            <a:stCxn id="341" idx="0"/>
            <a:endCxn id="340" idx="0"/>
          </p:cNvCxnSpPr>
          <p:nvPr/>
        </p:nvCxnSpPr>
        <p:spPr>
          <a:xfrm rot="5400000">
            <a:off x="8897988" y="3221475"/>
            <a:ext cx="600" cy="2151900"/>
          </a:xfrm>
          <a:prstGeom prst="bentConnector3">
            <a:avLst>
              <a:gd fmla="val -10367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43" name="Google Shape;343;p30"/>
          <p:cNvSpPr txBox="1"/>
          <p:nvPr/>
        </p:nvSpPr>
        <p:spPr>
          <a:xfrm>
            <a:off x="8642841" y="344212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1"/>
          <p:cNvSpPr txBox="1"/>
          <p:nvPr>
            <p:ph idx="4294967295" type="body"/>
          </p:nvPr>
        </p:nvSpPr>
        <p:spPr>
          <a:xfrm>
            <a:off x="677150" y="1922625"/>
            <a:ext cx="105909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student…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9" name="Google Shape;349;p31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Distant supervision 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0" name="Google Shape;350;p3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51" name="Google Shape;351;p31"/>
          <p:cNvGraphicFramePr/>
          <p:nvPr/>
        </p:nvGraphicFramePr>
        <p:xfrm>
          <a:off x="952500" y="285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5143500"/>
                <a:gridCol w="51435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Privileged learning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observes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Knowledge distillation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distills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Transfer learning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5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specializes</a:t>
                      </a:r>
                      <a:endParaRPr sz="2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352" name="Google Shape;352;p31"/>
          <p:cNvSpPr txBox="1"/>
          <p:nvPr>
            <p:ph idx="4294967295" type="body"/>
          </p:nvPr>
        </p:nvSpPr>
        <p:spPr>
          <a:xfrm>
            <a:off x="677150" y="4903700"/>
            <a:ext cx="10590900" cy="70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teacher.</a:t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/>
          <p:nvPr>
            <p:ph idx="4294967295" type="body"/>
          </p:nvPr>
        </p:nvSpPr>
        <p:spPr>
          <a:xfrm>
            <a:off x="677150" y="1922625"/>
            <a:ext cx="53058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provides a set of additional features… at training time only!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32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Privileged learning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9" name="Google Shape;359;p3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2"/>
          <p:cNvSpPr txBox="1"/>
          <p:nvPr/>
        </p:nvSpPr>
        <p:spPr>
          <a:xfrm>
            <a:off x="7001838" y="42971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1" name="Google Shape;361;p32"/>
          <p:cNvSpPr txBox="1"/>
          <p:nvPr/>
        </p:nvSpPr>
        <p:spPr>
          <a:xfrm>
            <a:off x="9153738" y="42971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62" name="Google Shape;362;p32"/>
          <p:cNvCxnSpPr>
            <a:stCxn id="361" idx="0"/>
            <a:endCxn id="360" idx="0"/>
          </p:cNvCxnSpPr>
          <p:nvPr/>
        </p:nvCxnSpPr>
        <p:spPr>
          <a:xfrm rot="5400000">
            <a:off x="8897988" y="3221475"/>
            <a:ext cx="600" cy="2151900"/>
          </a:xfrm>
          <a:prstGeom prst="bentConnector3">
            <a:avLst>
              <a:gd fmla="val -10367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63" name="Google Shape;363;p32"/>
          <p:cNvSpPr txBox="1"/>
          <p:nvPr/>
        </p:nvSpPr>
        <p:spPr>
          <a:xfrm>
            <a:off x="8642841" y="344212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64" name="Google Shape;364;p32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 new learning paradigm: Learning using privileged information, Vapnik &amp; Vashist</a:t>
            </a:r>
            <a:endParaRPr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5" name="Google Shape;365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15" y="3842325"/>
            <a:ext cx="3883935" cy="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2"/>
          <p:cNvSpPr txBox="1"/>
          <p:nvPr/>
        </p:nvSpPr>
        <p:spPr>
          <a:xfrm>
            <a:off x="1780650" y="5199475"/>
            <a:ext cx="22182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Only available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at training time!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67" name="Google Shape;367;p32"/>
          <p:cNvCxnSpPr>
            <a:stCxn id="366" idx="0"/>
          </p:cNvCxnSpPr>
          <p:nvPr/>
        </p:nvCxnSpPr>
        <p:spPr>
          <a:xfrm rot="10800000">
            <a:off x="2889750" y="4619575"/>
            <a:ext cx="0" cy="57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3"/>
          <p:cNvSpPr txBox="1"/>
          <p:nvPr>
            <p:ph idx="4294967295" type="body"/>
          </p:nvPr>
        </p:nvSpPr>
        <p:spPr>
          <a:xfrm>
            <a:off x="677150" y="1922625"/>
            <a:ext cx="53058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provides a set of additional features… at training time only!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3" name="Google Shape;373;p33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Privileged learning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4" name="Google Shape;374;p3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33"/>
          <p:cNvSpPr txBox="1"/>
          <p:nvPr/>
        </p:nvSpPr>
        <p:spPr>
          <a:xfrm>
            <a:off x="7001838" y="42971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9153738" y="42971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377" name="Google Shape;377;p33"/>
          <p:cNvCxnSpPr>
            <a:stCxn id="376" idx="0"/>
            <a:endCxn id="375" idx="0"/>
          </p:cNvCxnSpPr>
          <p:nvPr/>
        </p:nvCxnSpPr>
        <p:spPr>
          <a:xfrm rot="5400000">
            <a:off x="8897988" y="3221475"/>
            <a:ext cx="600" cy="2151900"/>
          </a:xfrm>
          <a:prstGeom prst="bentConnector3">
            <a:avLst>
              <a:gd fmla="val -10367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78" name="Google Shape;378;p33"/>
          <p:cNvSpPr txBox="1"/>
          <p:nvPr/>
        </p:nvSpPr>
        <p:spPr>
          <a:xfrm>
            <a:off x="8642841" y="344212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A new learning paradigm: Learning using privileged information, Vapnik &amp; Vashist </a:t>
            </a:r>
            <a:endParaRPr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80" name="Google Shape;38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15" y="3842325"/>
            <a:ext cx="3883935" cy="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3"/>
          <p:cNvSpPr txBox="1"/>
          <p:nvPr/>
        </p:nvSpPr>
        <p:spPr>
          <a:xfrm>
            <a:off x="203500" y="5199475"/>
            <a:ext cx="5138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Human supervision, e.g., explanations.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82" name="Google Shape;382;p33"/>
          <p:cNvCxnSpPr>
            <a:stCxn id="381" idx="0"/>
          </p:cNvCxnSpPr>
          <p:nvPr/>
        </p:nvCxnSpPr>
        <p:spPr>
          <a:xfrm rot="10800000">
            <a:off x="2772700" y="4619575"/>
            <a:ext cx="0" cy="57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4"/>
          <p:cNvSpPr txBox="1"/>
          <p:nvPr>
            <p:ph idx="4294967295" type="body"/>
          </p:nvPr>
        </p:nvSpPr>
        <p:spPr>
          <a:xfrm>
            <a:off x="677150" y="1922625"/>
            <a:ext cx="53058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provides a set of additional features… at training time only!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        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8" name="Google Shape;388;p34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Privileged learning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9" name="Google Shape;389;p3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4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Unifying distillation and privileged information, Lopez-Paz et al.</a:t>
            </a:r>
            <a:endParaRPr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1" name="Google Shape;3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15" y="3842325"/>
            <a:ext cx="3883935" cy="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4"/>
          <p:cNvSpPr txBox="1"/>
          <p:nvPr/>
        </p:nvSpPr>
        <p:spPr>
          <a:xfrm>
            <a:off x="203500" y="5199475"/>
            <a:ext cx="5138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Human supervision, e.g., explanations.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393" name="Google Shape;393;p34"/>
          <p:cNvCxnSpPr>
            <a:stCxn id="392" idx="0"/>
          </p:cNvCxnSpPr>
          <p:nvPr/>
        </p:nvCxnSpPr>
        <p:spPr>
          <a:xfrm rot="10800000">
            <a:off x="2772700" y="4619575"/>
            <a:ext cx="0" cy="57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94" name="Google Shape;394;p34"/>
          <p:cNvSpPr txBox="1"/>
          <p:nvPr>
            <p:ph idx="4294967295" type="body"/>
          </p:nvPr>
        </p:nvSpPr>
        <p:spPr>
          <a:xfrm>
            <a:off x="6252850" y="1922625"/>
            <a:ext cx="5305800" cy="4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AutoNum type="arabicPeriod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 a teacher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95" name="Google Shape;395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600" y="2543738"/>
            <a:ext cx="2374826" cy="42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5"/>
          <p:cNvSpPr txBox="1"/>
          <p:nvPr>
            <p:ph idx="4294967295" type="body"/>
          </p:nvPr>
        </p:nvSpPr>
        <p:spPr>
          <a:xfrm>
            <a:off x="677150" y="1922625"/>
            <a:ext cx="53058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provides a set of additional features… at training time only!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        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1" name="Google Shape;401;p35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Privileged learning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2" name="Google Shape;402;p3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15" y="3842325"/>
            <a:ext cx="3883935" cy="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5"/>
          <p:cNvSpPr txBox="1"/>
          <p:nvPr/>
        </p:nvSpPr>
        <p:spPr>
          <a:xfrm>
            <a:off x="203500" y="5199475"/>
            <a:ext cx="5138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Human supervision, e.g., explanations.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05" name="Google Shape;405;p35"/>
          <p:cNvCxnSpPr>
            <a:stCxn id="404" idx="0"/>
          </p:cNvCxnSpPr>
          <p:nvPr/>
        </p:nvCxnSpPr>
        <p:spPr>
          <a:xfrm rot="10800000">
            <a:off x="2772700" y="4619575"/>
            <a:ext cx="0" cy="57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06" name="Google Shape;406;p35"/>
          <p:cNvSpPr txBox="1"/>
          <p:nvPr>
            <p:ph idx="4294967295" type="body"/>
          </p:nvPr>
        </p:nvSpPr>
        <p:spPr>
          <a:xfrm>
            <a:off x="6252850" y="1922625"/>
            <a:ext cx="5305800" cy="4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AutoNum type="arabicPeriod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 a teacher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AutoNum type="arabicPeriod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Infer teacher labels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07" name="Google Shape;407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600" y="2543738"/>
            <a:ext cx="2374826" cy="4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7596" y="3704827"/>
            <a:ext cx="2374825" cy="485898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5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Unifying distillation and privileged information, Lopez-Paz et al.</a:t>
            </a:r>
            <a:endParaRPr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36"/>
          <p:cNvSpPr txBox="1"/>
          <p:nvPr>
            <p:ph idx="4294967295" type="body"/>
          </p:nvPr>
        </p:nvSpPr>
        <p:spPr>
          <a:xfrm>
            <a:off x="677150" y="1922625"/>
            <a:ext cx="53058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provides a set of additional features… at training time only!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           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5" name="Google Shape;415;p36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Privileged learning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6" name="Google Shape;416;p3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7" name="Google Shape;41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94415" y="3842325"/>
            <a:ext cx="3883935" cy="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36"/>
          <p:cNvSpPr txBox="1"/>
          <p:nvPr/>
        </p:nvSpPr>
        <p:spPr>
          <a:xfrm>
            <a:off x="203500" y="5199475"/>
            <a:ext cx="5138400" cy="7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latin typeface="Poppins"/>
                <a:ea typeface="Poppins"/>
                <a:cs typeface="Poppins"/>
                <a:sym typeface="Poppins"/>
              </a:rPr>
              <a:t>Human supervision, e.g., explanations.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419" name="Google Shape;419;p36"/>
          <p:cNvCxnSpPr>
            <a:stCxn id="418" idx="0"/>
          </p:cNvCxnSpPr>
          <p:nvPr/>
        </p:nvCxnSpPr>
        <p:spPr>
          <a:xfrm rot="10800000">
            <a:off x="2772700" y="4619575"/>
            <a:ext cx="0" cy="579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20" name="Google Shape;420;p36"/>
          <p:cNvSpPr txBox="1"/>
          <p:nvPr>
            <p:ph idx="4294967295" type="body"/>
          </p:nvPr>
        </p:nvSpPr>
        <p:spPr>
          <a:xfrm>
            <a:off x="6252850" y="1922625"/>
            <a:ext cx="5305800" cy="40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AutoNum type="arabicPeriod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 a teacher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AutoNum type="arabicPeriod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Infer teacher labels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AutoNum type="arabicPeriod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Learn with teacher supervision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21" name="Google Shape;421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7600" y="2543738"/>
            <a:ext cx="2374826" cy="42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2" name="Google Shape;422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47596" y="3704827"/>
            <a:ext cx="2374825" cy="485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47589" y="5219099"/>
            <a:ext cx="4044811" cy="6226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36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Unifying distillation and privileged information, Lopez-Paz et al.</a:t>
            </a:r>
            <a:endParaRPr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yellow, person&#10;&#10;Description automatically generated" id="142" name="Google Shape;142;p1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1003" r="11011" t="0"/>
          <a:stretch/>
        </p:blipFill>
        <p:spPr>
          <a:xfrm>
            <a:off x="0" y="758825"/>
            <a:ext cx="4768850" cy="61150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143" name="Google Shape;143;p19"/>
          <p:cNvSpPr txBox="1"/>
          <p:nvPr/>
        </p:nvSpPr>
        <p:spPr>
          <a:xfrm>
            <a:off x="4622047" y="3879783"/>
            <a:ext cx="7065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" name="Google Shape;144;p19"/>
          <p:cNvSpPr txBox="1"/>
          <p:nvPr/>
        </p:nvSpPr>
        <p:spPr>
          <a:xfrm>
            <a:off x="4622046" y="1870663"/>
            <a:ext cx="70659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6000">
                <a:solidFill>
                  <a:srgbClr val="F2DF4D"/>
                </a:solidFill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1" sz="6000">
              <a:solidFill>
                <a:srgbClr val="F2DF4D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Joining algorithmic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and human decisions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9"/>
          <p:cNvSpPr txBox="1"/>
          <p:nvPr/>
        </p:nvSpPr>
        <p:spPr>
          <a:xfrm>
            <a:off x="7273247" y="5256141"/>
            <a:ext cx="4414800" cy="13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Mattia Setzu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37"/>
          <p:cNvSpPr txBox="1"/>
          <p:nvPr>
            <p:ph idx="4294967295" type="body"/>
          </p:nvPr>
        </p:nvSpPr>
        <p:spPr>
          <a:xfrm>
            <a:off x="677150" y="1922625"/>
            <a:ext cx="52650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Minimize the </a:t>
            </a: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required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 steps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When should the human step be performed?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should the human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step consist in?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37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Machines… learning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What are our goals?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1" name="Google Shape;431;p37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37"/>
          <p:cNvSpPr txBox="1"/>
          <p:nvPr>
            <p:ph idx="4294967295" type="body"/>
          </p:nvPr>
        </p:nvSpPr>
        <p:spPr>
          <a:xfrm>
            <a:off x="6456350" y="1922625"/>
            <a:ext cx="5265000" cy="3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Maximize the human steps </a:t>
            </a: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effectiveness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to implement the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feedback?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38"/>
          <p:cNvSpPr txBox="1"/>
          <p:nvPr>
            <p:ph idx="4294967295" type="body"/>
          </p:nvPr>
        </p:nvSpPr>
        <p:spPr>
          <a:xfrm>
            <a:off x="677150" y="1922625"/>
            <a:ext cx="105909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We’d like to have the machine itself ask for the best privilege: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if the selected privileged set is not effective?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if we want to minimize its size?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Can we really know a priori which is best?</a:t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8" name="Google Shape;438;p38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 teaching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Is any        good?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9" name="Google Shape;439;p3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0" name="Google Shape;440;p38"/>
          <p:cNvPicPr preferRelativeResize="0"/>
          <p:nvPr/>
        </p:nvPicPr>
        <p:blipFill rotWithShape="1">
          <a:blip r:embed="rId3">
            <a:alphaModFix/>
          </a:blip>
          <a:srcRect b="0" l="67706" r="6157" t="0"/>
          <a:stretch/>
        </p:blipFill>
        <p:spPr>
          <a:xfrm>
            <a:off x="1917875" y="806550"/>
            <a:ext cx="620700" cy="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8"/>
          <p:cNvSpPr txBox="1"/>
          <p:nvPr/>
        </p:nvSpPr>
        <p:spPr>
          <a:xfrm>
            <a:off x="0" y="65193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Active learning literature survey, Settles.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2" name="Google Shape;442;p38"/>
          <p:cNvSpPr txBox="1"/>
          <p:nvPr/>
        </p:nvSpPr>
        <p:spPr>
          <a:xfrm>
            <a:off x="4199550" y="50607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p38"/>
          <p:cNvSpPr txBox="1"/>
          <p:nvPr/>
        </p:nvSpPr>
        <p:spPr>
          <a:xfrm>
            <a:off x="6351450" y="5060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44" name="Google Shape;444;p38"/>
          <p:cNvCxnSpPr>
            <a:stCxn id="443" idx="0"/>
            <a:endCxn id="442" idx="0"/>
          </p:cNvCxnSpPr>
          <p:nvPr/>
        </p:nvCxnSpPr>
        <p:spPr>
          <a:xfrm rot="5400000">
            <a:off x="6095700" y="3985075"/>
            <a:ext cx="600" cy="2151900"/>
          </a:xfrm>
          <a:prstGeom prst="bentConnector3">
            <a:avLst>
              <a:gd fmla="val -105687500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45" name="Google Shape;445;p38"/>
          <p:cNvSpPr txBox="1"/>
          <p:nvPr/>
        </p:nvSpPr>
        <p:spPr>
          <a:xfrm>
            <a:off x="5840553" y="420572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46" name="Google Shape;446;p38"/>
          <p:cNvSpPr txBox="1"/>
          <p:nvPr/>
        </p:nvSpPr>
        <p:spPr>
          <a:xfrm>
            <a:off x="6954003" y="4543863"/>
            <a:ext cx="435900" cy="4002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??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1" name="Google Shape;451;p39"/>
          <p:cNvCxnSpPr>
            <a:stCxn id="452" idx="0"/>
            <a:endCxn id="453" idx="2"/>
          </p:cNvCxnSpPr>
          <p:nvPr/>
        </p:nvCxnSpPr>
        <p:spPr>
          <a:xfrm rot="10800000">
            <a:off x="10519550" y="3884912"/>
            <a:ext cx="0" cy="573300"/>
          </a:xfrm>
          <a:prstGeom prst="straightConnector1">
            <a:avLst/>
          </a:prstGeom>
          <a:noFill/>
          <a:ln cap="flat" cmpd="sng" w="28575">
            <a:solidFill>
              <a:srgbClr val="F4DD4C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454" name="Google Shape;454;p39"/>
          <p:cNvSpPr txBox="1"/>
          <p:nvPr>
            <p:ph idx="4294967295" type="body"/>
          </p:nvPr>
        </p:nvSpPr>
        <p:spPr>
          <a:xfrm>
            <a:off x="677150" y="1922625"/>
            <a:ext cx="6870000" cy="45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Idea: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select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the privileged set!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Active learning and learning to reject: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estimate regions of machine uncertainty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estimate regions of proximal improvement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5" name="Google Shape;455;p39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Minimize the required human steps</a:t>
            </a:r>
            <a:endParaRPr b="1" i="0" sz="1700" u="none" cap="none" strike="noStrike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Active learning and learning to reject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9"/>
          <p:cNvSpPr txBox="1"/>
          <p:nvPr/>
        </p:nvSpPr>
        <p:spPr>
          <a:xfrm>
            <a:off x="0" y="65193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Active learning literature survey, Settles.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58" name="Google Shape;45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950" y="2621275"/>
            <a:ext cx="5113680" cy="636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39"/>
          <p:cNvSpPr txBox="1"/>
          <p:nvPr/>
        </p:nvSpPr>
        <p:spPr>
          <a:xfrm>
            <a:off x="7547150" y="348456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53" name="Google Shape;453;p39"/>
          <p:cNvSpPr txBox="1"/>
          <p:nvPr/>
        </p:nvSpPr>
        <p:spPr>
          <a:xfrm>
            <a:off x="9699050" y="348457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460" name="Google Shape;460;p39"/>
          <p:cNvCxnSpPr>
            <a:stCxn id="453" idx="0"/>
            <a:endCxn id="459" idx="0"/>
          </p:cNvCxnSpPr>
          <p:nvPr/>
        </p:nvCxnSpPr>
        <p:spPr>
          <a:xfrm rot="5400000">
            <a:off x="9443300" y="2408925"/>
            <a:ext cx="600" cy="2151900"/>
          </a:xfrm>
          <a:prstGeom prst="bentConnector3">
            <a:avLst>
              <a:gd fmla="val -105925000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61" name="Google Shape;461;p39"/>
          <p:cNvSpPr txBox="1"/>
          <p:nvPr/>
        </p:nvSpPr>
        <p:spPr>
          <a:xfrm>
            <a:off x="9188153" y="262957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462" name="Google Shape;462;p39"/>
          <p:cNvGrpSpPr/>
          <p:nvPr/>
        </p:nvGrpSpPr>
        <p:grpSpPr>
          <a:xfrm>
            <a:off x="10158350" y="4379675"/>
            <a:ext cx="722400" cy="636300"/>
            <a:chOff x="9188150" y="1434675"/>
            <a:chExt cx="722400" cy="636300"/>
          </a:xfrm>
        </p:grpSpPr>
        <p:sp>
          <p:nvSpPr>
            <p:cNvPr id="463" name="Google Shape;463;p39"/>
            <p:cNvSpPr/>
            <p:nvPr/>
          </p:nvSpPr>
          <p:spPr>
            <a:xfrm>
              <a:off x="9188150" y="1434675"/>
              <a:ext cx="722400" cy="636300"/>
            </a:xfrm>
            <a:prstGeom prst="rect">
              <a:avLst/>
            </a:prstGeom>
            <a:solidFill>
              <a:srgbClr val="FFFFFF"/>
            </a:solidFill>
            <a:ln cap="flat" cmpd="sng" w="28575">
              <a:solidFill>
                <a:srgbClr val="F4DD4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452" name="Google Shape;452;p39"/>
            <p:cNvPicPr preferRelativeResize="0"/>
            <p:nvPr/>
          </p:nvPicPr>
          <p:blipFill rotWithShape="1">
            <a:blip r:embed="rId3">
              <a:alphaModFix/>
            </a:blip>
            <a:srcRect b="0" l="0" r="87456" t="0"/>
            <a:stretch/>
          </p:blipFill>
          <p:spPr>
            <a:xfrm>
              <a:off x="9307812" y="1513212"/>
              <a:ext cx="483075" cy="4792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0"/>
          <p:cNvSpPr txBox="1"/>
          <p:nvPr>
            <p:ph idx="4294967295" type="body"/>
          </p:nvPr>
        </p:nvSpPr>
        <p:spPr>
          <a:xfrm>
            <a:off x="677150" y="1922625"/>
            <a:ext cx="5265000" cy="29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Minimize the </a:t>
            </a:r>
            <a:r>
              <a:rPr b="1"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required</a:t>
            </a:r>
            <a:b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human steps</a:t>
            </a:r>
            <a:endParaRPr sz="25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When should the human step be performed?</a:t>
            </a:r>
            <a:endParaRPr sz="25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What should the human</a:t>
            </a:r>
            <a:b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999999"/>
                </a:solidFill>
                <a:latin typeface="Poppins"/>
                <a:ea typeface="Poppins"/>
                <a:cs typeface="Poppins"/>
                <a:sym typeface="Poppins"/>
              </a:rPr>
              <a:t>step consist in?</a:t>
            </a:r>
            <a:endParaRPr sz="25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69" name="Google Shape;469;p40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Machines… learning</a:t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What are our goals?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70" name="Google Shape;470;p4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40"/>
          <p:cNvSpPr txBox="1"/>
          <p:nvPr>
            <p:ph idx="4294967295" type="body"/>
          </p:nvPr>
        </p:nvSpPr>
        <p:spPr>
          <a:xfrm>
            <a:off x="6456350" y="1922625"/>
            <a:ext cx="5265000" cy="370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Maximize the human steps </a:t>
            </a: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effectiveness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to implement the</a:t>
            </a:r>
            <a:b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feedback?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41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41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8" name="Google Shape;478;p41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41"/>
          <p:cNvSpPr/>
          <p:nvPr/>
        </p:nvSpPr>
        <p:spPr>
          <a:xfrm>
            <a:off x="6094550" y="3426663"/>
            <a:ext cx="6771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41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81" name="Google Shape;481;p41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482" name="Google Shape;482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41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484" name="Google Shape;484;p4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5" name="Google Shape;485;p41"/>
          <p:cNvCxnSpPr>
            <a:stCxn id="482" idx="3"/>
            <a:endCxn id="483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86" name="Google Shape;486;p41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87" name="Google Shape;487;p41"/>
          <p:cNvSpPr/>
          <p:nvPr/>
        </p:nvSpPr>
        <p:spPr>
          <a:xfrm>
            <a:off x="6094550" y="3960888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88" name="Google Shape;488;p41"/>
          <p:cNvCxnSpPr>
            <a:stCxn id="483" idx="3"/>
            <a:endCxn id="489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490" name="Google Shape;490;p41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491" name="Google Shape;491;p41"/>
          <p:cNvCxnSpPr>
            <a:stCxn id="489" idx="3"/>
            <a:endCxn id="490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92" name="Google Shape;492;p41"/>
          <p:cNvSpPr/>
          <p:nvPr/>
        </p:nvSpPr>
        <p:spPr>
          <a:xfrm>
            <a:off x="7789975" y="1618050"/>
            <a:ext cx="2451600" cy="12285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41"/>
          <p:cNvSpPr txBox="1"/>
          <p:nvPr/>
        </p:nvSpPr>
        <p:spPr>
          <a:xfrm>
            <a:off x="7975668" y="1801350"/>
            <a:ext cx="20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Oh no, the machine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is wrong!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94" name="Google Shape;494;p41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5" name="Google Shape;495;p41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496" name="Google Shape;496;p41"/>
          <p:cNvSpPr txBox="1"/>
          <p:nvPr/>
        </p:nvSpPr>
        <p:spPr>
          <a:xfrm>
            <a:off x="5902850" y="4517925"/>
            <a:ext cx="1272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The shape is cloud-like, and the</a:t>
            </a:r>
            <a:br>
              <a:rPr lang="en-US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color is</a:t>
            </a:r>
            <a:br>
              <a:rPr lang="en-US" sz="12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dark brown.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97" name="Google Shape;497;p41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98" name="Google Shape;498;p4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"/>
          <p:cNvSpPr/>
          <p:nvPr/>
        </p:nvSpPr>
        <p:spPr>
          <a:xfrm>
            <a:off x="6094550" y="3960900"/>
            <a:ext cx="7743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42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06" name="Google Shape;506;p42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42"/>
          <p:cNvSpPr/>
          <p:nvPr/>
        </p:nvSpPr>
        <p:spPr>
          <a:xfrm>
            <a:off x="6094550" y="3426675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42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509" name="Google Shape;509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42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511" name="Google Shape;511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12" name="Google Shape;512;p42"/>
          <p:cNvCxnSpPr>
            <a:stCxn id="509" idx="3"/>
            <a:endCxn id="510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13" name="Google Shape;513;p42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14" name="Google Shape;514;p42"/>
          <p:cNvCxnSpPr>
            <a:stCxn id="510" idx="3"/>
            <a:endCxn id="515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med" w="med" type="none"/>
          </a:ln>
        </p:spPr>
      </p:cxnSp>
      <p:pic>
        <p:nvPicPr>
          <p:cNvPr id="516" name="Google Shape;516;p42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517" name="Google Shape;517;p42"/>
          <p:cNvCxnSpPr>
            <a:stCxn id="515" idx="3"/>
            <a:endCxn id="516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med" w="med" type="none"/>
          </a:ln>
        </p:spPr>
      </p:cxnSp>
      <p:sp>
        <p:nvSpPr>
          <p:cNvPr id="518" name="Google Shape;518;p42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19" name="Google Shape;519;p42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0" name="Google Shape;520;p42"/>
          <p:cNvSpPr txBox="1"/>
          <p:nvPr/>
        </p:nvSpPr>
        <p:spPr>
          <a:xfrm>
            <a:off x="5839250" y="4495125"/>
            <a:ext cx="1381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Melanomas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have a round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shape!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21" name="Google Shape;521;p42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22" name="Google Shape;522;p4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42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43"/>
          <p:cNvSpPr/>
          <p:nvPr/>
        </p:nvSpPr>
        <p:spPr>
          <a:xfrm>
            <a:off x="6094550" y="3960900"/>
            <a:ext cx="7740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3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3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31" name="Google Shape;531;p43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3"/>
          <p:cNvSpPr/>
          <p:nvPr/>
        </p:nvSpPr>
        <p:spPr>
          <a:xfrm>
            <a:off x="6094550" y="3426675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3" name="Google Shape;533;p43"/>
          <p:cNvPicPr preferRelativeResize="0"/>
          <p:nvPr/>
        </p:nvPicPr>
        <p:blipFill rotWithShape="1">
          <a:blip r:embed="rId3">
            <a:alphaModFix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534" name="Google Shape;534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3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536" name="Google Shape;536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7" name="Google Shape;537;p43"/>
          <p:cNvCxnSpPr>
            <a:stCxn id="534" idx="3"/>
            <a:endCxn id="535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38" name="Google Shape;538;p43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539" name="Google Shape;539;p43"/>
          <p:cNvCxnSpPr>
            <a:stCxn id="535" idx="3"/>
            <a:endCxn id="540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rgbClr val="BFE2E0"/>
            </a:solidFill>
            <a:prstDash val="solid"/>
            <a:round/>
            <a:headEnd len="sm" w="sm" type="none"/>
            <a:tailEnd len="med" w="med" type="triangle"/>
          </a:ln>
        </p:spPr>
      </p:cxnSp>
      <p:pic>
        <p:nvPicPr>
          <p:cNvPr id="541" name="Google Shape;541;p43"/>
          <p:cNvPicPr preferRelativeResize="0"/>
          <p:nvPr>
            <p:ph idx="2" type="pic"/>
          </p:nvPr>
        </p:nvPicPr>
        <p:blipFill rotWithShape="1">
          <a:blip r:embed="rId6">
            <a:alphaModFix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542" name="Google Shape;542;p43"/>
          <p:cNvCxnSpPr>
            <a:stCxn id="540" idx="3"/>
            <a:endCxn id="541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543" name="Google Shape;543;p43"/>
          <p:cNvSpPr/>
          <p:nvPr/>
        </p:nvSpPr>
        <p:spPr>
          <a:xfrm>
            <a:off x="7789975" y="1618050"/>
            <a:ext cx="2451600" cy="1228500"/>
          </a:xfrm>
          <a:prstGeom prst="cloudCallout">
            <a:avLst>
              <a:gd fmla="val -20833" name="adj1"/>
              <a:gd fmla="val 62500" name="adj2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43"/>
          <p:cNvSpPr txBox="1"/>
          <p:nvPr/>
        </p:nvSpPr>
        <p:spPr>
          <a:xfrm>
            <a:off x="7975668" y="1801350"/>
            <a:ext cx="20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Yeee! The machine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latin typeface="Caveat"/>
                <a:ea typeface="Caveat"/>
                <a:cs typeface="Caveat"/>
                <a:sym typeface="Caveat"/>
              </a:rPr>
              <a:t>learned from me!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45" name="Google Shape;545;p43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6" name="Google Shape;546;p43"/>
          <p:cNvSpPr txBox="1"/>
          <p:nvPr/>
        </p:nvSpPr>
        <p:spPr>
          <a:xfrm>
            <a:off x="5902850" y="4517925"/>
            <a:ext cx="1272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onsolas"/>
                <a:ea typeface="Consolas"/>
                <a:cs typeface="Consolas"/>
                <a:sym typeface="Consolas"/>
              </a:rPr>
              <a:t>The shape is not round.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47" name="Google Shape;547;p43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48" name="Google Shape;548;p43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49" name="Google Shape;549;p4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43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" name="Google Shape;555;p44"/>
          <p:cNvPicPr preferRelativeResize="0"/>
          <p:nvPr/>
        </p:nvPicPr>
        <p:blipFill rotWithShape="1">
          <a:blip r:embed="rId3">
            <a:alphaModFix amt="50000"/>
          </a:blip>
          <a:srcRect b="40443" l="31925" r="30761" t="20582"/>
          <a:stretch/>
        </p:blipFill>
        <p:spPr>
          <a:xfrm>
            <a:off x="508092" y="3473167"/>
            <a:ext cx="1381650" cy="9620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 up of a person's foot&#10;&#10;Description automatically generated with low confidence" id="556" name="Google Shape;556;p44"/>
          <p:cNvPicPr preferRelativeResize="0"/>
          <p:nvPr/>
        </p:nvPicPr>
        <p:blipFill rotWithShape="1">
          <a:blip r:embed="rId4">
            <a:alphaModFix amt="50000"/>
          </a:blip>
          <a:srcRect b="0" l="0" r="0" t="0"/>
          <a:stretch/>
        </p:blipFill>
        <p:spPr>
          <a:xfrm>
            <a:off x="1961763" y="3475707"/>
            <a:ext cx="1382099" cy="962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44"/>
          <p:cNvSpPr/>
          <p:nvPr/>
        </p:nvSpPr>
        <p:spPr>
          <a:xfrm>
            <a:off x="3854749" y="3254738"/>
            <a:ext cx="1604400" cy="14001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con&#10;&#10;Description automatically generated" id="558" name="Google Shape;558;p44"/>
          <p:cNvPicPr preferRelativeResize="0"/>
          <p:nvPr/>
        </p:nvPicPr>
        <p:blipFill rotWithShape="1">
          <a:blip r:embed="rId5">
            <a:alphaModFix amt="50000"/>
          </a:blip>
          <a:srcRect b="0" l="0" r="0" t="0"/>
          <a:stretch/>
        </p:blipFill>
        <p:spPr>
          <a:xfrm>
            <a:off x="4073226" y="3371063"/>
            <a:ext cx="1167425" cy="1167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59" name="Google Shape;559;p44"/>
          <p:cNvCxnSpPr>
            <a:stCxn id="556" idx="3"/>
            <a:endCxn id="557" idx="1"/>
          </p:cNvCxnSpPr>
          <p:nvPr/>
        </p:nvCxnSpPr>
        <p:spPr>
          <a:xfrm flipH="1" rot="10800000">
            <a:off x="3343862" y="3954642"/>
            <a:ext cx="510900" cy="21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560" name="Google Shape;560;p44"/>
          <p:cNvCxnSpPr>
            <a:stCxn id="557" idx="3"/>
            <a:endCxn id="561" idx="1"/>
          </p:cNvCxnSpPr>
          <p:nvPr/>
        </p:nvCxnSpPr>
        <p:spPr>
          <a:xfrm flipH="1" rot="10800000">
            <a:off x="5459149" y="3952088"/>
            <a:ext cx="510900" cy="27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med" w="med" type="none"/>
          </a:ln>
        </p:spPr>
      </p:cxnSp>
      <p:pic>
        <p:nvPicPr>
          <p:cNvPr id="562" name="Google Shape;562;p44"/>
          <p:cNvPicPr preferRelativeResize="0"/>
          <p:nvPr>
            <p:ph idx="2" type="pic"/>
          </p:nvPr>
        </p:nvPicPr>
        <p:blipFill rotWithShape="1">
          <a:blip r:embed="rId6">
            <a:alphaModFix amt="50000"/>
          </a:blip>
          <a:srcRect b="10940" l="0" r="0" t="1746"/>
          <a:stretch/>
        </p:blipFill>
        <p:spPr>
          <a:xfrm>
            <a:off x="7601154" y="3164306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cxnSp>
        <p:nvCxnSpPr>
          <p:cNvPr id="563" name="Google Shape;563;p44"/>
          <p:cNvCxnSpPr>
            <a:stCxn id="561" idx="3"/>
            <a:endCxn id="562" idx="1"/>
          </p:cNvCxnSpPr>
          <p:nvPr/>
        </p:nvCxnSpPr>
        <p:spPr>
          <a:xfrm>
            <a:off x="7090254" y="3952255"/>
            <a:ext cx="510900" cy="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triangle"/>
            <a:tailEnd len="med" w="med" type="none"/>
          </a:ln>
        </p:spPr>
      </p:cxnSp>
      <p:sp>
        <p:nvSpPr>
          <p:cNvPr id="564" name="Google Shape;564;p44"/>
          <p:cNvSpPr/>
          <p:nvPr/>
        </p:nvSpPr>
        <p:spPr>
          <a:xfrm>
            <a:off x="7789975" y="1618050"/>
            <a:ext cx="2451600" cy="12285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2"/>
          </a:solidFill>
          <a:ln cap="flat" cmpd="sng" w="1905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44"/>
          <p:cNvSpPr txBox="1"/>
          <p:nvPr/>
        </p:nvSpPr>
        <p:spPr>
          <a:xfrm>
            <a:off x="7975668" y="1801350"/>
            <a:ext cx="20802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Yeee! The machine</a:t>
            </a:r>
            <a:endParaRPr b="1" sz="22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200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learned from me!</a:t>
            </a:r>
            <a:endParaRPr b="1" sz="2200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6" name="Google Shape;566;p44"/>
          <p:cNvSpPr txBox="1"/>
          <p:nvPr/>
        </p:nvSpPr>
        <p:spPr>
          <a:xfrm>
            <a:off x="3836450" y="4744825"/>
            <a:ext cx="1641000" cy="400200"/>
          </a:xfrm>
          <a:prstGeom prst="rect">
            <a:avLst/>
          </a:prstGeom>
          <a:solidFill>
            <a:srgbClr val="BFE2E0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D9D9D9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D9D9D9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7" name="Google Shape;567;p44"/>
          <p:cNvSpPr txBox="1"/>
          <p:nvPr/>
        </p:nvSpPr>
        <p:spPr>
          <a:xfrm>
            <a:off x="7361025" y="4815725"/>
            <a:ext cx="1641000" cy="400200"/>
          </a:xfrm>
          <a:prstGeom prst="rect">
            <a:avLst/>
          </a:prstGeom>
          <a:solidFill>
            <a:srgbClr val="F4DD4C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D9D9D9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D9D9D9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568" name="Google Shape;568;p44"/>
          <p:cNvSpPr txBox="1"/>
          <p:nvPr/>
        </p:nvSpPr>
        <p:spPr>
          <a:xfrm>
            <a:off x="5839100" y="4495125"/>
            <a:ext cx="1382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Melanomas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have a round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Caveat"/>
                <a:ea typeface="Caveat"/>
                <a:cs typeface="Caveat"/>
                <a:sym typeface="Caveat"/>
              </a:rPr>
              <a:t>shape!</a:t>
            </a:r>
            <a:endParaRPr b="1" sz="2000"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9" name="Google Shape;569;p44"/>
          <p:cNvSpPr/>
          <p:nvPr/>
        </p:nvSpPr>
        <p:spPr>
          <a:xfrm>
            <a:off x="6094550" y="3960900"/>
            <a:ext cx="7740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44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44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2" name="Google Shape;572;p44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44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74" name="Google Shape;574;p44"/>
          <p:cNvSpPr/>
          <p:nvPr/>
        </p:nvSpPr>
        <p:spPr>
          <a:xfrm>
            <a:off x="5970050" y="3337988"/>
            <a:ext cx="1120200" cy="12285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44"/>
          <p:cNvSpPr txBox="1"/>
          <p:nvPr/>
        </p:nvSpPr>
        <p:spPr>
          <a:xfrm rot="1800246">
            <a:off x="2957940" y="5429758"/>
            <a:ext cx="1529810" cy="1033306"/>
          </a:xfrm>
          <a:prstGeom prst="rect">
            <a:avLst/>
          </a:prstGeom>
          <a:solidFill>
            <a:srgbClr val="D0DE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veat"/>
                <a:ea typeface="Caveat"/>
                <a:cs typeface="Caveat"/>
                <a:sym typeface="Caveat"/>
              </a:rPr>
              <a:t>What is this?</a:t>
            </a:r>
            <a:endParaRPr b="1" sz="2800"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76" name="Google Shape;576;p44"/>
          <p:cNvCxnSpPr>
            <a:stCxn id="575" idx="3"/>
            <a:endCxn id="568" idx="2"/>
          </p:cNvCxnSpPr>
          <p:nvPr/>
        </p:nvCxnSpPr>
        <p:spPr>
          <a:xfrm flipH="1" rot="10800000">
            <a:off x="4385245" y="5788011"/>
            <a:ext cx="2145000" cy="5409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7" name="Google Shape;577;p44"/>
          <p:cNvSpPr txBox="1"/>
          <p:nvPr/>
        </p:nvSpPr>
        <p:spPr>
          <a:xfrm rot="-1799325">
            <a:off x="8854031" y="1577064"/>
            <a:ext cx="1529920" cy="1033306"/>
          </a:xfrm>
          <a:prstGeom prst="rect">
            <a:avLst/>
          </a:prstGeom>
          <a:solidFill>
            <a:srgbClr val="D0DE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veat"/>
                <a:ea typeface="Caveat"/>
                <a:cs typeface="Caveat"/>
                <a:sym typeface="Caveat"/>
              </a:rPr>
              <a:t>When is this?</a:t>
            </a:r>
            <a:endParaRPr b="1" sz="2800"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78" name="Google Shape;578;p44"/>
          <p:cNvCxnSpPr>
            <a:stCxn id="577" idx="1"/>
            <a:endCxn id="574" idx="0"/>
          </p:cNvCxnSpPr>
          <p:nvPr/>
        </p:nvCxnSpPr>
        <p:spPr>
          <a:xfrm flipH="1">
            <a:off x="6530042" y="2476068"/>
            <a:ext cx="2426400" cy="8619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79" name="Google Shape;579;p44"/>
          <p:cNvSpPr txBox="1"/>
          <p:nvPr/>
        </p:nvSpPr>
        <p:spPr>
          <a:xfrm rot="-740513">
            <a:off x="2998927" y="2304729"/>
            <a:ext cx="2623224" cy="618222"/>
          </a:xfrm>
          <a:prstGeom prst="rect">
            <a:avLst/>
          </a:prstGeom>
          <a:solidFill>
            <a:srgbClr val="D0DEA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Caveat"/>
                <a:ea typeface="Caveat"/>
                <a:cs typeface="Caveat"/>
                <a:sym typeface="Caveat"/>
              </a:rPr>
              <a:t>But at what cost?</a:t>
            </a:r>
            <a:endParaRPr b="1" sz="2800"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80" name="Google Shape;580;p44"/>
          <p:cNvCxnSpPr>
            <a:stCxn id="579" idx="2"/>
            <a:endCxn id="574" idx="1"/>
          </p:cNvCxnSpPr>
          <p:nvPr/>
        </p:nvCxnSpPr>
        <p:spPr>
          <a:xfrm flipH="1" rot="-5400000">
            <a:off x="4655089" y="2637390"/>
            <a:ext cx="1036500" cy="1593300"/>
          </a:xfrm>
          <a:prstGeom prst="curvedConnector2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81" name="Google Shape;581;p44"/>
          <p:cNvSpPr/>
          <p:nvPr/>
        </p:nvSpPr>
        <p:spPr>
          <a:xfrm>
            <a:off x="6094550" y="3960900"/>
            <a:ext cx="774000" cy="445800"/>
          </a:xfrm>
          <a:prstGeom prst="roundRect">
            <a:avLst>
              <a:gd fmla="val 16667" name="adj"/>
            </a:avLst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44"/>
          <p:cNvSpPr/>
          <p:nvPr/>
        </p:nvSpPr>
        <p:spPr>
          <a:xfrm>
            <a:off x="6094550" y="3960888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44"/>
          <p:cNvSpPr txBox="1"/>
          <p:nvPr/>
        </p:nvSpPr>
        <p:spPr>
          <a:xfrm>
            <a:off x="6191600" y="3983688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No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4" name="Google Shape;584;p44"/>
          <p:cNvSpPr/>
          <p:nvPr/>
        </p:nvSpPr>
        <p:spPr>
          <a:xfrm>
            <a:off x="6094550" y="3426663"/>
            <a:ext cx="871200" cy="4458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44"/>
          <p:cNvSpPr/>
          <p:nvPr/>
        </p:nvSpPr>
        <p:spPr>
          <a:xfrm>
            <a:off x="6094550" y="3426675"/>
            <a:ext cx="178200" cy="445800"/>
          </a:xfrm>
          <a:prstGeom prst="roundRect">
            <a:avLst>
              <a:gd fmla="val 16667" name="adj"/>
            </a:avLst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44"/>
          <p:cNvSpPr txBox="1"/>
          <p:nvPr/>
        </p:nvSpPr>
        <p:spPr>
          <a:xfrm>
            <a:off x="6191600" y="3449463"/>
            <a:ext cx="67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Yes</a:t>
            </a:r>
            <a:endParaRPr b="0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87" name="Google Shape;587;p44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8" name="Google Shape;588;p4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44"/>
          <p:cNvSpPr txBox="1"/>
          <p:nvPr/>
        </p:nvSpPr>
        <p:spPr>
          <a:xfrm>
            <a:off x="508089" y="4437781"/>
            <a:ext cx="28941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i="0" lang="en-US" sz="2400" u="none" cap="none" strike="noStrike">
                <a:solidFill>
                  <a:srgbClr val="CCCCCC"/>
                </a:solidFill>
                <a:latin typeface="Poppins"/>
                <a:ea typeface="Poppins"/>
                <a:cs typeface="Poppins"/>
                <a:sym typeface="Poppins"/>
              </a:rPr>
              <a:t>Are these melanomas?</a:t>
            </a:r>
            <a:endParaRPr i="0" sz="2400" u="none" cap="none" strike="noStrike">
              <a:solidFill>
                <a:srgbClr val="CCCCCC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4" name="Google Shape;594;p45"/>
          <p:cNvGraphicFramePr/>
          <p:nvPr/>
        </p:nvGraphicFramePr>
        <p:xfrm>
          <a:off x="650900" y="34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760200"/>
                <a:gridCol w="7130000"/>
              </a:tblGrid>
              <a:tr h="19067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language do machine and human speak?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Natural language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Logic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Explanations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95" name="Google Shape;595;p45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Constructing a system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6" name="Google Shape;596;p4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45"/>
          <p:cNvSpPr txBox="1"/>
          <p:nvPr/>
        </p:nvSpPr>
        <p:spPr>
          <a:xfrm>
            <a:off x="4237038" y="21994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98" name="Google Shape;598;p45"/>
          <p:cNvSpPr txBox="1"/>
          <p:nvPr/>
        </p:nvSpPr>
        <p:spPr>
          <a:xfrm>
            <a:off x="6388938" y="21994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599" name="Google Shape;599;p45"/>
          <p:cNvCxnSpPr>
            <a:stCxn id="598" idx="2"/>
            <a:endCxn id="597" idx="2"/>
          </p:cNvCxnSpPr>
          <p:nvPr/>
        </p:nvCxnSpPr>
        <p:spPr>
          <a:xfrm rot="5400000">
            <a:off x="6133188" y="1524000"/>
            <a:ext cx="600" cy="2151900"/>
          </a:xfrm>
          <a:prstGeom prst="bentConnector3">
            <a:avLst>
              <a:gd fmla="val 55129167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600" name="Google Shape;600;p45"/>
          <p:cNvCxnSpPr>
            <a:stCxn id="598" idx="0"/>
            <a:endCxn id="597" idx="0"/>
          </p:cNvCxnSpPr>
          <p:nvPr/>
        </p:nvCxnSpPr>
        <p:spPr>
          <a:xfrm rot="5400000">
            <a:off x="6133188" y="1123800"/>
            <a:ext cx="600" cy="2151900"/>
          </a:xfrm>
          <a:prstGeom prst="bentConnector3">
            <a:avLst>
              <a:gd fmla="val -5792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01" name="Google Shape;601;p45"/>
          <p:cNvSpPr txBox="1"/>
          <p:nvPr/>
        </p:nvSpPr>
        <p:spPr>
          <a:xfrm>
            <a:off x="5878041" y="164925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02" name="Google Shape;602;p45"/>
          <p:cNvSpPr txBox="1"/>
          <p:nvPr/>
        </p:nvSpPr>
        <p:spPr>
          <a:xfrm>
            <a:off x="5878041" y="27481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7" name="Google Shape;607;p46"/>
          <p:cNvGraphicFramePr/>
          <p:nvPr/>
        </p:nvGraphicFramePr>
        <p:xfrm>
          <a:off x="650900" y="34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760200"/>
                <a:gridCol w="7130000"/>
              </a:tblGrid>
              <a:tr h="13419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language do machine and human speak?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123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Interaction Artifacts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is information passed around? Artifacts should be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understandable both ways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malleable, to provide feedback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embeddable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08" name="Google Shape;608;p46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Constructing a system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9" name="Google Shape;609;p4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46"/>
          <p:cNvSpPr txBox="1"/>
          <p:nvPr/>
        </p:nvSpPr>
        <p:spPr>
          <a:xfrm>
            <a:off x="4237038" y="21994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11" name="Google Shape;611;p46"/>
          <p:cNvSpPr txBox="1"/>
          <p:nvPr/>
        </p:nvSpPr>
        <p:spPr>
          <a:xfrm>
            <a:off x="6388938" y="21994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612" name="Google Shape;612;p46"/>
          <p:cNvCxnSpPr>
            <a:stCxn id="611" idx="2"/>
            <a:endCxn id="610" idx="2"/>
          </p:cNvCxnSpPr>
          <p:nvPr/>
        </p:nvCxnSpPr>
        <p:spPr>
          <a:xfrm rot="5400000">
            <a:off x="6133188" y="1524000"/>
            <a:ext cx="600" cy="2151900"/>
          </a:xfrm>
          <a:prstGeom prst="bentConnector3">
            <a:avLst>
              <a:gd fmla="val 55129167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613" name="Google Shape;613;p46"/>
          <p:cNvCxnSpPr>
            <a:stCxn id="611" idx="0"/>
            <a:endCxn id="610" idx="0"/>
          </p:cNvCxnSpPr>
          <p:nvPr/>
        </p:nvCxnSpPr>
        <p:spPr>
          <a:xfrm rot="5400000">
            <a:off x="6133188" y="1123800"/>
            <a:ext cx="600" cy="2151900"/>
          </a:xfrm>
          <a:prstGeom prst="bentConnector3">
            <a:avLst>
              <a:gd fmla="val -5792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14" name="Google Shape;614;p46"/>
          <p:cNvSpPr txBox="1"/>
          <p:nvPr/>
        </p:nvSpPr>
        <p:spPr>
          <a:xfrm>
            <a:off x="5878041" y="164925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15" name="Google Shape;615;p46"/>
          <p:cNvSpPr txBox="1"/>
          <p:nvPr/>
        </p:nvSpPr>
        <p:spPr>
          <a:xfrm>
            <a:off x="5878041" y="27481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0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Humans and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Learn to abstain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" name="Google Shape;151;p2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20"/>
          <p:cNvCxnSpPr/>
          <p:nvPr/>
        </p:nvCxnSpPr>
        <p:spPr>
          <a:xfrm flipH="1" rot="10800000">
            <a:off x="5576436" y="2428088"/>
            <a:ext cx="510900" cy="27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3" name="Google Shape;153;p20"/>
          <p:cNvSpPr txBox="1"/>
          <p:nvPr/>
        </p:nvSpPr>
        <p:spPr>
          <a:xfrm>
            <a:off x="3972037" y="2232638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54" name="Google Shape;154;p20"/>
          <p:cNvSpPr txBox="1"/>
          <p:nvPr/>
        </p:nvSpPr>
        <p:spPr>
          <a:xfrm>
            <a:off x="6123936" y="2232650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7B7B7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B7B7B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55" name="Google Shape;155;p20"/>
          <p:cNvSpPr txBox="1"/>
          <p:nvPr/>
        </p:nvSpPr>
        <p:spPr>
          <a:xfrm>
            <a:off x="8461487" y="2229350"/>
            <a:ext cx="1641000" cy="400200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B7B7B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156" name="Google Shape;156;p20"/>
          <p:cNvCxnSpPr>
            <a:stCxn id="154" idx="3"/>
            <a:endCxn id="155" idx="1"/>
          </p:cNvCxnSpPr>
          <p:nvPr/>
        </p:nvCxnSpPr>
        <p:spPr>
          <a:xfrm flipH="1" rot="10800000">
            <a:off x="7764937" y="2429450"/>
            <a:ext cx="696600" cy="33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57" name="Google Shape;157;p20"/>
          <p:cNvSpPr txBox="1"/>
          <p:nvPr/>
        </p:nvSpPr>
        <p:spPr>
          <a:xfrm>
            <a:off x="2089514" y="2072751"/>
            <a:ext cx="720000" cy="72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2089514" y="3367326"/>
            <a:ext cx="720000" cy="72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3972037" y="2238338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160" name="Google Shape;160;p20"/>
          <p:cNvGrpSpPr/>
          <p:nvPr/>
        </p:nvGrpSpPr>
        <p:grpSpPr>
          <a:xfrm>
            <a:off x="3972037" y="3297794"/>
            <a:ext cx="6130450" cy="859062"/>
            <a:chOff x="3989587" y="3328682"/>
            <a:chExt cx="6130450" cy="859062"/>
          </a:xfrm>
        </p:grpSpPr>
        <p:cxnSp>
          <p:nvCxnSpPr>
            <p:cNvPr id="161" name="Google Shape;161;p20"/>
            <p:cNvCxnSpPr>
              <a:stCxn id="162" idx="3"/>
              <a:endCxn id="163" idx="1"/>
            </p:cNvCxnSpPr>
            <p:nvPr/>
          </p:nvCxnSpPr>
          <p:spPr>
            <a:xfrm>
              <a:off x="5630586" y="3528782"/>
              <a:ext cx="2848500" cy="0"/>
            </a:xfrm>
            <a:prstGeom prst="straightConnector1">
              <a:avLst/>
            </a:prstGeom>
            <a:noFill/>
            <a:ln cap="flat" cmpd="sng" w="28575">
              <a:solidFill>
                <a:srgbClr val="BFE2E0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162" name="Google Shape;162;p20"/>
            <p:cNvSpPr txBox="1"/>
            <p:nvPr/>
          </p:nvSpPr>
          <p:spPr>
            <a:xfrm>
              <a:off x="3989587" y="3328682"/>
              <a:ext cx="1641000" cy="400200"/>
            </a:xfrm>
            <a:prstGeom prst="rect">
              <a:avLst/>
            </a:prstGeom>
            <a:solidFill>
              <a:srgbClr val="BFE2E0"/>
            </a:solidFill>
            <a:ln cap="flat" cmpd="sng" w="28575">
              <a:solidFill>
                <a:srgbClr val="BFE2E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1" i="0" lang="en-US" sz="1400" u="none" cap="none" strike="noStrike">
                  <a:latin typeface="Consolas"/>
                  <a:ea typeface="Consolas"/>
                  <a:cs typeface="Consolas"/>
                  <a:sym typeface="Consolas"/>
                </a:rPr>
                <a:t>Machine step</a:t>
              </a:r>
              <a:endParaRPr b="1" i="0" sz="1400" u="none" cap="none" strike="noStrike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164" name="Google Shape;164;p20"/>
            <p:cNvSpPr txBox="1"/>
            <p:nvPr/>
          </p:nvSpPr>
          <p:spPr>
            <a:xfrm>
              <a:off x="6141486" y="3787544"/>
              <a:ext cx="1641000" cy="400200"/>
            </a:xfrm>
            <a:prstGeom prst="rect">
              <a:avLst/>
            </a:prstGeom>
            <a:solidFill>
              <a:srgbClr val="F2DF4D"/>
            </a:solidFill>
            <a:ln cap="flat" cmpd="sng" w="28575">
              <a:solidFill>
                <a:srgbClr val="F2DF4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latin typeface="Caveat"/>
                  <a:ea typeface="Caveat"/>
                  <a:cs typeface="Caveat"/>
                  <a:sym typeface="Caveat"/>
                </a:rPr>
                <a:t>Human step</a:t>
              </a:r>
              <a:endParaRPr b="1" i="0" sz="1800" u="none" cap="none" strike="noStrike">
                <a:latin typeface="Caveat"/>
                <a:ea typeface="Caveat"/>
                <a:cs typeface="Caveat"/>
                <a:sym typeface="Caveat"/>
              </a:endParaRPr>
            </a:p>
          </p:txBody>
        </p:sp>
        <p:sp>
          <p:nvSpPr>
            <p:cNvPr id="163" name="Google Shape;163;p20"/>
            <p:cNvSpPr txBox="1"/>
            <p:nvPr/>
          </p:nvSpPr>
          <p:spPr>
            <a:xfrm>
              <a:off x="8479037" y="3328693"/>
              <a:ext cx="1641000" cy="400200"/>
            </a:xfrm>
            <a:prstGeom prst="rect">
              <a:avLst/>
            </a:prstGeom>
            <a:noFill/>
            <a:ln cap="flat" cmpd="sng" w="2857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latin typeface="Poppins"/>
                  <a:ea typeface="Poppins"/>
                  <a:cs typeface="Poppins"/>
                  <a:sym typeface="Poppins"/>
                </a:rPr>
                <a:t>Solution</a:t>
              </a:r>
              <a:endParaRPr b="1" i="0" sz="1800" u="none" cap="none" strike="noStrike"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65" name="Google Shape;165;p20"/>
            <p:cNvCxnSpPr>
              <a:stCxn id="164" idx="3"/>
              <a:endCxn id="163" idx="1"/>
            </p:cNvCxnSpPr>
            <p:nvPr/>
          </p:nvCxnSpPr>
          <p:spPr>
            <a:xfrm flipH="1" rot="10800000">
              <a:off x="7782487" y="3528943"/>
              <a:ext cx="696600" cy="458700"/>
            </a:xfrm>
            <a:prstGeom prst="straightConnector1">
              <a:avLst/>
            </a:prstGeom>
            <a:noFill/>
            <a:ln cap="flat" cmpd="sng" w="28575">
              <a:solidFill>
                <a:srgbClr val="F2DF4D"/>
              </a:solidFill>
              <a:prstDash val="dash"/>
              <a:round/>
              <a:headEnd len="sm" w="sm" type="none"/>
              <a:tailEnd len="med" w="med" type="triangle"/>
            </a:ln>
          </p:spPr>
        </p:cxnSp>
        <p:cxnSp>
          <p:nvCxnSpPr>
            <p:cNvPr id="166" name="Google Shape;166;p20"/>
            <p:cNvCxnSpPr>
              <a:stCxn id="162" idx="3"/>
              <a:endCxn id="164" idx="1"/>
            </p:cNvCxnSpPr>
            <p:nvPr/>
          </p:nvCxnSpPr>
          <p:spPr>
            <a:xfrm>
              <a:off x="5630587" y="3528782"/>
              <a:ext cx="510900" cy="459000"/>
            </a:xfrm>
            <a:prstGeom prst="straightConnector1">
              <a:avLst/>
            </a:prstGeom>
            <a:noFill/>
            <a:ln cap="flat" cmpd="sng" w="28575">
              <a:solidFill>
                <a:srgbClr val="BFE2E0"/>
              </a:solidFill>
              <a:prstDash val="dash"/>
              <a:round/>
              <a:headEnd len="med" w="med" type="none"/>
              <a:tailEnd len="med" w="med" type="triangle"/>
            </a:ln>
          </p:spPr>
        </p:cxn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9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47"/>
          <p:cNvSpPr txBox="1"/>
          <p:nvPr/>
        </p:nvSpPr>
        <p:spPr>
          <a:xfrm>
            <a:off x="677100" y="1037150"/>
            <a:ext cx="10395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1" name="Google Shape;621;p47"/>
          <p:cNvSpPr txBox="1"/>
          <p:nvPr>
            <p:ph idx="4294967295" type="body"/>
          </p:nvPr>
        </p:nvSpPr>
        <p:spPr>
          <a:xfrm>
            <a:off x="1865473" y="2131751"/>
            <a:ext cx="36510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Intrinsic</a:t>
            </a:r>
            <a:endParaRPr b="1" i="0" sz="20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acts on the artifact, but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artifacts are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generated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on-demand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for some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given data</a:t>
            </a:r>
            <a:endParaRPr i="1"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 control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on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</a:t>
            </a:r>
            <a:b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artifact impacts</a:t>
            </a:r>
            <a:b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machine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2" name="Google Shape;622;p47"/>
          <p:cNvSpPr txBox="1"/>
          <p:nvPr>
            <p:ph idx="4294967295" type="body"/>
          </p:nvPr>
        </p:nvSpPr>
        <p:spPr>
          <a:xfrm>
            <a:off x="7836298" y="2131774"/>
            <a:ext cx="3651000" cy="301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Extrinsic</a:t>
            </a:r>
            <a:endParaRPr b="1"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human acts on the artifact, and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has always access to</a:t>
            </a:r>
            <a:b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artifact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bank</a:t>
            </a:r>
            <a:endParaRPr i="1"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machine is </a:t>
            </a:r>
            <a:r>
              <a:rPr i="1"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parametric</a:t>
            </a: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to the</a:t>
            </a:r>
            <a:b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20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artifact bank</a:t>
            </a:r>
            <a:endParaRPr sz="20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3" name="Google Shape;623;p47"/>
          <p:cNvSpPr/>
          <p:nvPr/>
        </p:nvSpPr>
        <p:spPr>
          <a:xfrm rot="10800000">
            <a:off x="7504786" y="2284175"/>
            <a:ext cx="331500" cy="5217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p47"/>
          <p:cNvSpPr/>
          <p:nvPr/>
        </p:nvSpPr>
        <p:spPr>
          <a:xfrm>
            <a:off x="1533961" y="2284175"/>
            <a:ext cx="331500" cy="521700"/>
          </a:xfrm>
          <a:prstGeom prst="upArrow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5" name="Google Shape;625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940" l="0" r="0" t="1746"/>
          <a:stretch/>
        </p:blipFill>
        <p:spPr>
          <a:xfrm>
            <a:off x="704702" y="2131781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626" name="Google Shape;626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91722" y="2206476"/>
            <a:ext cx="599400" cy="59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940" l="0" r="0" t="1746"/>
          <a:stretch/>
        </p:blipFill>
        <p:spPr>
          <a:xfrm>
            <a:off x="6675527" y="2206481"/>
            <a:ext cx="1160763" cy="15758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28" name="Google Shape;628;p47"/>
          <p:cNvSpPr txBox="1"/>
          <p:nvPr/>
        </p:nvSpPr>
        <p:spPr>
          <a:xfrm>
            <a:off x="2357473" y="5600675"/>
            <a:ext cx="2667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</a:t>
            </a:r>
            <a:r>
              <a:rPr b="1" lang="en-US" sz="2000">
                <a:latin typeface="Consolas"/>
                <a:ea typeface="Consolas"/>
                <a:cs typeface="Consolas"/>
                <a:sym typeface="Consolas"/>
              </a:rPr>
              <a:t>-oriented</a:t>
            </a:r>
            <a:endParaRPr b="1" i="0" sz="20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29" name="Google Shape;629;p47"/>
          <p:cNvSpPr txBox="1"/>
          <p:nvPr/>
        </p:nvSpPr>
        <p:spPr>
          <a:xfrm>
            <a:off x="8328298" y="5600675"/>
            <a:ext cx="2667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2500" u="none" cap="none" strike="noStrike">
                <a:latin typeface="Caveat"/>
                <a:ea typeface="Caveat"/>
                <a:cs typeface="Caveat"/>
                <a:sym typeface="Caveat"/>
              </a:rPr>
              <a:t>Human</a:t>
            </a:r>
            <a:r>
              <a:rPr b="1" lang="en-US" sz="2500">
                <a:latin typeface="Caveat"/>
                <a:ea typeface="Caveat"/>
                <a:cs typeface="Caveat"/>
                <a:sym typeface="Caveat"/>
              </a:rPr>
              <a:t>-oriented</a:t>
            </a:r>
            <a:endParaRPr b="1" i="0" sz="2500" u="none" cap="none" strike="noStrike"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30" name="Google Shape;630;p47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Towards Teachable Reasoning Systems: Using a Dynamic Memory of User Feedback for Continual System Improvement, </a:t>
            </a: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Bhavana et al.</a:t>
            </a:r>
            <a:endParaRPr sz="1000">
              <a:solidFill>
                <a:srgbClr val="999999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 Faithful Explanatory Active Learning with Self-explainable Neural Nets, Teso.</a:t>
            </a:r>
            <a:endParaRPr sz="8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1" name="Google Shape;631;p47"/>
          <p:cNvSpPr txBox="1"/>
          <p:nvPr/>
        </p:nvSpPr>
        <p:spPr>
          <a:xfrm>
            <a:off x="677150" y="338150"/>
            <a:ext cx="105624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Interaction artifacts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latin typeface="Poppins"/>
                <a:ea typeface="Poppins"/>
                <a:cs typeface="Poppins"/>
                <a:sym typeface="Poppins"/>
              </a:rPr>
              <a:t>How is information passed around between human and machine?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2" name="Google Shape;632;p47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7" name="Google Shape;637;p48"/>
          <p:cNvGraphicFramePr/>
          <p:nvPr/>
        </p:nvGraphicFramePr>
        <p:xfrm>
          <a:off x="650900" y="34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760200"/>
                <a:gridCol w="7130000"/>
              </a:tblGrid>
              <a:tr h="76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language do machine and human speak?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644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Interaction Artifacts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is information passed around?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1061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 of Interaction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 do the interactions take place?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Training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Inference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638" name="Google Shape;638;p48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Constructing a system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9" name="Google Shape;639;p4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0" name="Google Shape;640;p48"/>
          <p:cNvSpPr txBox="1"/>
          <p:nvPr/>
        </p:nvSpPr>
        <p:spPr>
          <a:xfrm>
            <a:off x="4237038" y="21994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1" name="Google Shape;641;p48"/>
          <p:cNvSpPr txBox="1"/>
          <p:nvPr/>
        </p:nvSpPr>
        <p:spPr>
          <a:xfrm>
            <a:off x="6388938" y="21994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642" name="Google Shape;642;p48"/>
          <p:cNvCxnSpPr>
            <a:stCxn id="641" idx="2"/>
            <a:endCxn id="640" idx="2"/>
          </p:cNvCxnSpPr>
          <p:nvPr/>
        </p:nvCxnSpPr>
        <p:spPr>
          <a:xfrm rot="5400000">
            <a:off x="6133188" y="1524000"/>
            <a:ext cx="600" cy="2151900"/>
          </a:xfrm>
          <a:prstGeom prst="bentConnector3">
            <a:avLst>
              <a:gd fmla="val 55129167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643" name="Google Shape;643;p48"/>
          <p:cNvCxnSpPr>
            <a:stCxn id="641" idx="0"/>
            <a:endCxn id="640" idx="0"/>
          </p:cNvCxnSpPr>
          <p:nvPr/>
        </p:nvCxnSpPr>
        <p:spPr>
          <a:xfrm rot="5400000">
            <a:off x="6133188" y="1123800"/>
            <a:ext cx="600" cy="2151900"/>
          </a:xfrm>
          <a:prstGeom prst="bentConnector3">
            <a:avLst>
              <a:gd fmla="val -5792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44" name="Google Shape;644;p48"/>
          <p:cNvSpPr txBox="1"/>
          <p:nvPr/>
        </p:nvSpPr>
        <p:spPr>
          <a:xfrm>
            <a:off x="5878041" y="164925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45" name="Google Shape;645;p48"/>
          <p:cNvSpPr txBox="1"/>
          <p:nvPr/>
        </p:nvSpPr>
        <p:spPr>
          <a:xfrm>
            <a:off x="5878041" y="27481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50" name="Google Shape;650;p49"/>
          <p:cNvGraphicFramePr/>
          <p:nvPr/>
        </p:nvGraphicFramePr>
        <p:xfrm>
          <a:off x="650900" y="3450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760200"/>
                <a:gridCol w="7130000"/>
              </a:tblGrid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language do machine and human speak?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Interaction Artifacts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How is information passed around?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 of Interaction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When do the interactions take place?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Learning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What cost does the machine pay to learn?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Training step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429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1800"/>
                        <a:buFont typeface="Poppins"/>
                        <a:buChar char="●"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(possibly free) Integration step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51" name="Google Shape;651;p49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Constructing a system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2" name="Google Shape;652;p4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49"/>
          <p:cNvSpPr txBox="1"/>
          <p:nvPr/>
        </p:nvSpPr>
        <p:spPr>
          <a:xfrm>
            <a:off x="4237038" y="21994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54" name="Google Shape;654;p49"/>
          <p:cNvSpPr txBox="1"/>
          <p:nvPr/>
        </p:nvSpPr>
        <p:spPr>
          <a:xfrm>
            <a:off x="6388938" y="21994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655" name="Google Shape;655;p49"/>
          <p:cNvCxnSpPr>
            <a:stCxn id="654" idx="2"/>
            <a:endCxn id="653" idx="2"/>
          </p:cNvCxnSpPr>
          <p:nvPr/>
        </p:nvCxnSpPr>
        <p:spPr>
          <a:xfrm rot="5400000">
            <a:off x="6133188" y="1524000"/>
            <a:ext cx="600" cy="2151900"/>
          </a:xfrm>
          <a:prstGeom prst="bentConnector3">
            <a:avLst>
              <a:gd fmla="val 55129167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656" name="Google Shape;656;p49"/>
          <p:cNvCxnSpPr>
            <a:stCxn id="654" idx="0"/>
            <a:endCxn id="653" idx="0"/>
          </p:cNvCxnSpPr>
          <p:nvPr/>
        </p:nvCxnSpPr>
        <p:spPr>
          <a:xfrm rot="5400000">
            <a:off x="6133188" y="1123800"/>
            <a:ext cx="600" cy="2151900"/>
          </a:xfrm>
          <a:prstGeom prst="bentConnector3">
            <a:avLst>
              <a:gd fmla="val -57929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657" name="Google Shape;657;p49"/>
          <p:cNvSpPr txBox="1"/>
          <p:nvPr/>
        </p:nvSpPr>
        <p:spPr>
          <a:xfrm>
            <a:off x="5878041" y="164925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58" name="Google Shape;658;p49"/>
          <p:cNvSpPr txBox="1"/>
          <p:nvPr/>
        </p:nvSpPr>
        <p:spPr>
          <a:xfrm>
            <a:off x="5878041" y="27481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2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50"/>
          <p:cNvSpPr txBox="1"/>
          <p:nvPr/>
        </p:nvSpPr>
        <p:spPr>
          <a:xfrm>
            <a:off x="-75" y="65034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 Faithful Explanatory Active Learning with Self-explainable Neural Nets, Teso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4" name="Google Shape;664;p50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Explanations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5" name="Google Shape;665;p5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p50"/>
          <p:cNvSpPr txBox="1"/>
          <p:nvPr/>
        </p:nvSpPr>
        <p:spPr>
          <a:xfrm>
            <a:off x="677150" y="1821325"/>
            <a:ext cx="888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Will this patient be severely affected by Covid?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67" name="Google Shape;667;p50"/>
          <p:cNvSpPr txBox="1"/>
          <p:nvPr/>
        </p:nvSpPr>
        <p:spPr>
          <a:xfrm>
            <a:off x="4659788" y="360988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68" name="Google Shape;668;p50"/>
          <p:cNvCxnSpPr>
            <a:stCxn id="669" idx="1"/>
            <a:endCxn id="667" idx="2"/>
          </p:cNvCxnSpPr>
          <p:nvPr/>
        </p:nvCxnSpPr>
        <p:spPr>
          <a:xfrm rot="10800000">
            <a:off x="5480200" y="4009975"/>
            <a:ext cx="970800" cy="339300"/>
          </a:xfrm>
          <a:prstGeom prst="bentConnector2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none"/>
            <a:tailEnd len="sm" w="sm" type="none"/>
          </a:ln>
        </p:spPr>
      </p:cxnSp>
      <p:sp>
        <p:nvSpPr>
          <p:cNvPr id="669" name="Google Shape;669;p50"/>
          <p:cNvSpPr/>
          <p:nvPr/>
        </p:nvSpPr>
        <p:spPr>
          <a:xfrm>
            <a:off x="6451000" y="2945125"/>
            <a:ext cx="3907200" cy="2808300"/>
          </a:xfrm>
          <a:prstGeom prst="rect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70" name="Google Shape;670;p50"/>
          <p:cNvSpPr/>
          <p:nvPr/>
        </p:nvSpPr>
        <p:spPr>
          <a:xfrm>
            <a:off x="8284556" y="3729175"/>
            <a:ext cx="12096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0"/>
          <p:cNvSpPr/>
          <p:nvPr/>
        </p:nvSpPr>
        <p:spPr>
          <a:xfrm>
            <a:off x="8284556" y="4206325"/>
            <a:ext cx="5832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0"/>
          <p:cNvSpPr/>
          <p:nvPr/>
        </p:nvSpPr>
        <p:spPr>
          <a:xfrm flipH="1">
            <a:off x="8061956" y="4683475"/>
            <a:ext cx="222600" cy="307800"/>
          </a:xfrm>
          <a:prstGeom prst="rect">
            <a:avLst/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0"/>
          <p:cNvSpPr txBox="1"/>
          <p:nvPr/>
        </p:nvSpPr>
        <p:spPr>
          <a:xfrm>
            <a:off x="6711056" y="32643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sex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4" name="Google Shape;674;p50"/>
          <p:cNvSpPr txBox="1"/>
          <p:nvPr/>
        </p:nvSpPr>
        <p:spPr>
          <a:xfrm>
            <a:off x="6711056" y="368297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age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5" name="Google Shape;675;p50"/>
          <p:cNvSpPr txBox="1"/>
          <p:nvPr/>
        </p:nvSpPr>
        <p:spPr>
          <a:xfrm>
            <a:off x="6710956" y="41601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cough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6" name="Google Shape;676;p50"/>
          <p:cNvSpPr txBox="1"/>
          <p:nvPr/>
        </p:nvSpPr>
        <p:spPr>
          <a:xfrm>
            <a:off x="6711056" y="4637275"/>
            <a:ext cx="135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lung</a:t>
            </a:r>
            <a:br>
              <a:rPr lang="en-US"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status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77" name="Google Shape;677;p50"/>
          <p:cNvSpPr txBox="1"/>
          <p:nvPr/>
        </p:nvSpPr>
        <p:spPr>
          <a:xfrm>
            <a:off x="8186641" y="555517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678" name="Google Shape;678;p50"/>
          <p:cNvSpPr/>
          <p:nvPr/>
        </p:nvSpPr>
        <p:spPr>
          <a:xfrm>
            <a:off x="8284556" y="2871025"/>
            <a:ext cx="15858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2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51"/>
          <p:cNvSpPr txBox="1"/>
          <p:nvPr/>
        </p:nvSpPr>
        <p:spPr>
          <a:xfrm>
            <a:off x="-75" y="65034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 Faithful Explanatory Active Learning with Self-explainable Neural Nets, Teso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4" name="Google Shape;684;p51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Explanations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5" name="Google Shape;685;p5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p51"/>
          <p:cNvSpPr txBox="1"/>
          <p:nvPr/>
        </p:nvSpPr>
        <p:spPr>
          <a:xfrm>
            <a:off x="677150" y="1821325"/>
            <a:ext cx="888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Will this patient be severely affected by Covid?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87" name="Google Shape;687;p51"/>
          <p:cNvSpPr txBox="1"/>
          <p:nvPr/>
        </p:nvSpPr>
        <p:spPr>
          <a:xfrm>
            <a:off x="8750288" y="34270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grpSp>
        <p:nvGrpSpPr>
          <p:cNvPr id="688" name="Google Shape;688;p51"/>
          <p:cNvGrpSpPr/>
          <p:nvPr/>
        </p:nvGrpSpPr>
        <p:grpSpPr>
          <a:xfrm>
            <a:off x="9428800" y="1499675"/>
            <a:ext cx="2451600" cy="1228500"/>
            <a:chOff x="10391300" y="1162225"/>
            <a:chExt cx="2451600" cy="1228500"/>
          </a:xfrm>
        </p:grpSpPr>
        <p:sp>
          <p:nvSpPr>
            <p:cNvPr id="689" name="Google Shape;689;p51"/>
            <p:cNvSpPr/>
            <p:nvPr/>
          </p:nvSpPr>
          <p:spPr>
            <a:xfrm>
              <a:off x="10391300" y="1162225"/>
              <a:ext cx="2451600" cy="1228500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51"/>
            <p:cNvSpPr txBox="1"/>
            <p:nvPr/>
          </p:nvSpPr>
          <p:spPr>
            <a:xfrm>
              <a:off x="10576993" y="1345525"/>
              <a:ext cx="2080200" cy="86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200">
                  <a:latin typeface="Caveat"/>
                  <a:ea typeface="Caveat"/>
                  <a:cs typeface="Caveat"/>
                  <a:sym typeface="Caveat"/>
                </a:rPr>
                <a:t>T</a:t>
              </a:r>
              <a:r>
                <a:rPr b="1" lang="en-US" sz="2200">
                  <a:latin typeface="Caveat"/>
                  <a:ea typeface="Caveat"/>
                  <a:cs typeface="Caveat"/>
                  <a:sym typeface="Caveat"/>
                </a:rPr>
                <a:t>he machine</a:t>
              </a:r>
              <a:endParaRPr b="1" sz="2200">
                <a:latin typeface="Caveat"/>
                <a:ea typeface="Caveat"/>
                <a:cs typeface="Caveat"/>
                <a:sym typeface="Caveat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200">
                  <a:latin typeface="Caveat"/>
                  <a:ea typeface="Caveat"/>
                  <a:cs typeface="Caveat"/>
                  <a:sym typeface="Caveat"/>
                </a:rPr>
                <a:t>is wrong!</a:t>
              </a:r>
              <a:endParaRPr b="1" sz="22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  <p:pic>
        <p:nvPicPr>
          <p:cNvPr id="691" name="Google Shape;691;p5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2498" l="0" r="0" t="1746"/>
          <a:stretch/>
        </p:blipFill>
        <p:spPr>
          <a:xfrm>
            <a:off x="8990425" y="2956779"/>
            <a:ext cx="1160750" cy="464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692" name="Google Shape;692;p51"/>
          <p:cNvSpPr txBox="1"/>
          <p:nvPr/>
        </p:nvSpPr>
        <p:spPr>
          <a:xfrm>
            <a:off x="1342838" y="362108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693" name="Google Shape;693;p51"/>
          <p:cNvCxnSpPr>
            <a:stCxn id="694" idx="1"/>
            <a:endCxn id="692" idx="2"/>
          </p:cNvCxnSpPr>
          <p:nvPr/>
        </p:nvCxnSpPr>
        <p:spPr>
          <a:xfrm rot="10800000">
            <a:off x="2163250" y="4021175"/>
            <a:ext cx="1504200" cy="339300"/>
          </a:xfrm>
          <a:prstGeom prst="bentConnector2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none"/>
            <a:tailEnd len="sm" w="sm" type="none"/>
          </a:ln>
        </p:spPr>
      </p:cxnSp>
      <p:sp>
        <p:nvSpPr>
          <p:cNvPr id="694" name="Google Shape;694;p51"/>
          <p:cNvSpPr/>
          <p:nvPr/>
        </p:nvSpPr>
        <p:spPr>
          <a:xfrm>
            <a:off x="3667450" y="2956325"/>
            <a:ext cx="3907200" cy="2808300"/>
          </a:xfrm>
          <a:prstGeom prst="rect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95" name="Google Shape;695;p51"/>
          <p:cNvSpPr/>
          <p:nvPr/>
        </p:nvSpPr>
        <p:spPr>
          <a:xfrm>
            <a:off x="5501006" y="3740375"/>
            <a:ext cx="12096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1"/>
          <p:cNvSpPr/>
          <p:nvPr/>
        </p:nvSpPr>
        <p:spPr>
          <a:xfrm>
            <a:off x="5501006" y="4217525"/>
            <a:ext cx="5832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1"/>
          <p:cNvSpPr/>
          <p:nvPr/>
        </p:nvSpPr>
        <p:spPr>
          <a:xfrm flipH="1">
            <a:off x="5278406" y="4694675"/>
            <a:ext cx="222600" cy="307800"/>
          </a:xfrm>
          <a:prstGeom prst="rect">
            <a:avLst/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1"/>
          <p:cNvSpPr txBox="1"/>
          <p:nvPr/>
        </p:nvSpPr>
        <p:spPr>
          <a:xfrm>
            <a:off x="3927506" y="32755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sex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99" name="Google Shape;699;p51"/>
          <p:cNvSpPr txBox="1"/>
          <p:nvPr/>
        </p:nvSpPr>
        <p:spPr>
          <a:xfrm>
            <a:off x="3927506" y="369417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age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0" name="Google Shape;700;p51"/>
          <p:cNvSpPr txBox="1"/>
          <p:nvPr/>
        </p:nvSpPr>
        <p:spPr>
          <a:xfrm>
            <a:off x="3927406" y="41713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cough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1" name="Google Shape;701;p51"/>
          <p:cNvSpPr txBox="1"/>
          <p:nvPr/>
        </p:nvSpPr>
        <p:spPr>
          <a:xfrm>
            <a:off x="3927506" y="4648475"/>
            <a:ext cx="1350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lung</a:t>
            </a:r>
            <a:br>
              <a:rPr lang="en-US">
                <a:latin typeface="Consolas"/>
                <a:ea typeface="Consolas"/>
                <a:cs typeface="Consolas"/>
                <a:sym typeface="Consolas"/>
              </a:rPr>
            </a:br>
            <a:r>
              <a:rPr lang="en-US">
                <a:latin typeface="Consolas"/>
                <a:ea typeface="Consolas"/>
                <a:cs typeface="Consolas"/>
                <a:sym typeface="Consolas"/>
              </a:rPr>
              <a:t>status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02" name="Google Shape;702;p51"/>
          <p:cNvSpPr txBox="1"/>
          <p:nvPr/>
        </p:nvSpPr>
        <p:spPr>
          <a:xfrm>
            <a:off x="5403091" y="556637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03" name="Google Shape;703;p51"/>
          <p:cNvSpPr/>
          <p:nvPr/>
        </p:nvSpPr>
        <p:spPr>
          <a:xfrm>
            <a:off x="5501006" y="3263225"/>
            <a:ext cx="15858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04" name="Google Shape;704;p51"/>
          <p:cNvCxnSpPr>
            <a:stCxn id="694" idx="3"/>
            <a:endCxn id="687" idx="2"/>
          </p:cNvCxnSpPr>
          <p:nvPr/>
        </p:nvCxnSpPr>
        <p:spPr>
          <a:xfrm flipH="1" rot="10800000">
            <a:off x="7574650" y="3827075"/>
            <a:ext cx="1996200" cy="533400"/>
          </a:xfrm>
          <a:prstGeom prst="bentConnector2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8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52"/>
          <p:cNvSpPr txBox="1"/>
          <p:nvPr/>
        </p:nvSpPr>
        <p:spPr>
          <a:xfrm>
            <a:off x="-75" y="65034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 Faithful Explanatory Active Learning with Self-explainable Neural Nets, Teso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0" name="Google Shape;710;p52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Explanations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1" name="Google Shape;711;p5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2" name="Google Shape;712;p52"/>
          <p:cNvSpPr txBox="1"/>
          <p:nvPr/>
        </p:nvSpPr>
        <p:spPr>
          <a:xfrm>
            <a:off x="677150" y="1821325"/>
            <a:ext cx="888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Will this patient be severely affected by Covid?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3" name="Google Shape;713;p52"/>
          <p:cNvSpPr txBox="1"/>
          <p:nvPr/>
        </p:nvSpPr>
        <p:spPr>
          <a:xfrm>
            <a:off x="2284138" y="335356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14" name="Google Shape;714;p52"/>
          <p:cNvSpPr txBox="1"/>
          <p:nvPr/>
        </p:nvSpPr>
        <p:spPr>
          <a:xfrm>
            <a:off x="4436038" y="335357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715" name="Google Shape;715;p52"/>
          <p:cNvCxnSpPr>
            <a:stCxn id="714" idx="2"/>
            <a:endCxn id="713" idx="2"/>
          </p:cNvCxnSpPr>
          <p:nvPr/>
        </p:nvCxnSpPr>
        <p:spPr>
          <a:xfrm rot="5400000">
            <a:off x="4180288" y="2678125"/>
            <a:ext cx="600" cy="2151900"/>
          </a:xfrm>
          <a:prstGeom prst="bentConnector3">
            <a:avLst>
              <a:gd fmla="val 61187500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16" name="Google Shape;716;p52"/>
          <p:cNvSpPr txBox="1"/>
          <p:nvPr/>
        </p:nvSpPr>
        <p:spPr>
          <a:xfrm>
            <a:off x="3925141" y="390227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17" name="Google Shape;717;p5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2498" l="0" r="0" t="1746"/>
          <a:stretch/>
        </p:blipFill>
        <p:spPr>
          <a:xfrm>
            <a:off x="4676175" y="2883329"/>
            <a:ext cx="1160750" cy="46485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718" name="Google Shape;718;p52"/>
          <p:cNvSpPr/>
          <p:nvPr/>
        </p:nvSpPr>
        <p:spPr>
          <a:xfrm>
            <a:off x="6451000" y="2564125"/>
            <a:ext cx="3907200" cy="2808300"/>
          </a:xfrm>
          <a:prstGeom prst="rect">
            <a:avLst/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19" name="Google Shape;719;p52"/>
          <p:cNvSpPr/>
          <p:nvPr/>
        </p:nvSpPr>
        <p:spPr>
          <a:xfrm>
            <a:off x="8284556" y="3348175"/>
            <a:ext cx="12096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2"/>
          <p:cNvSpPr/>
          <p:nvPr/>
        </p:nvSpPr>
        <p:spPr>
          <a:xfrm>
            <a:off x="8284556" y="3825325"/>
            <a:ext cx="5832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2"/>
          <p:cNvSpPr/>
          <p:nvPr/>
        </p:nvSpPr>
        <p:spPr>
          <a:xfrm flipH="1">
            <a:off x="8061956" y="4302475"/>
            <a:ext cx="222600" cy="307800"/>
          </a:xfrm>
          <a:prstGeom prst="rect">
            <a:avLst/>
          </a:prstGeom>
          <a:solidFill>
            <a:srgbClr val="FBDAD3"/>
          </a:solidFill>
          <a:ln cap="flat" cmpd="sng" w="9525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2"/>
          <p:cNvSpPr txBox="1"/>
          <p:nvPr/>
        </p:nvSpPr>
        <p:spPr>
          <a:xfrm>
            <a:off x="6711056" y="28833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cough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3" name="Google Shape;723;p52"/>
          <p:cNvSpPr txBox="1"/>
          <p:nvPr/>
        </p:nvSpPr>
        <p:spPr>
          <a:xfrm>
            <a:off x="6711056" y="330197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age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4" name="Google Shape;724;p52"/>
          <p:cNvSpPr txBox="1"/>
          <p:nvPr/>
        </p:nvSpPr>
        <p:spPr>
          <a:xfrm>
            <a:off x="6710956" y="377912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lung status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5" name="Google Shape;725;p52"/>
          <p:cNvSpPr txBox="1"/>
          <p:nvPr/>
        </p:nvSpPr>
        <p:spPr>
          <a:xfrm>
            <a:off x="6711056" y="4256275"/>
            <a:ext cx="1350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onsolas"/>
                <a:ea typeface="Consolas"/>
                <a:cs typeface="Consolas"/>
                <a:sym typeface="Consolas"/>
              </a:rPr>
              <a:t>sex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26" name="Google Shape;726;p52"/>
          <p:cNvSpPr txBox="1"/>
          <p:nvPr/>
        </p:nvSpPr>
        <p:spPr>
          <a:xfrm>
            <a:off x="8186641" y="517417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27" name="Google Shape;727;p52"/>
          <p:cNvSpPr/>
          <p:nvPr/>
        </p:nvSpPr>
        <p:spPr>
          <a:xfrm>
            <a:off x="8284556" y="2871025"/>
            <a:ext cx="1585800" cy="307800"/>
          </a:xfrm>
          <a:prstGeom prst="rect">
            <a:avLst/>
          </a:prstGeom>
          <a:solidFill>
            <a:srgbClr val="D0DEAA"/>
          </a:solidFill>
          <a:ln cap="flat" cmpd="sng" w="952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28" name="Google Shape;728;p52"/>
          <p:cNvGrpSpPr/>
          <p:nvPr/>
        </p:nvGrpSpPr>
        <p:grpSpPr>
          <a:xfrm>
            <a:off x="3540625" y="4484125"/>
            <a:ext cx="2451600" cy="1228500"/>
            <a:chOff x="3540625" y="4484125"/>
            <a:chExt cx="2451600" cy="1228500"/>
          </a:xfrm>
        </p:grpSpPr>
        <p:sp>
          <p:nvSpPr>
            <p:cNvPr id="729" name="Google Shape;729;p52"/>
            <p:cNvSpPr/>
            <p:nvPr/>
          </p:nvSpPr>
          <p:spPr>
            <a:xfrm rot="10800000">
              <a:off x="3540625" y="4484125"/>
              <a:ext cx="2451600" cy="1228500"/>
            </a:xfrm>
            <a:prstGeom prst="cloudCallout">
              <a:avLst>
                <a:gd fmla="val -20833" name="adj1"/>
                <a:gd fmla="val 62500" name="adj2"/>
              </a:avLst>
            </a:prstGeom>
            <a:solidFill>
              <a:srgbClr val="FFFFFF"/>
            </a:solidFill>
            <a:ln cap="flat" cmpd="sng" w="19050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52"/>
            <p:cNvSpPr txBox="1"/>
            <p:nvPr/>
          </p:nvSpPr>
          <p:spPr>
            <a:xfrm>
              <a:off x="3726318" y="4836775"/>
              <a:ext cx="20802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rPr b="1" lang="en-US" sz="2200">
                  <a:latin typeface="Caveat"/>
                  <a:ea typeface="Caveat"/>
                  <a:cs typeface="Caveat"/>
                  <a:sym typeface="Caveat"/>
                </a:rPr>
                <a:t>Corrected!</a:t>
              </a:r>
              <a:endParaRPr b="1" sz="2200">
                <a:latin typeface="Caveat"/>
                <a:ea typeface="Caveat"/>
                <a:cs typeface="Caveat"/>
                <a:sym typeface="Caveat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53"/>
          <p:cNvSpPr txBox="1"/>
          <p:nvPr/>
        </p:nvSpPr>
        <p:spPr>
          <a:xfrm>
            <a:off x="-75" y="65034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 Faithful Explanatory Active Learning with Self-explainable Neural Nets, Teso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6" name="Google Shape;736;p53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Explanations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7" name="Google Shape;737;p5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53"/>
          <p:cNvSpPr txBox="1"/>
          <p:nvPr/>
        </p:nvSpPr>
        <p:spPr>
          <a:xfrm>
            <a:off x="677150" y="1821325"/>
            <a:ext cx="88830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Will this patient be severely affected by Covid?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39" name="Google Shape;739;p53"/>
          <p:cNvSpPr txBox="1"/>
          <p:nvPr/>
        </p:nvSpPr>
        <p:spPr>
          <a:xfrm>
            <a:off x="2284138" y="335356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0" name="Google Shape;740;p53"/>
          <p:cNvSpPr txBox="1"/>
          <p:nvPr/>
        </p:nvSpPr>
        <p:spPr>
          <a:xfrm>
            <a:off x="4436038" y="335357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741" name="Google Shape;741;p53"/>
          <p:cNvCxnSpPr>
            <a:stCxn id="740" idx="2"/>
            <a:endCxn id="739" idx="2"/>
          </p:cNvCxnSpPr>
          <p:nvPr/>
        </p:nvCxnSpPr>
        <p:spPr>
          <a:xfrm rot="5400000">
            <a:off x="4180288" y="2678125"/>
            <a:ext cx="600" cy="2151900"/>
          </a:xfrm>
          <a:prstGeom prst="bentConnector3">
            <a:avLst>
              <a:gd fmla="val 61187500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742" name="Google Shape;742;p53"/>
          <p:cNvSpPr txBox="1"/>
          <p:nvPr/>
        </p:nvSpPr>
        <p:spPr>
          <a:xfrm>
            <a:off x="3925141" y="390227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743" name="Google Shape;743;p53"/>
          <p:cNvCxnSpPr/>
          <p:nvPr/>
        </p:nvCxnSpPr>
        <p:spPr>
          <a:xfrm rot="5400000">
            <a:off x="4180288" y="2277925"/>
            <a:ext cx="600" cy="2151900"/>
          </a:xfrm>
          <a:prstGeom prst="bentConnector3">
            <a:avLst>
              <a:gd fmla="val -55262500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44" name="Google Shape;744;p53"/>
          <p:cNvSpPr txBox="1"/>
          <p:nvPr/>
        </p:nvSpPr>
        <p:spPr>
          <a:xfrm>
            <a:off x="3925141" y="280337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5" name="Google Shape;745;p53"/>
          <p:cNvSpPr txBox="1"/>
          <p:nvPr/>
        </p:nvSpPr>
        <p:spPr>
          <a:xfrm>
            <a:off x="7315875" y="3449350"/>
            <a:ext cx="4151400" cy="27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AutoNum type="arabicPeriod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Generate novel</a:t>
            </a:r>
            <a:br>
              <a:rPr lang="en-US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data respecting</a:t>
            </a:r>
            <a:br>
              <a:rPr lang="en-US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the human feedback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onsolas"/>
              <a:buAutoNum type="arabicPeriod"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Train again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46" name="Google Shape;746;p53"/>
          <p:cNvSpPr txBox="1"/>
          <p:nvPr/>
        </p:nvSpPr>
        <p:spPr>
          <a:xfrm>
            <a:off x="10467491" y="412090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47" name="Google Shape;747;p53"/>
          <p:cNvSpPr txBox="1"/>
          <p:nvPr/>
        </p:nvSpPr>
        <p:spPr>
          <a:xfrm>
            <a:off x="8470363" y="2953376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54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with e</a:t>
            </a: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xplanations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3" name="Google Shape;753;p5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54" name="Google Shape;754;p54"/>
          <p:cNvGraphicFramePr/>
          <p:nvPr/>
        </p:nvGraphicFramePr>
        <p:xfrm>
          <a:off x="2418825" y="237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996325"/>
                <a:gridCol w="3358025"/>
              </a:tblGrid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 importance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Interaction Artifacts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 importance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Artifact type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Intrinsic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 of Interaction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Training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Learning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Training step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55"/>
          <p:cNvSpPr txBox="1"/>
          <p:nvPr>
            <p:ph idx="4294967295" type="body"/>
          </p:nvPr>
        </p:nvSpPr>
        <p:spPr>
          <a:xfrm>
            <a:off x="1450849" y="3579581"/>
            <a:ext cx="3651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Machine-agnostic integration</a:t>
            </a:r>
            <a:endParaRPr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0" name="Google Shape;760;p55"/>
          <p:cNvSpPr txBox="1"/>
          <p:nvPr>
            <p:ph idx="4294967295" type="body"/>
          </p:nvPr>
        </p:nvSpPr>
        <p:spPr>
          <a:xfrm>
            <a:off x="7421663" y="3579587"/>
            <a:ext cx="3651000" cy="29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Opaque  and costly integration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Need to solve L2R-like querying problem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1" name="Google Shape;761;p55"/>
          <p:cNvSpPr/>
          <p:nvPr/>
        </p:nvSpPr>
        <p:spPr>
          <a:xfrm rot="10800000">
            <a:off x="7013963" y="3731975"/>
            <a:ext cx="331500" cy="52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BDAD3"/>
          </a:solidFill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55"/>
          <p:cNvSpPr/>
          <p:nvPr/>
        </p:nvSpPr>
        <p:spPr>
          <a:xfrm>
            <a:off x="1043138" y="3731975"/>
            <a:ext cx="331500" cy="52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0DEAA"/>
          </a:solidFill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55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Intrinsic artifacts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4" name="Google Shape;764;p5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55"/>
          <p:cNvSpPr txBox="1"/>
          <p:nvPr/>
        </p:nvSpPr>
        <p:spPr>
          <a:xfrm>
            <a:off x="4237038" y="21994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66" name="Google Shape;766;p55"/>
          <p:cNvSpPr txBox="1"/>
          <p:nvPr/>
        </p:nvSpPr>
        <p:spPr>
          <a:xfrm>
            <a:off x="6388938" y="21994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767" name="Google Shape;767;p55"/>
          <p:cNvCxnSpPr>
            <a:stCxn id="766" idx="2"/>
            <a:endCxn id="765" idx="2"/>
          </p:cNvCxnSpPr>
          <p:nvPr/>
        </p:nvCxnSpPr>
        <p:spPr>
          <a:xfrm rot="5400000">
            <a:off x="6133188" y="1524000"/>
            <a:ext cx="600" cy="2151900"/>
          </a:xfrm>
          <a:prstGeom prst="bentConnector3">
            <a:avLst>
              <a:gd fmla="val 57291667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768" name="Google Shape;768;p55"/>
          <p:cNvCxnSpPr>
            <a:stCxn id="766" idx="0"/>
            <a:endCxn id="765" idx="0"/>
          </p:cNvCxnSpPr>
          <p:nvPr/>
        </p:nvCxnSpPr>
        <p:spPr>
          <a:xfrm rot="5400000">
            <a:off x="6133188" y="1123800"/>
            <a:ext cx="600" cy="2151900"/>
          </a:xfrm>
          <a:prstGeom prst="bentConnector3">
            <a:avLst>
              <a:gd fmla="val -61004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769" name="Google Shape;769;p55"/>
          <p:cNvSpPr txBox="1"/>
          <p:nvPr/>
        </p:nvSpPr>
        <p:spPr>
          <a:xfrm>
            <a:off x="5878041" y="164925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770" name="Google Shape;770;p55"/>
          <p:cNvSpPr txBox="1"/>
          <p:nvPr/>
        </p:nvSpPr>
        <p:spPr>
          <a:xfrm>
            <a:off x="5878041" y="27481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4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56"/>
          <p:cNvSpPr txBox="1"/>
          <p:nvPr/>
        </p:nvSpPr>
        <p:spPr>
          <a:xfrm>
            <a:off x="677150" y="1852450"/>
            <a:ext cx="104424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Integration step can be costly… why not reducing it by decoupling machine and artifacts?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Two families of models storing artifacts in an artifact bank: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6" name="Google Shape;776;p56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N</a:t>
            </a: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eural probabilistic logic programming in DeepProbLog, </a:t>
            </a: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Manhaeve et al.</a:t>
            </a:r>
            <a:endParaRPr sz="1000">
              <a:solidFill>
                <a:srgbClr val="999999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Retrieval-Augmented Generation for Knowledge-Intensive NLP Task</a:t>
            </a: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s, Lewis</a:t>
            </a:r>
            <a:endParaRPr sz="1000">
              <a:solidFill>
                <a:srgbClr val="99999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7" name="Google Shape;777;p56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Extrinsic artifacts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Achieving artifacts centrality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78" name="Google Shape;778;p5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56"/>
          <p:cNvSpPr txBox="1"/>
          <p:nvPr/>
        </p:nvSpPr>
        <p:spPr>
          <a:xfrm>
            <a:off x="1450800" y="3909842"/>
            <a:ext cx="43059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Neuro-symbolic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Mostly neural (perception) + logic engine (reasoning) models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0" name="Google Shape;780;p56"/>
          <p:cNvSpPr txBox="1"/>
          <p:nvPr/>
        </p:nvSpPr>
        <p:spPr>
          <a:xfrm>
            <a:off x="6179100" y="3909842"/>
            <a:ext cx="43059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Knowledge-aware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Poppins"/>
                <a:ea typeface="Poppins"/>
                <a:cs typeface="Poppins"/>
                <a:sym typeface="Poppins"/>
              </a:rPr>
              <a:t>Mostly NLP models.</a:t>
            </a:r>
            <a:endParaRPr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"/>
          <p:cNvSpPr txBox="1"/>
          <p:nvPr>
            <p:ph idx="4294967295" type="body"/>
          </p:nvPr>
        </p:nvSpPr>
        <p:spPr>
          <a:xfrm>
            <a:off x="677150" y="1922625"/>
            <a:ext cx="105909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Divide et impera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Machine chooses: machine reasoning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 chooses: human reasoning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" name="Google Shape;172;p21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Humans and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Learn to abstain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" name="Google Shape;173;p2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4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57"/>
          <p:cNvSpPr txBox="1"/>
          <p:nvPr/>
        </p:nvSpPr>
        <p:spPr>
          <a:xfrm>
            <a:off x="0" y="6342300"/>
            <a:ext cx="121920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CLEVR: A diagnostic dataset for compositional language and elementary visual reasoning, Johnson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Dreamcoder: bootstrapping inductive program synthesis with wake-sleep library learnin, Ellis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6" name="Google Shape;786;p57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on h</a:t>
            </a: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ard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7" name="Google Shape;787;p57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8" name="Google Shape;788;p57"/>
          <p:cNvSpPr txBox="1"/>
          <p:nvPr/>
        </p:nvSpPr>
        <p:spPr>
          <a:xfrm>
            <a:off x="6611475" y="2197700"/>
            <a:ext cx="4628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What color is the cube to the</a:t>
            </a:r>
            <a:br>
              <a:rPr lang="en-US" sz="20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2000">
                <a:latin typeface="Consolas"/>
                <a:ea typeface="Consolas"/>
                <a:cs typeface="Consolas"/>
                <a:sym typeface="Consolas"/>
              </a:rPr>
              <a:t>right of the yellow sphere?</a:t>
            </a:r>
            <a:endParaRPr sz="20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89" name="Google Shape;78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9761" y="3667701"/>
            <a:ext cx="3135325" cy="2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90" name="Google Shape;790;p57"/>
          <p:cNvSpPr txBox="1"/>
          <p:nvPr/>
        </p:nvSpPr>
        <p:spPr>
          <a:xfrm>
            <a:off x="7563900" y="3547025"/>
            <a:ext cx="9078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filter color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1" name="Google Shape;791;p57"/>
          <p:cNvSpPr txBox="1"/>
          <p:nvPr/>
        </p:nvSpPr>
        <p:spPr>
          <a:xfrm>
            <a:off x="8872525" y="3547025"/>
            <a:ext cx="10584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filter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position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2" name="Google Shape;792;p57"/>
          <p:cNvSpPr txBox="1"/>
          <p:nvPr/>
        </p:nvSpPr>
        <p:spPr>
          <a:xfrm>
            <a:off x="10331750" y="3547025"/>
            <a:ext cx="9078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filter size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793" name="Google Shape;793;p57"/>
          <p:cNvSpPr txBox="1"/>
          <p:nvPr/>
        </p:nvSpPr>
        <p:spPr>
          <a:xfrm>
            <a:off x="677150" y="1823225"/>
            <a:ext cx="6270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The neurosymbolic machine generates (logic) programs to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solve the task by combining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existing primitives.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94" name="Google Shape;794;p57"/>
          <p:cNvSpPr txBox="1"/>
          <p:nvPr/>
        </p:nvSpPr>
        <p:spPr>
          <a:xfrm>
            <a:off x="7563900" y="4499188"/>
            <a:ext cx="9078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filter shape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8"/>
          <p:cNvSpPr/>
          <p:nvPr/>
        </p:nvSpPr>
        <p:spPr>
          <a:xfrm>
            <a:off x="6832000" y="2564125"/>
            <a:ext cx="4407600" cy="2808300"/>
          </a:xfrm>
          <a:prstGeom prst="rect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0" name="Google Shape;800;p58"/>
          <p:cNvSpPr txBox="1"/>
          <p:nvPr/>
        </p:nvSpPr>
        <p:spPr>
          <a:xfrm>
            <a:off x="-75" y="65034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CLEVR: A diagnostic dataset for compositional language and elementary visual reasoning, Johnson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1" name="Google Shape;801;p58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on hard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02" name="Google Shape;802;p5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3" name="Google Shape;803;p58"/>
          <p:cNvSpPr txBox="1"/>
          <p:nvPr/>
        </p:nvSpPr>
        <p:spPr>
          <a:xfrm>
            <a:off x="677150" y="1821325"/>
            <a:ext cx="1066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What color is the cube to the right of the </a:t>
            </a: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yellow</a:t>
            </a: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 sphere?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4" name="Google Shape;804;p58"/>
          <p:cNvSpPr txBox="1"/>
          <p:nvPr/>
        </p:nvSpPr>
        <p:spPr>
          <a:xfrm>
            <a:off x="4953213" y="315856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05" name="Google Shape;805;p58"/>
          <p:cNvCxnSpPr>
            <a:stCxn id="799" idx="1"/>
            <a:endCxn id="804" idx="2"/>
          </p:cNvCxnSpPr>
          <p:nvPr/>
        </p:nvCxnSpPr>
        <p:spPr>
          <a:xfrm rot="10800000">
            <a:off x="5773600" y="3558775"/>
            <a:ext cx="1058400" cy="409500"/>
          </a:xfrm>
          <a:prstGeom prst="bentConnector2">
            <a:avLst/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none"/>
            <a:tailEnd len="sm" w="sm" type="none"/>
          </a:ln>
        </p:spPr>
      </p:cxnSp>
      <p:sp>
        <p:nvSpPr>
          <p:cNvPr id="806" name="Google Shape;806;p58"/>
          <p:cNvSpPr txBox="1"/>
          <p:nvPr/>
        </p:nvSpPr>
        <p:spPr>
          <a:xfrm>
            <a:off x="8567641" y="517417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07" name="Google Shape;80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398" y="2783838"/>
            <a:ext cx="3135325" cy="2368875"/>
          </a:xfrm>
          <a:prstGeom prst="rect">
            <a:avLst/>
          </a:prstGeom>
          <a:noFill/>
          <a:ln>
            <a:noFill/>
          </a:ln>
        </p:spPr>
      </p:pic>
      <p:sp>
        <p:nvSpPr>
          <p:cNvPr id="808" name="Google Shape;808;p58"/>
          <p:cNvSpPr txBox="1"/>
          <p:nvPr/>
        </p:nvSpPr>
        <p:spPr>
          <a:xfrm>
            <a:off x="7033725" y="3113300"/>
            <a:ext cx="907800" cy="705900"/>
          </a:xfrm>
          <a:prstGeom prst="rect">
            <a:avLst/>
          </a:prstGeom>
          <a:solidFill>
            <a:srgbClr val="FFD966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filter color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09" name="Google Shape;809;p58"/>
          <p:cNvSpPr txBox="1"/>
          <p:nvPr/>
        </p:nvSpPr>
        <p:spPr>
          <a:xfrm>
            <a:off x="8310250" y="3113300"/>
            <a:ext cx="10584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position</a:t>
            </a:r>
            <a:br>
              <a:rPr lang="en-US" sz="1500">
                <a:latin typeface="Consolas"/>
                <a:ea typeface="Consolas"/>
                <a:cs typeface="Consolas"/>
                <a:sym typeface="Consolas"/>
              </a:rPr>
            </a:b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(right)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0" name="Google Shape;810;p58"/>
          <p:cNvSpPr txBox="1"/>
          <p:nvPr/>
        </p:nvSpPr>
        <p:spPr>
          <a:xfrm>
            <a:off x="7033725" y="4117350"/>
            <a:ext cx="9078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filter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latin typeface="Consolas"/>
                <a:ea typeface="Consolas"/>
                <a:cs typeface="Consolas"/>
                <a:sym typeface="Consolas"/>
              </a:rPr>
              <a:t>SIZE</a:t>
            </a:r>
            <a:endParaRPr b="1" sz="22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11" name="Google Shape;811;p58"/>
          <p:cNvSpPr txBox="1"/>
          <p:nvPr/>
        </p:nvSpPr>
        <p:spPr>
          <a:xfrm>
            <a:off x="9889775" y="3615325"/>
            <a:ext cx="1058400" cy="705900"/>
          </a:xfrm>
          <a:prstGeom prst="rect">
            <a:avLst/>
          </a:prstGeom>
          <a:solidFill>
            <a:srgbClr val="F3F3F3"/>
          </a:solidFill>
          <a:ln cap="flat" cmpd="sng" w="1905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latin typeface="Consolas"/>
                <a:ea typeface="Consolas"/>
                <a:cs typeface="Consolas"/>
                <a:sym typeface="Consolas"/>
              </a:rPr>
              <a:t>color?</a:t>
            </a:r>
            <a:endParaRPr sz="1500">
              <a:latin typeface="Consolas"/>
              <a:ea typeface="Consolas"/>
              <a:cs typeface="Consolas"/>
              <a:sym typeface="Consolas"/>
            </a:endParaRPr>
          </a:p>
        </p:txBody>
      </p:sp>
      <p:cxnSp>
        <p:nvCxnSpPr>
          <p:cNvPr id="812" name="Google Shape;812;p58"/>
          <p:cNvCxnSpPr>
            <a:stCxn id="808" idx="3"/>
            <a:endCxn id="809" idx="1"/>
          </p:cNvCxnSpPr>
          <p:nvPr/>
        </p:nvCxnSpPr>
        <p:spPr>
          <a:xfrm>
            <a:off x="7941525" y="3466250"/>
            <a:ext cx="3687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3" name="Google Shape;813;p58"/>
          <p:cNvCxnSpPr>
            <a:stCxn id="809" idx="3"/>
            <a:endCxn id="811" idx="1"/>
          </p:cNvCxnSpPr>
          <p:nvPr/>
        </p:nvCxnSpPr>
        <p:spPr>
          <a:xfrm>
            <a:off x="9368650" y="3466250"/>
            <a:ext cx="521100" cy="5019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4" name="Google Shape;814;p58"/>
          <p:cNvCxnSpPr>
            <a:stCxn id="810" idx="3"/>
            <a:endCxn id="811" idx="1"/>
          </p:cNvCxnSpPr>
          <p:nvPr/>
        </p:nvCxnSpPr>
        <p:spPr>
          <a:xfrm flipH="1" rot="10800000">
            <a:off x="7941525" y="3968400"/>
            <a:ext cx="1948200" cy="501900"/>
          </a:xfrm>
          <a:prstGeom prst="bentConnector3">
            <a:avLst>
              <a:gd fmla="val 8703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8" name="Shape 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Google Shape;819;p59"/>
          <p:cNvSpPr/>
          <p:nvPr/>
        </p:nvSpPr>
        <p:spPr>
          <a:xfrm>
            <a:off x="4161875" y="2564125"/>
            <a:ext cx="5782200" cy="2808300"/>
          </a:xfrm>
          <a:prstGeom prst="rect">
            <a:avLst/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0" name="Google Shape;820;p59"/>
          <p:cNvSpPr txBox="1"/>
          <p:nvPr/>
        </p:nvSpPr>
        <p:spPr>
          <a:xfrm>
            <a:off x="-75" y="65034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CLEVR: A diagnostic dataset for compositional language and elementary visual reasoning, Johnson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1" name="Google Shape;821;p59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on hard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22" name="Google Shape;822;p5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9"/>
          <p:cNvSpPr txBox="1"/>
          <p:nvPr/>
        </p:nvSpPr>
        <p:spPr>
          <a:xfrm>
            <a:off x="677150" y="1821325"/>
            <a:ext cx="10663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What color is the cube to the right of the yellow sphere?</a:t>
            </a:r>
            <a:endParaRPr sz="2500"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24" name="Google Shape;824;p59"/>
          <p:cNvSpPr txBox="1"/>
          <p:nvPr/>
        </p:nvSpPr>
        <p:spPr>
          <a:xfrm>
            <a:off x="10291688" y="4423063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825" name="Google Shape;825;p59"/>
          <p:cNvCxnSpPr>
            <a:stCxn id="819" idx="3"/>
            <a:endCxn id="824" idx="0"/>
          </p:cNvCxnSpPr>
          <p:nvPr/>
        </p:nvCxnSpPr>
        <p:spPr>
          <a:xfrm>
            <a:off x="9944075" y="3968275"/>
            <a:ext cx="1168200" cy="454800"/>
          </a:xfrm>
          <a:prstGeom prst="bentConnector2">
            <a:avLst/>
          </a:prstGeom>
          <a:noFill/>
          <a:ln cap="flat" cmpd="sng" w="38100">
            <a:solidFill>
              <a:srgbClr val="F4DD4C"/>
            </a:solidFill>
            <a:prstDash val="solid"/>
            <a:round/>
            <a:headEnd len="med" w="med" type="none"/>
            <a:tailEnd len="sm" w="sm" type="none"/>
          </a:ln>
        </p:spPr>
      </p:cxnSp>
      <p:sp>
        <p:nvSpPr>
          <p:cNvPr id="826" name="Google Shape;826;p59"/>
          <p:cNvSpPr txBox="1"/>
          <p:nvPr/>
        </p:nvSpPr>
        <p:spPr>
          <a:xfrm>
            <a:off x="7272241" y="517417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27" name="Google Shape;827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998" y="2783838"/>
            <a:ext cx="3135325" cy="23688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8" name="Google Shape;828;p59"/>
          <p:cNvCxnSpPr>
            <a:stCxn id="829" idx="3"/>
            <a:endCxn id="830" idx="1"/>
          </p:cNvCxnSpPr>
          <p:nvPr/>
        </p:nvCxnSpPr>
        <p:spPr>
          <a:xfrm>
            <a:off x="5376013" y="3466275"/>
            <a:ext cx="2925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1" name="Google Shape;831;p59"/>
          <p:cNvCxnSpPr>
            <a:stCxn id="830" idx="3"/>
            <a:endCxn id="832" idx="1"/>
          </p:cNvCxnSpPr>
          <p:nvPr/>
        </p:nvCxnSpPr>
        <p:spPr>
          <a:xfrm>
            <a:off x="6726938" y="3466275"/>
            <a:ext cx="555000" cy="5019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3" name="Google Shape;833;p59"/>
          <p:cNvCxnSpPr>
            <a:stCxn id="834" idx="3"/>
            <a:endCxn id="832" idx="1"/>
          </p:cNvCxnSpPr>
          <p:nvPr/>
        </p:nvCxnSpPr>
        <p:spPr>
          <a:xfrm flipH="1" rot="10800000">
            <a:off x="5376013" y="3968425"/>
            <a:ext cx="1905900" cy="501900"/>
          </a:xfrm>
          <a:prstGeom prst="bentConnector3">
            <a:avLst>
              <a:gd fmla="val 8543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35" name="Google Shape;835;p59"/>
          <p:cNvGrpSpPr/>
          <p:nvPr/>
        </p:nvGrpSpPr>
        <p:grpSpPr>
          <a:xfrm>
            <a:off x="4468213" y="3113325"/>
            <a:ext cx="5169525" cy="1709950"/>
            <a:chOff x="6271725" y="3113300"/>
            <a:chExt cx="5169525" cy="1709950"/>
          </a:xfrm>
        </p:grpSpPr>
        <p:sp>
          <p:nvSpPr>
            <p:cNvPr id="829" name="Google Shape;829;p59"/>
            <p:cNvSpPr txBox="1"/>
            <p:nvPr/>
          </p:nvSpPr>
          <p:spPr>
            <a:xfrm>
              <a:off x="6271725" y="3113300"/>
              <a:ext cx="907800" cy="705900"/>
            </a:xfrm>
            <a:prstGeom prst="rect">
              <a:avLst/>
            </a:prstGeom>
            <a:solidFill>
              <a:srgbClr val="FFD966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filter color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0" name="Google Shape;830;p59"/>
            <p:cNvSpPr txBox="1"/>
            <p:nvPr/>
          </p:nvSpPr>
          <p:spPr>
            <a:xfrm>
              <a:off x="7472050" y="3113300"/>
              <a:ext cx="1058400" cy="705900"/>
            </a:xfrm>
            <a:prstGeom prst="rect">
              <a:avLst/>
            </a:prstGeom>
            <a:solidFill>
              <a:srgbClr val="F3F3F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filter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shape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4" name="Google Shape;834;p59"/>
            <p:cNvSpPr txBox="1"/>
            <p:nvPr/>
          </p:nvSpPr>
          <p:spPr>
            <a:xfrm>
              <a:off x="6271725" y="4117350"/>
              <a:ext cx="907800" cy="705900"/>
            </a:xfrm>
            <a:prstGeom prst="rect">
              <a:avLst/>
            </a:prstGeom>
            <a:solidFill>
              <a:srgbClr val="F3F3F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filter shape</a:t>
              </a:r>
              <a:endParaRPr b="1" sz="22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6" name="Google Shape;836;p59"/>
            <p:cNvSpPr txBox="1"/>
            <p:nvPr/>
          </p:nvSpPr>
          <p:spPr>
            <a:xfrm>
              <a:off x="10382850" y="3615325"/>
              <a:ext cx="1058400" cy="705900"/>
            </a:xfrm>
            <a:prstGeom prst="rect">
              <a:avLst/>
            </a:prstGeom>
            <a:solidFill>
              <a:srgbClr val="F3F3F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color?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  <p:sp>
          <p:nvSpPr>
            <p:cNvPr id="832" name="Google Shape;832;p59"/>
            <p:cNvSpPr txBox="1"/>
            <p:nvPr/>
          </p:nvSpPr>
          <p:spPr>
            <a:xfrm>
              <a:off x="9085450" y="3615338"/>
              <a:ext cx="1058400" cy="705900"/>
            </a:xfrm>
            <a:prstGeom prst="rect">
              <a:avLst/>
            </a:prstGeom>
            <a:solidFill>
              <a:srgbClr val="F3F3F3"/>
            </a:solidFill>
            <a:ln cap="flat" cmpd="sng" w="1905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filter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500">
                  <a:latin typeface="Consolas"/>
                  <a:ea typeface="Consolas"/>
                  <a:cs typeface="Consolas"/>
                  <a:sym typeface="Consolas"/>
                </a:rPr>
                <a:t>position</a:t>
              </a:r>
              <a:endParaRPr sz="1500">
                <a:latin typeface="Consolas"/>
                <a:ea typeface="Consolas"/>
                <a:cs typeface="Consolas"/>
                <a:sym typeface="Consolas"/>
              </a:endParaRPr>
            </a:p>
          </p:txBody>
        </p:sp>
      </p:grpSp>
      <p:cxnSp>
        <p:nvCxnSpPr>
          <p:cNvPr id="837" name="Google Shape;837;p59"/>
          <p:cNvCxnSpPr>
            <a:stCxn id="832" idx="3"/>
            <a:endCxn id="836" idx="1"/>
          </p:cNvCxnSpPr>
          <p:nvPr/>
        </p:nvCxnSpPr>
        <p:spPr>
          <a:xfrm>
            <a:off x="8340338" y="3968313"/>
            <a:ext cx="239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60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with hard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43" name="Google Shape;843;p60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44" name="Google Shape;844;p60"/>
          <p:cNvGraphicFramePr/>
          <p:nvPr/>
        </p:nvGraphicFramePr>
        <p:xfrm>
          <a:off x="2418825" y="237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996325"/>
                <a:gridCol w="3358025"/>
              </a:tblGrid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(Logic) programs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Interaction Artifacts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(Logic) programs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Artifact type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Intrinsic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 of Interaction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Inference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Learning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Training step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" name="Google Shape;849;p61"/>
          <p:cNvGraphicFramePr/>
          <p:nvPr/>
        </p:nvGraphicFramePr>
        <p:xfrm>
          <a:off x="952425" y="227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2571750"/>
                <a:gridCol w="2211325"/>
                <a:gridCol w="2932175"/>
                <a:gridCol w="2571750"/>
              </a:tblGrid>
              <a:tr h="52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Hard</a:t>
                      </a:r>
                      <a:br>
                        <a:rPr b="1"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reasoning</a:t>
                      </a:r>
                      <a:endParaRPr b="1"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Logic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Great reasoning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abilities and compliance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Difficult encoding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Fragility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850" name="Google Shape;850;p61"/>
          <p:cNvSpPr/>
          <p:nvPr/>
        </p:nvSpPr>
        <p:spPr>
          <a:xfrm>
            <a:off x="5887975" y="1763296"/>
            <a:ext cx="331500" cy="354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0DEAA"/>
          </a:solidFill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61"/>
          <p:cNvSpPr/>
          <p:nvPr/>
        </p:nvSpPr>
        <p:spPr>
          <a:xfrm rot="10800000">
            <a:off x="8889825" y="1761946"/>
            <a:ext cx="331500" cy="357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BDAD3"/>
          </a:solidFill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2" name="Google Shape;852;p61"/>
          <p:cNvSpPr txBox="1"/>
          <p:nvPr/>
        </p:nvSpPr>
        <p:spPr>
          <a:xfrm>
            <a:off x="5887900" y="1616725"/>
            <a:ext cx="271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Pros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3" name="Google Shape;853;p61"/>
          <p:cNvSpPr txBox="1"/>
          <p:nvPr/>
        </p:nvSpPr>
        <p:spPr>
          <a:xfrm>
            <a:off x="8820075" y="1616725"/>
            <a:ext cx="257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Cons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4" name="Google Shape;854;p61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Hard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55" name="Google Shape;855;p61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62"/>
          <p:cNvSpPr txBox="1"/>
          <p:nvPr/>
        </p:nvSpPr>
        <p:spPr>
          <a:xfrm>
            <a:off x="0" y="6165300"/>
            <a:ext cx="1219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Retrieval-augmented generation for knowledge-intensive NLP tasks, Lewis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Transformers as soft reasoners over language, Clark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rgbClr val="FFFFFF"/>
                </a:highlight>
                <a:latin typeface="Poppins"/>
                <a:ea typeface="Poppins"/>
                <a:cs typeface="Poppins"/>
                <a:sym typeface="Poppins"/>
              </a:rPr>
              <a:t>Towards Teachable Reasoning Systems: Using a Dynamic Memory of User Feedback for Continual System Improvement, Bhavana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1" name="Google Shape;861;p62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Soft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62" name="Google Shape;862;p6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62"/>
          <p:cNvSpPr txBox="1"/>
          <p:nvPr/>
        </p:nvSpPr>
        <p:spPr>
          <a:xfrm>
            <a:off x="677150" y="1821325"/>
            <a:ext cx="52956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Hard reasoning can be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overly restraining for the human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step, why not soften it?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Models born out of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soft reasoners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SzPts val="2500"/>
              <a:buFont typeface="Poppins"/>
              <a:buChar char="●"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knowledge injection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64" name="Google Shape;864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400" y="2162125"/>
            <a:ext cx="50101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63"/>
          <p:cNvSpPr txBox="1"/>
          <p:nvPr/>
        </p:nvSpPr>
        <p:spPr>
          <a:xfrm>
            <a:off x="0" y="6519300"/>
            <a:ext cx="12192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Towards Teachable Reasoning Systems: Using a Dynamic Memory of User Feedback for Continual System Improvement, Bhavana et al.</a:t>
            </a:r>
            <a:endParaRPr sz="1000">
              <a:solidFill>
                <a:srgbClr val="999999"/>
              </a:solidFill>
              <a:highlight>
                <a:srgbClr val="FFFFFF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0" name="Google Shape;870;p63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on soft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1" name="Google Shape;871;p6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63"/>
          <p:cNvSpPr txBox="1"/>
          <p:nvPr/>
        </p:nvSpPr>
        <p:spPr>
          <a:xfrm>
            <a:off x="677150" y="1821325"/>
            <a:ext cx="529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73" name="Google Shape;873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400" y="2162125"/>
            <a:ext cx="501015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63"/>
          <p:cNvSpPr txBox="1"/>
          <p:nvPr/>
        </p:nvSpPr>
        <p:spPr>
          <a:xfrm>
            <a:off x="614450" y="1982075"/>
            <a:ext cx="4846200" cy="4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An artifact bank (feedback memory) holds a set of artifacts </a:t>
            </a:r>
            <a:r>
              <a:rPr lang="en-US" sz="2500">
                <a:latin typeface="Consolas"/>
                <a:ea typeface="Consolas"/>
                <a:cs typeface="Consolas"/>
                <a:sym typeface="Consolas"/>
              </a:rPr>
              <a:t>A</a:t>
            </a: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.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The machine implements an artifact-conditioned function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75" name="Google Shape;875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950" y="4620850"/>
            <a:ext cx="2389204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64"/>
          <p:cNvSpPr txBox="1"/>
          <p:nvPr/>
        </p:nvSpPr>
        <p:spPr>
          <a:xfrm>
            <a:off x="0" y="6165300"/>
            <a:ext cx="1219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Retrieval-augmented generation for knowledge-intensive NLP tasks, Lewis et al.</a:t>
            </a:r>
            <a:endParaRPr sz="1000">
              <a:solidFill>
                <a:srgbClr val="999999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Fvqa: fact-based visual question answering, Wang et al.</a:t>
            </a:r>
            <a:endParaRPr sz="1000">
              <a:solidFill>
                <a:srgbClr val="999999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999999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Flexible generation of natural language deductions, Boston et al.</a:t>
            </a:r>
            <a:endParaRPr sz="1000">
              <a:solidFill>
                <a:srgbClr val="999999"/>
              </a:solidFill>
              <a:highlight>
                <a:schemeClr val="lt1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1" name="Google Shape;881;p64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on soft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82" name="Google Shape;882;p6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64"/>
          <p:cNvSpPr txBox="1"/>
          <p:nvPr/>
        </p:nvSpPr>
        <p:spPr>
          <a:xfrm>
            <a:off x="677150" y="1821325"/>
            <a:ext cx="52956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4" name="Google Shape;884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9400" y="2162125"/>
            <a:ext cx="5010150" cy="3743325"/>
          </a:xfrm>
          <a:prstGeom prst="rect">
            <a:avLst/>
          </a:prstGeom>
          <a:noFill/>
          <a:ln>
            <a:noFill/>
          </a:ln>
        </p:spPr>
      </p:pic>
      <p:sp>
        <p:nvSpPr>
          <p:cNvPr id="885" name="Google Shape;885;p64"/>
          <p:cNvSpPr txBox="1"/>
          <p:nvPr/>
        </p:nvSpPr>
        <p:spPr>
          <a:xfrm>
            <a:off x="614450" y="1982075"/>
            <a:ext cx="4846200" cy="40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The machine implements an artifact-conditioned function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typical of RAG and memory models, which may  concatenate or fuse the artifacts with the input.</a:t>
            </a:r>
            <a:endParaRPr sz="2500"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886" name="Google Shape;886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2950" y="3020650"/>
            <a:ext cx="2389204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0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65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A use case with soft reasoning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2" name="Google Shape;892;p6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893" name="Google Shape;893;p65"/>
          <p:cNvGraphicFramePr/>
          <p:nvPr/>
        </p:nvGraphicFramePr>
        <p:xfrm>
          <a:off x="2173550" y="2371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4262900"/>
                <a:gridCol w="3582000"/>
              </a:tblGrid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Communication language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Natural language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Interaction Artifacts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Soft logic/Natural language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Artifact type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Extrinsic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Time of Interaction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Inference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50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 of Learning</a:t>
                      </a:r>
                      <a:endParaRPr b="1"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None</a:t>
                      </a:r>
                      <a:endParaRPr sz="18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6"/>
          <p:cNvSpPr txBox="1"/>
          <p:nvPr>
            <p:ph idx="4294967295" type="body"/>
          </p:nvPr>
        </p:nvSpPr>
        <p:spPr>
          <a:xfrm>
            <a:off x="1450849" y="3579581"/>
            <a:ext cx="3651000" cy="9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Pros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Two-way communication</a:t>
            </a:r>
            <a:endParaRPr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Algorithmic correction</a:t>
            </a:r>
            <a:endParaRPr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99" name="Google Shape;899;p66"/>
          <p:cNvSpPr txBox="1"/>
          <p:nvPr>
            <p:ph idx="4294967295" type="body"/>
          </p:nvPr>
        </p:nvSpPr>
        <p:spPr>
          <a:xfrm>
            <a:off x="7421663" y="3579587"/>
            <a:ext cx="3651000" cy="296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Cons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b="0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Still lacking a deferral option</a:t>
            </a:r>
            <a:endParaRPr b="0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b="0" i="0" lang="en-US" sz="25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Requires 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initial artifacts, or artifact miner and conditioner</a:t>
            </a:r>
            <a:endParaRPr b="0" i="0" sz="25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0" name="Google Shape;900;p66"/>
          <p:cNvSpPr/>
          <p:nvPr/>
        </p:nvSpPr>
        <p:spPr>
          <a:xfrm rot="10800000">
            <a:off x="7090163" y="3731975"/>
            <a:ext cx="331500" cy="52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EC99B"/>
          </a:solidFill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1" name="Google Shape;901;p66"/>
          <p:cNvSpPr/>
          <p:nvPr/>
        </p:nvSpPr>
        <p:spPr>
          <a:xfrm>
            <a:off x="1119338" y="3731975"/>
            <a:ext cx="331500" cy="5217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0DEAA"/>
          </a:solidFill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66"/>
          <p:cNvSpPr txBox="1"/>
          <p:nvPr/>
        </p:nvSpPr>
        <p:spPr>
          <a:xfrm>
            <a:off x="4237038" y="2199438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03" name="Google Shape;903;p66"/>
          <p:cNvSpPr txBox="1"/>
          <p:nvPr/>
        </p:nvSpPr>
        <p:spPr>
          <a:xfrm>
            <a:off x="6388938" y="2199450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cxnSp>
        <p:nvCxnSpPr>
          <p:cNvPr id="904" name="Google Shape;904;p66"/>
          <p:cNvCxnSpPr>
            <a:stCxn id="903" idx="2"/>
            <a:endCxn id="902" idx="2"/>
          </p:cNvCxnSpPr>
          <p:nvPr/>
        </p:nvCxnSpPr>
        <p:spPr>
          <a:xfrm rot="5400000">
            <a:off x="6133188" y="1524000"/>
            <a:ext cx="600" cy="2151900"/>
          </a:xfrm>
          <a:prstGeom prst="bentConnector3">
            <a:avLst>
              <a:gd fmla="val 62245833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905" name="Google Shape;905;p66"/>
          <p:cNvCxnSpPr>
            <a:stCxn id="903" idx="0"/>
            <a:endCxn id="902" idx="0"/>
          </p:cNvCxnSpPr>
          <p:nvPr/>
        </p:nvCxnSpPr>
        <p:spPr>
          <a:xfrm rot="5400000">
            <a:off x="6133188" y="1123800"/>
            <a:ext cx="600" cy="2151900"/>
          </a:xfrm>
          <a:prstGeom prst="bentConnector3">
            <a:avLst>
              <a:gd fmla="val -62654167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906" name="Google Shape;906;p66"/>
          <p:cNvSpPr txBox="1"/>
          <p:nvPr/>
        </p:nvSpPr>
        <p:spPr>
          <a:xfrm>
            <a:off x="5878041" y="1649250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07" name="Google Shape;907;p66"/>
          <p:cNvSpPr txBox="1"/>
          <p:nvPr/>
        </p:nvSpPr>
        <p:spPr>
          <a:xfrm>
            <a:off x="5878041" y="2748150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08" name="Google Shape;908;p66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Extrinsic artifacts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The good and the bad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09" name="Google Shape;909;p6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Humans and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Learn to abstain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" name="Google Shape;179;p22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2"/>
          <p:cNvSpPr txBox="1"/>
          <p:nvPr/>
        </p:nvSpPr>
        <p:spPr>
          <a:xfrm>
            <a:off x="8034225" y="1687963"/>
            <a:ext cx="257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Poor at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1" name="Google Shape;181;p22"/>
          <p:cNvGraphicFramePr/>
          <p:nvPr/>
        </p:nvGraphicFramePr>
        <p:xfrm>
          <a:off x="677075" y="2276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3437675"/>
                <a:gridCol w="3919475"/>
                <a:gridCol w="3437675"/>
              </a:tblGrid>
              <a:tr h="52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2B2B2B"/>
                          </a:solidFill>
                          <a:highlight>
                            <a:srgbClr val="BFE2E0"/>
                          </a:highlight>
                          <a:latin typeface="Consolas"/>
                          <a:ea typeface="Consolas"/>
                          <a:cs typeface="Consolas"/>
                          <a:sym typeface="Consolas"/>
                        </a:rPr>
                        <a:t>Machine</a:t>
                      </a:r>
                      <a:endParaRPr b="1" sz="2000">
                        <a:highlight>
                          <a:srgbClr val="BFE2E0"/>
                        </a:highlight>
                        <a:latin typeface="Consolas"/>
                        <a:ea typeface="Consolas"/>
                        <a:cs typeface="Consolas"/>
                        <a:sym typeface="Consola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pattern recognition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identifying correlations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identifying context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dealing with uncertainty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incorporating knowledge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BFE2E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900">
                          <a:solidFill>
                            <a:srgbClr val="2B2B2B"/>
                          </a:solidFill>
                          <a:highlight>
                            <a:srgbClr val="F2DF4D"/>
                          </a:highlight>
                          <a:latin typeface="Caveat"/>
                          <a:ea typeface="Caveat"/>
                          <a:cs typeface="Caveat"/>
                          <a:sym typeface="Caveat"/>
                        </a:rPr>
                        <a:t>Human</a:t>
                      </a:r>
                      <a:endParaRPr b="1" sz="2900">
                        <a:highlight>
                          <a:srgbClr val="F2DF4D"/>
                        </a:highlight>
                        <a:latin typeface="Caveat"/>
                        <a:ea typeface="Caveat"/>
                        <a:cs typeface="Caveat"/>
                        <a:sym typeface="Caveat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dealing with uncertainty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weighing context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adapting to new domains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precise and repetitive tasks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indent="-355600" lvl="0" marL="45720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Poppins"/>
                        <a:buChar char="●"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perfect recall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2DF4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82" name="Google Shape;182;p22"/>
          <p:cNvSpPr/>
          <p:nvPr/>
        </p:nvSpPr>
        <p:spPr>
          <a:xfrm>
            <a:off x="4114750" y="1756971"/>
            <a:ext cx="331500" cy="354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0DEAA"/>
          </a:solidFill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2"/>
          <p:cNvSpPr/>
          <p:nvPr/>
        </p:nvSpPr>
        <p:spPr>
          <a:xfrm rot="10800000">
            <a:off x="8103975" y="1755634"/>
            <a:ext cx="331500" cy="357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BDAD3"/>
          </a:solidFill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4114750" y="1687975"/>
            <a:ext cx="271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Great at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3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p67"/>
          <p:cNvSpPr txBox="1"/>
          <p:nvPr/>
        </p:nvSpPr>
        <p:spPr>
          <a:xfrm>
            <a:off x="677150" y="338150"/>
            <a:ext cx="105624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Communication languages</a:t>
            </a:r>
            <a:endParaRPr b="1" i="0" sz="1400" u="none" cap="none" strike="noStrike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Poppins"/>
                <a:ea typeface="Poppins"/>
                <a:cs typeface="Poppins"/>
                <a:sym typeface="Poppins"/>
              </a:rPr>
              <a:t>The good and the bad</a:t>
            </a:r>
            <a:endParaRPr sz="28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15" name="Google Shape;915;p67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916" name="Google Shape;916;p67"/>
          <p:cNvGraphicFramePr/>
          <p:nvPr/>
        </p:nvGraphicFramePr>
        <p:xfrm>
          <a:off x="952425" y="23522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{CE49E5F3-EBBE-43B5-9135-19998358AFBE}</a:tableStyleId>
              </a:tblPr>
              <a:tblGrid>
                <a:gridCol w="2571750"/>
                <a:gridCol w="2211325"/>
                <a:gridCol w="2932175"/>
                <a:gridCol w="2571750"/>
              </a:tblGrid>
              <a:tr h="5205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Hard</a:t>
                      </a:r>
                      <a:br>
                        <a:rPr b="1"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reasoning</a:t>
                      </a:r>
                      <a:endParaRPr b="1"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Logic</a:t>
                      </a:r>
                      <a:endParaRPr sz="2000">
                        <a:solidFill>
                          <a:srgbClr val="2B2B2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Great reasoning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abilities and compliance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Difficult encoding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Fragility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  <a:tr h="375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Soft</a:t>
                      </a:r>
                      <a:br>
                        <a:rPr b="1"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b="1"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reasoning</a:t>
                      </a:r>
                      <a:endParaRPr b="1"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Natural</a:t>
                      </a:r>
                      <a:b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language</a:t>
                      </a:r>
                      <a:endParaRPr sz="2000">
                        <a:solidFill>
                          <a:srgbClr val="2B2B2B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Good reasoning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abilities, flexibility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Require specific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machines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  <a:tr h="66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Explanations</a:t>
                      </a:r>
                      <a:endParaRPr b="1"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Feature importance,</a:t>
                      </a:r>
                      <a:b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solidFill>
                            <a:srgbClr val="2B2B2B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Decision Rules, Concepts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Widely applicable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High integration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cost</a:t>
                      </a:r>
                      <a:b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</a:br>
                      <a:r>
                        <a:rPr lang="en-US" sz="20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Low integration</a:t>
                      </a:r>
                      <a:endParaRPr sz="2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917" name="Google Shape;917;p67"/>
          <p:cNvSpPr/>
          <p:nvPr/>
        </p:nvSpPr>
        <p:spPr>
          <a:xfrm>
            <a:off x="5735575" y="1915696"/>
            <a:ext cx="331500" cy="3546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D0DEAA"/>
          </a:solidFill>
          <a:ln cap="flat" cmpd="sng" w="19050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67"/>
          <p:cNvSpPr/>
          <p:nvPr/>
        </p:nvSpPr>
        <p:spPr>
          <a:xfrm rot="10800000">
            <a:off x="8737425" y="1914346"/>
            <a:ext cx="331500" cy="357300"/>
          </a:xfrm>
          <a:prstGeom prst="upArrow">
            <a:avLst>
              <a:gd fmla="val 50000" name="adj1"/>
              <a:gd fmla="val 50000" name="adj2"/>
            </a:avLst>
          </a:prstGeom>
          <a:solidFill>
            <a:srgbClr val="FBDAD3"/>
          </a:solidFill>
          <a:ln cap="flat" cmpd="sng" w="19050">
            <a:solidFill>
              <a:srgbClr val="FBDAD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67"/>
          <p:cNvSpPr txBox="1"/>
          <p:nvPr/>
        </p:nvSpPr>
        <p:spPr>
          <a:xfrm>
            <a:off x="5735500" y="1769125"/>
            <a:ext cx="2713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Pros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0" name="Google Shape;920;p67"/>
          <p:cNvSpPr txBox="1"/>
          <p:nvPr/>
        </p:nvSpPr>
        <p:spPr>
          <a:xfrm>
            <a:off x="8667675" y="1769125"/>
            <a:ext cx="25719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latin typeface="Poppins"/>
                <a:ea typeface="Poppins"/>
                <a:cs typeface="Poppins"/>
                <a:sym typeface="Poppins"/>
              </a:rPr>
              <a:t>Cons</a:t>
            </a:r>
            <a:endParaRPr b="1" sz="2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4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68"/>
          <p:cNvSpPr txBox="1"/>
          <p:nvPr>
            <p:ph idx="4294967295" type="body"/>
          </p:nvPr>
        </p:nvSpPr>
        <p:spPr>
          <a:xfrm>
            <a:off x="1380000" y="2199500"/>
            <a:ext cx="94362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Machine steps are not simply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replaced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they are crystalized into artifacts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Humans act on the artifacts, and provide direct feedback, steering the machine for future predictions: asymptotically, we strive for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alignment</a:t>
            </a: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, and not </a:t>
            </a:r>
            <a:r>
              <a:rPr i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complementarity</a:t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6" name="Google Shape;926;p68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Improving on Learning to Abstain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7" name="Google Shape;927;p68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69"/>
          <p:cNvSpPr txBox="1"/>
          <p:nvPr>
            <p:ph idx="4294967295" type="body"/>
          </p:nvPr>
        </p:nvSpPr>
        <p:spPr>
          <a:xfrm>
            <a:off x="1380000" y="2199500"/>
            <a:ext cx="9436200" cy="42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The steering wheel may be broken: feedback is likely to not propagate properly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Locality is hard to define and enforce: will my feedback only propagate to the instances I select?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3" name="Google Shape;933;p69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Improving… ?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34" name="Google Shape;934;p69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idx="4294967295" type="body"/>
          </p:nvPr>
        </p:nvSpPr>
        <p:spPr>
          <a:xfrm>
            <a:off x="677150" y="1922625"/>
            <a:ext cx="10590900" cy="184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Divide et impera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Machine chooses: machine reasoning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Human chooses: human reasoning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0" name="Google Shape;190;p23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Humans and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Learn to abstain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22775" y="3560150"/>
            <a:ext cx="4146461" cy="278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Humans and Machines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A dance of two steps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8" name="Google Shape;198;p24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0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4"/>
          <p:cNvCxnSpPr/>
          <p:nvPr/>
        </p:nvCxnSpPr>
        <p:spPr>
          <a:xfrm flipH="1" rot="10800000">
            <a:off x="5576436" y="2428088"/>
            <a:ext cx="510900" cy="27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0" name="Google Shape;200;p24"/>
          <p:cNvSpPr txBox="1"/>
          <p:nvPr/>
        </p:nvSpPr>
        <p:spPr>
          <a:xfrm>
            <a:off x="3972037" y="2232638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6123936" y="2232650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7B7B7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B7B7B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2" name="Google Shape;202;p24"/>
          <p:cNvSpPr txBox="1"/>
          <p:nvPr/>
        </p:nvSpPr>
        <p:spPr>
          <a:xfrm>
            <a:off x="8461487" y="2229350"/>
            <a:ext cx="1641000" cy="400200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B7B7B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3" name="Google Shape;203;p24"/>
          <p:cNvCxnSpPr>
            <a:stCxn id="201" idx="3"/>
            <a:endCxn id="202" idx="1"/>
          </p:cNvCxnSpPr>
          <p:nvPr/>
        </p:nvCxnSpPr>
        <p:spPr>
          <a:xfrm flipH="1" rot="10800000">
            <a:off x="7764937" y="2429450"/>
            <a:ext cx="696600" cy="33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04" name="Google Shape;204;p24"/>
          <p:cNvCxnSpPr>
            <a:stCxn id="205" idx="3"/>
            <a:endCxn id="206" idx="1"/>
          </p:cNvCxnSpPr>
          <p:nvPr/>
        </p:nvCxnSpPr>
        <p:spPr>
          <a:xfrm>
            <a:off x="5613036" y="3497888"/>
            <a:ext cx="2848500" cy="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05" name="Google Shape;205;p24"/>
          <p:cNvSpPr txBox="1"/>
          <p:nvPr/>
        </p:nvSpPr>
        <p:spPr>
          <a:xfrm>
            <a:off x="3972037" y="3297788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7" name="Google Shape;207;p24"/>
          <p:cNvSpPr txBox="1"/>
          <p:nvPr/>
        </p:nvSpPr>
        <p:spPr>
          <a:xfrm>
            <a:off x="6123936" y="3756650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7B7B7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B7B7B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06" name="Google Shape;206;p24"/>
          <p:cNvSpPr txBox="1"/>
          <p:nvPr/>
        </p:nvSpPr>
        <p:spPr>
          <a:xfrm>
            <a:off x="8461487" y="3297800"/>
            <a:ext cx="1641000" cy="400200"/>
          </a:xfrm>
          <a:prstGeom prst="rect">
            <a:avLst/>
          </a:prstGeom>
          <a:noFill/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B7B7B7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B7B7B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08" name="Google Shape;208;p24"/>
          <p:cNvCxnSpPr>
            <a:stCxn id="207" idx="3"/>
            <a:endCxn id="206" idx="1"/>
          </p:cNvCxnSpPr>
          <p:nvPr/>
        </p:nvCxnSpPr>
        <p:spPr>
          <a:xfrm flipH="1" rot="10800000">
            <a:off x="7764937" y="3498050"/>
            <a:ext cx="696600" cy="4587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ash"/>
            <a:round/>
            <a:headEnd len="sm" w="sm" type="none"/>
            <a:tailEnd len="med" w="med" type="triangle"/>
          </a:ln>
        </p:spPr>
      </p:cxnSp>
      <p:cxnSp>
        <p:nvCxnSpPr>
          <p:cNvPr id="209" name="Google Shape;209;p24"/>
          <p:cNvCxnSpPr>
            <a:stCxn id="205" idx="3"/>
            <a:endCxn id="207" idx="1"/>
          </p:cNvCxnSpPr>
          <p:nvPr/>
        </p:nvCxnSpPr>
        <p:spPr>
          <a:xfrm>
            <a:off x="5613037" y="3497888"/>
            <a:ext cx="510900" cy="459000"/>
          </a:xfrm>
          <a:prstGeom prst="straightConnector1">
            <a:avLst/>
          </a:prstGeom>
          <a:noFill/>
          <a:ln cap="flat" cmpd="sng" w="28575">
            <a:solidFill>
              <a:srgbClr val="B7B7B7"/>
            </a:solidFill>
            <a:prstDash val="dash"/>
            <a:round/>
            <a:headEnd len="med" w="med" type="none"/>
            <a:tailEnd len="med" w="med" type="triangle"/>
          </a:ln>
        </p:spPr>
      </p:cxnSp>
      <p:sp>
        <p:nvSpPr>
          <p:cNvPr id="210" name="Google Shape;210;p24"/>
          <p:cNvSpPr/>
          <p:nvPr/>
        </p:nvSpPr>
        <p:spPr>
          <a:xfrm>
            <a:off x="3861612" y="4425613"/>
            <a:ext cx="4234500" cy="1304700"/>
          </a:xfrm>
          <a:prstGeom prst="rect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 txBox="1"/>
          <p:nvPr/>
        </p:nvSpPr>
        <p:spPr>
          <a:xfrm>
            <a:off x="4082412" y="48472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12" name="Google Shape;212;p24"/>
          <p:cNvSpPr txBox="1"/>
          <p:nvPr/>
        </p:nvSpPr>
        <p:spPr>
          <a:xfrm>
            <a:off x="6234311" y="48472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13" name="Google Shape;213;p24"/>
          <p:cNvSpPr txBox="1"/>
          <p:nvPr/>
        </p:nvSpPr>
        <p:spPr>
          <a:xfrm>
            <a:off x="8461487" y="4877875"/>
            <a:ext cx="16410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14" name="Google Shape;214;p24"/>
          <p:cNvCxnSpPr>
            <a:stCxn id="210" idx="3"/>
            <a:endCxn id="213" idx="1"/>
          </p:cNvCxnSpPr>
          <p:nvPr/>
        </p:nvCxnSpPr>
        <p:spPr>
          <a:xfrm>
            <a:off x="8096112" y="5077963"/>
            <a:ext cx="365400" cy="0"/>
          </a:xfrm>
          <a:prstGeom prst="straightConnector1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15" name="Google Shape;215;p24"/>
          <p:cNvCxnSpPr>
            <a:stCxn id="212" idx="2"/>
            <a:endCxn id="211" idx="2"/>
          </p:cNvCxnSpPr>
          <p:nvPr/>
        </p:nvCxnSpPr>
        <p:spPr>
          <a:xfrm rot="5400000">
            <a:off x="5978562" y="4171775"/>
            <a:ext cx="600" cy="2151900"/>
          </a:xfrm>
          <a:prstGeom prst="bentConnector3">
            <a:avLst>
              <a:gd fmla="val 39687500" name="adj1"/>
            </a:avLst>
          </a:prstGeom>
          <a:noFill/>
          <a:ln cap="flat" cmpd="sng" w="28575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16" name="Google Shape;216;p24"/>
          <p:cNvCxnSpPr>
            <a:stCxn id="212" idx="0"/>
            <a:endCxn id="211" idx="0"/>
          </p:cNvCxnSpPr>
          <p:nvPr/>
        </p:nvCxnSpPr>
        <p:spPr>
          <a:xfrm rot="5400000">
            <a:off x="5978562" y="3771575"/>
            <a:ext cx="600" cy="2151900"/>
          </a:xfrm>
          <a:prstGeom prst="bentConnector3">
            <a:avLst>
              <a:gd fmla="val -39689500" name="adj1"/>
            </a:avLst>
          </a:prstGeom>
          <a:noFill/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17" name="Google Shape;217;p24"/>
          <p:cNvSpPr txBox="1"/>
          <p:nvPr/>
        </p:nvSpPr>
        <p:spPr>
          <a:xfrm>
            <a:off x="2089514" y="2072751"/>
            <a:ext cx="720000" cy="72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24"/>
          <p:cNvSpPr txBox="1"/>
          <p:nvPr/>
        </p:nvSpPr>
        <p:spPr>
          <a:xfrm>
            <a:off x="2089514" y="3367326"/>
            <a:ext cx="720000" cy="720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24"/>
          <p:cNvSpPr txBox="1"/>
          <p:nvPr/>
        </p:nvSpPr>
        <p:spPr>
          <a:xfrm>
            <a:off x="2089514" y="4717976"/>
            <a:ext cx="720000" cy="720000"/>
          </a:xfrm>
          <a:prstGeom prst="rect">
            <a:avLst/>
          </a:prstGeom>
          <a:solidFill>
            <a:srgbClr val="D0DEA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4"/>
          <p:cNvSpPr txBox="1"/>
          <p:nvPr/>
        </p:nvSpPr>
        <p:spPr>
          <a:xfrm>
            <a:off x="3972037" y="2238338"/>
            <a:ext cx="1641000" cy="400200"/>
          </a:xfrm>
          <a:prstGeom prst="rect">
            <a:avLst/>
          </a:prstGeom>
          <a:solidFill>
            <a:srgbClr val="D9D9D9"/>
          </a:solidFill>
          <a:ln cap="flat" cmpd="sng" w="2857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B7B7B7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B7B7B7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/>
          <p:nvPr>
            <p:ph idx="4294967295" type="body"/>
          </p:nvPr>
        </p:nvSpPr>
        <p:spPr>
          <a:xfrm>
            <a:off x="1380000" y="4507025"/>
            <a:ext cx="9432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Integration</a:t>
            </a: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goals: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 the machine unveil its reasoning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25"/>
          <p:cNvSpPr/>
          <p:nvPr/>
        </p:nvSpPr>
        <p:spPr>
          <a:xfrm>
            <a:off x="2938075" y="2180575"/>
            <a:ext cx="4234500" cy="1680000"/>
          </a:xfrm>
          <a:prstGeom prst="rect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25"/>
          <p:cNvSpPr txBox="1"/>
          <p:nvPr/>
        </p:nvSpPr>
        <p:spPr>
          <a:xfrm>
            <a:off x="3196363" y="27898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8" name="Google Shape;228;p25"/>
          <p:cNvSpPr txBox="1"/>
          <p:nvPr/>
        </p:nvSpPr>
        <p:spPr>
          <a:xfrm>
            <a:off x="5348263" y="27898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7575438" y="2820475"/>
            <a:ext cx="16410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30" name="Google Shape;230;p25"/>
          <p:cNvCxnSpPr>
            <a:stCxn id="226" idx="3"/>
            <a:endCxn id="229" idx="1"/>
          </p:cNvCxnSpPr>
          <p:nvPr/>
        </p:nvCxnSpPr>
        <p:spPr>
          <a:xfrm>
            <a:off x="7172575" y="3020575"/>
            <a:ext cx="402900" cy="0"/>
          </a:xfrm>
          <a:prstGeom prst="straightConnector1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31" name="Google Shape;231;p25"/>
          <p:cNvCxnSpPr>
            <a:stCxn id="228" idx="2"/>
            <a:endCxn id="227" idx="2"/>
          </p:cNvCxnSpPr>
          <p:nvPr/>
        </p:nvCxnSpPr>
        <p:spPr>
          <a:xfrm rot="5400000">
            <a:off x="5092513" y="2114375"/>
            <a:ext cx="600" cy="2151900"/>
          </a:xfrm>
          <a:prstGeom prst="bentConnector3">
            <a:avLst>
              <a:gd fmla="val 61262500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sp>
        <p:nvSpPr>
          <p:cNvPr id="232" name="Google Shape;232;p25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3" name="Google Shape;233;p25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5"/>
          <p:cNvSpPr txBox="1"/>
          <p:nvPr/>
        </p:nvSpPr>
        <p:spPr>
          <a:xfrm>
            <a:off x="4837366" y="333852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6"/>
          <p:cNvSpPr txBox="1"/>
          <p:nvPr>
            <p:ph idx="4294967295" type="body"/>
          </p:nvPr>
        </p:nvSpPr>
        <p:spPr>
          <a:xfrm>
            <a:off x="1380000" y="4507025"/>
            <a:ext cx="9432000" cy="14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Integration goals:</a:t>
            </a:r>
            <a:endParaRPr b="1"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Have the machine unveil its reasoning;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-3873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Poppins"/>
              <a:buChar char="●"/>
            </a:pPr>
            <a:r>
              <a:rPr lang="en-US" sz="2500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Integrate the human knowledge Z in the machine.</a:t>
            </a:r>
            <a:endParaRPr sz="2500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0" name="Google Shape;240;p26"/>
          <p:cNvSpPr/>
          <p:nvPr/>
        </p:nvSpPr>
        <p:spPr>
          <a:xfrm>
            <a:off x="2938075" y="2180575"/>
            <a:ext cx="4234500" cy="1680000"/>
          </a:xfrm>
          <a:prstGeom prst="rect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6"/>
          <p:cNvSpPr txBox="1"/>
          <p:nvPr/>
        </p:nvSpPr>
        <p:spPr>
          <a:xfrm>
            <a:off x="3196363" y="2789813"/>
            <a:ext cx="16410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Machine step</a:t>
            </a:r>
            <a:endParaRPr b="1" i="0" sz="1400" u="none" cap="none" strike="noStrik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42" name="Google Shape;242;p26"/>
          <p:cNvSpPr txBox="1"/>
          <p:nvPr/>
        </p:nvSpPr>
        <p:spPr>
          <a:xfrm>
            <a:off x="5348263" y="2789825"/>
            <a:ext cx="16410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Human step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43" name="Google Shape;243;p26"/>
          <p:cNvSpPr txBox="1"/>
          <p:nvPr/>
        </p:nvSpPr>
        <p:spPr>
          <a:xfrm>
            <a:off x="7575438" y="2820475"/>
            <a:ext cx="1641000" cy="400200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Solution</a:t>
            </a:r>
            <a:endParaRPr b="1" i="0" sz="18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cxnSp>
        <p:nvCxnSpPr>
          <p:cNvPr id="244" name="Google Shape;244;p26"/>
          <p:cNvCxnSpPr>
            <a:stCxn id="240" idx="3"/>
            <a:endCxn id="243" idx="1"/>
          </p:cNvCxnSpPr>
          <p:nvPr/>
        </p:nvCxnSpPr>
        <p:spPr>
          <a:xfrm>
            <a:off x="7172575" y="3020575"/>
            <a:ext cx="402900" cy="0"/>
          </a:xfrm>
          <a:prstGeom prst="straightConnector1">
            <a:avLst/>
          </a:prstGeom>
          <a:noFill/>
          <a:ln cap="flat" cmpd="sng" w="28575">
            <a:solidFill>
              <a:srgbClr val="D0DEAA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245" name="Google Shape;245;p26"/>
          <p:cNvCxnSpPr>
            <a:stCxn id="242" idx="2"/>
            <a:endCxn id="241" idx="2"/>
          </p:cNvCxnSpPr>
          <p:nvPr/>
        </p:nvCxnSpPr>
        <p:spPr>
          <a:xfrm rot="5400000">
            <a:off x="5092513" y="2114375"/>
            <a:ext cx="600" cy="2151900"/>
          </a:xfrm>
          <a:prstGeom prst="bentConnector3">
            <a:avLst>
              <a:gd fmla="val 61262500" name="adj1"/>
            </a:avLst>
          </a:prstGeom>
          <a:noFill/>
          <a:ln cap="flat" cmpd="sng" w="38100">
            <a:solidFill>
              <a:srgbClr val="BFE2E0"/>
            </a:solidFill>
            <a:prstDash val="solid"/>
            <a:round/>
            <a:headEnd len="med" w="med" type="triangle"/>
            <a:tailEnd len="sm" w="sm" type="none"/>
          </a:ln>
        </p:spPr>
      </p:cxnSp>
      <p:cxnSp>
        <p:nvCxnSpPr>
          <p:cNvPr id="246" name="Google Shape;246;p26"/>
          <p:cNvCxnSpPr>
            <a:stCxn id="242" idx="0"/>
            <a:endCxn id="241" idx="0"/>
          </p:cNvCxnSpPr>
          <p:nvPr/>
        </p:nvCxnSpPr>
        <p:spPr>
          <a:xfrm rot="5400000">
            <a:off x="5092513" y="1714175"/>
            <a:ext cx="600" cy="2151900"/>
          </a:xfrm>
          <a:prstGeom prst="bentConnector3">
            <a:avLst>
              <a:gd fmla="val -61350000" name="adj1"/>
            </a:avLst>
          </a:prstGeom>
          <a:noFill/>
          <a:ln cap="flat" cmpd="sng" w="38100">
            <a:solidFill>
              <a:srgbClr val="F4DD4C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247" name="Google Shape;247;p26"/>
          <p:cNvSpPr txBox="1"/>
          <p:nvPr/>
        </p:nvSpPr>
        <p:spPr>
          <a:xfrm>
            <a:off x="677156" y="338162"/>
            <a:ext cx="9807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latin typeface="Poppins"/>
                <a:ea typeface="Poppins"/>
                <a:cs typeface="Poppins"/>
                <a:sym typeface="Poppins"/>
              </a:rPr>
              <a:t>Learning together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latin typeface="Poppins"/>
                <a:ea typeface="Poppins"/>
                <a:cs typeface="Poppins"/>
                <a:sym typeface="Poppins"/>
              </a:rPr>
              <a:t>Human and AI decision-making</a:t>
            </a:r>
            <a:endParaRPr b="0" i="0" sz="2800" u="none" cap="none" strike="noStrike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6"/>
          <p:cNvSpPr txBox="1"/>
          <p:nvPr/>
        </p:nvSpPr>
        <p:spPr>
          <a:xfrm>
            <a:off x="0" y="338161"/>
            <a:ext cx="677100" cy="962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n-US" sz="28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6"/>
          <p:cNvSpPr txBox="1"/>
          <p:nvPr/>
        </p:nvSpPr>
        <p:spPr>
          <a:xfrm>
            <a:off x="4837366" y="2239625"/>
            <a:ext cx="435900" cy="400200"/>
          </a:xfrm>
          <a:prstGeom prst="rect">
            <a:avLst/>
          </a:prstGeom>
          <a:solidFill>
            <a:srgbClr val="F4DD4C"/>
          </a:solidFill>
          <a:ln cap="flat" cmpd="sng" w="28575">
            <a:solidFill>
              <a:srgbClr val="F4DD4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250" name="Google Shape;250;p26"/>
          <p:cNvSpPr txBox="1"/>
          <p:nvPr/>
        </p:nvSpPr>
        <p:spPr>
          <a:xfrm>
            <a:off x="4837366" y="3338525"/>
            <a:ext cx="435900" cy="400200"/>
          </a:xfrm>
          <a:prstGeom prst="rect">
            <a:avLst/>
          </a:prstGeom>
          <a:solidFill>
            <a:srgbClr val="BFE2E0"/>
          </a:solidFill>
          <a:ln cap="flat" cmpd="sng" w="28575">
            <a:solidFill>
              <a:srgbClr val="BFE2E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en-US" sz="1800">
                <a:latin typeface="Caveat"/>
                <a:ea typeface="Caveat"/>
                <a:cs typeface="Caveat"/>
                <a:sym typeface="Caveat"/>
              </a:rPr>
              <a:t> Z</a:t>
            </a:r>
            <a:endParaRPr b="1" i="0" sz="1800" u="none" cap="none" strike="noStrike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