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embeddedFontLst>
    <p:embeddedFont>
      <p:font typeface="Caveat"/>
      <p:regular r:id="rId66"/>
      <p:bold r:id="rId67"/>
    </p:embeddedFont>
    <p:embeddedFont>
      <p:font typeface="Poppins"/>
      <p:regular r:id="rId68"/>
      <p:bold r:id="rId69"/>
      <p:italic r:id="rId70"/>
      <p:boldItalic r:id="rId71"/>
    </p:embeddedFont>
    <p:embeddedFont>
      <p:font typeface="Spectral"/>
      <p:regular r:id="rId72"/>
      <p:bold r:id="rId73"/>
      <p:italic r:id="rId74"/>
      <p:boldItalic r:id="rId75"/>
    </p:embeddedFont>
    <p:embeddedFont>
      <p:font typeface="Open Sans"/>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pectral-bold.fntdata"/><Relationship Id="rId72" Type="http://schemas.openxmlformats.org/officeDocument/2006/relationships/font" Target="fonts/Spectral-regular.fntdata"/><Relationship Id="rId31" Type="http://schemas.openxmlformats.org/officeDocument/2006/relationships/slide" Target="slides/slide26.xml"/><Relationship Id="rId75" Type="http://schemas.openxmlformats.org/officeDocument/2006/relationships/font" Target="fonts/Spectral-boldItalic.fntdata"/><Relationship Id="rId30" Type="http://schemas.openxmlformats.org/officeDocument/2006/relationships/slide" Target="slides/slide25.xml"/><Relationship Id="rId74" Type="http://schemas.openxmlformats.org/officeDocument/2006/relationships/font" Target="fonts/Spectral-italic.fntdata"/><Relationship Id="rId33" Type="http://schemas.openxmlformats.org/officeDocument/2006/relationships/slide" Target="slides/slide28.xml"/><Relationship Id="rId77" Type="http://schemas.openxmlformats.org/officeDocument/2006/relationships/font" Target="fonts/OpenSans-bold.fntdata"/><Relationship Id="rId32" Type="http://schemas.openxmlformats.org/officeDocument/2006/relationships/slide" Target="slides/slide27.xml"/><Relationship Id="rId76" Type="http://schemas.openxmlformats.org/officeDocument/2006/relationships/font" Target="fonts/OpenSans-regular.fntdata"/><Relationship Id="rId35" Type="http://schemas.openxmlformats.org/officeDocument/2006/relationships/slide" Target="slides/slide30.xml"/><Relationship Id="rId79" Type="http://schemas.openxmlformats.org/officeDocument/2006/relationships/font" Target="fonts/OpenSans-boldItalic.fntdata"/><Relationship Id="rId34" Type="http://schemas.openxmlformats.org/officeDocument/2006/relationships/slide" Target="slides/slide29.xml"/><Relationship Id="rId78" Type="http://schemas.openxmlformats.org/officeDocument/2006/relationships/font" Target="fonts/OpenSans-italic.fntdata"/><Relationship Id="rId71" Type="http://schemas.openxmlformats.org/officeDocument/2006/relationships/font" Target="fonts/Poppins-boldItalic.fntdata"/><Relationship Id="rId70" Type="http://schemas.openxmlformats.org/officeDocument/2006/relationships/font" Target="fonts/Poppins-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Caveat-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Poppins-regular.fntdata"/><Relationship Id="rId23" Type="http://schemas.openxmlformats.org/officeDocument/2006/relationships/slide" Target="slides/slide18.xml"/><Relationship Id="rId67" Type="http://schemas.openxmlformats.org/officeDocument/2006/relationships/font" Target="fonts/Caveat-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Poppins-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dc321f581d_6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g2dc321f581d_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dc321f581d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dc321f581d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dd371fbe2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dd371fbe2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dd371fbe2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dd371fbe2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acebf8b32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acebf8b32_0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eacebf8b32_0_3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dd4f7fde8e_2_9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dd4f7fde8e_2_9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dd4f7fde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dd4f7fde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eacebf8b32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eacebf8b32_0_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eacebf8b32_0_4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eacebf8b32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eacebf8b32_0_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eacebf8b32_0_5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acebf8b32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eacebf8b32_0_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eacebf8b32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eacebf8b32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eacebf8b32_0_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Ci sono alcuni lavori dove la porzione di esempi da rigettare è fissata, vale a dire si conosce o si stabilisce a priori quanti e/o quali esempi del training set dovranno essere rigettati. Vediamo ad esempio il lavoro di Sotgiu et al. Nel loro lavoro, esempi avversariali generati per confondere la rete sono iniettati a vari livelli/layer di una rete. L’obiettivo del rigettore quindi sarà quello di riconoscere gli esempi maligni (di cui è conosciuta la quantità sin dall’inizio) dagli esempi corretti.</a:t>
            </a:r>
            <a:endParaRPr/>
          </a:p>
          <a:p>
            <a:pPr indent="0" lvl="0" marL="0" rtl="0" algn="l">
              <a:spcBef>
                <a:spcPts val="0"/>
              </a:spcBef>
              <a:spcAft>
                <a:spcPts val="0"/>
              </a:spcAft>
              <a:buNone/>
            </a:pPr>
            <a:r>
              <a:t/>
            </a:r>
            <a:endParaRPr/>
          </a:p>
        </p:txBody>
      </p:sp>
      <p:sp>
        <p:nvSpPr>
          <p:cNvPr id="328" name="Google Shape;328;g2eacebf8b32_0_8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c321f581d_1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 name="Google Shape;69;g2dc321f581d_1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dc321f581d_1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eacebf8b32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eacebf8b32_0_9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eacebf8b32_0_9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eacebf8b32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eacebf8b32_0_1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eacebf8b32_0_10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71752b31c5_2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71752b31c5_2_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71752b31c5_2_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dd4f7fde8e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2dd4f7fde8e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dc321f581d_10_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dc321f581d_10_5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 rigettori dipendenti sono i più studiati in letteratura, e sono rigettori il cui funzionamento dipende dal predittore al quale sono accoppiati. Esistono due principali approcci per ricavare questo tipo di rigettori: basarsi sull’output del predittore (ed eventualmente quindi osservarne la confidenza) oppure realizzare un predittore con direttamente integrato al suo interno un’opzione di rigetto. Vediamo due esempi:</a:t>
            </a:r>
            <a:endParaRPr/>
          </a:p>
          <a:p>
            <a:pPr indent="0" lvl="0" marL="0" rtl="0" algn="l">
              <a:spcBef>
                <a:spcPts val="0"/>
              </a:spcBef>
              <a:spcAft>
                <a:spcPts val="0"/>
              </a:spcAft>
              <a:buNone/>
            </a:pPr>
            <a:r>
              <a:rPr lang="it"/>
              <a:t>Selection with Guaranteed Risk Control (a sinistra) è un metodo dove si va a cercare una soglia di confidenza ottima per un certo problema di classificazione con rigetto. Pertanto, si utilizza una ricerca binaria, cercando quella soglia di confidenza al di sotto della quale si può rigettare un esempio ma al tempo stesso garantendo un certo livello di performance (nel paper è chiamato “empirical risk” come in molti paper di machine learning). In Selective net (destra) invece si va a realizzare un rigettore direttamente integrato in una rete neurale nel seguente modo: il layer finale della rete è diviso in due teste: una si occupa di implementare la predizione, l’altra implementa il rigettore. Entrambe le teste sono trainate con un’unica loss function che bilancia rigetto e copertura dei dati.</a:t>
            </a:r>
            <a:endParaRPr/>
          </a:p>
        </p:txBody>
      </p:sp>
      <p:sp>
        <p:nvSpPr>
          <p:cNvPr id="420" name="Google Shape;420;g2dc321f581d_10_54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dd371fbe26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dd371fbe26_0_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 rigettori dipendenti sono i più studiati in letteratura, e sono rigettori il cui funzionamento dipende dal predittore al quale sono accoppiati. Esistono due principali approcci per ricavare questo tipo di rigettori: basarsi sull’output del predittore (ed eventualmente quindi osservarne la confidenza) oppure realizzare un predittore con direttamente integrato al suo interno un’opzione di rigetto. Vediamo due esempi:</a:t>
            </a:r>
            <a:endParaRPr/>
          </a:p>
          <a:p>
            <a:pPr indent="0" lvl="0" marL="0" rtl="0" algn="l">
              <a:spcBef>
                <a:spcPts val="0"/>
              </a:spcBef>
              <a:spcAft>
                <a:spcPts val="0"/>
              </a:spcAft>
              <a:buNone/>
            </a:pPr>
            <a:r>
              <a:rPr lang="it"/>
              <a:t>Selection with Guaranteed Risk Control (a sinistra) è un metodo dove si va a cercare una soglia di confidenza ottima per un certo problema di classificazione con rigetto. Pertanto, si utilizza una ricerca binaria, cercando quella soglia di confidenza al di sotto della quale si può rigettare un esempio ma al tempo stesso garantendo un certo livello di performance (nel paper è chiamato “empirical risk” come in molti paper di machine learning). In Selective net (destra) invece si va a realizzare un rigettore direttamente integrato in una rete neurale nel seguente modo: il layer finale della rete è diviso in due teste: una si occupa di implementare la predizione, l’altra implementa il rigettore. Entrambe le teste sono trainate con un’unica loss function che bilancia rigetto e copertura dei dati.</a:t>
            </a:r>
            <a:endParaRPr/>
          </a:p>
        </p:txBody>
      </p:sp>
      <p:sp>
        <p:nvSpPr>
          <p:cNvPr id="433" name="Google Shape;433;g2dd371fbe26_0_3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dd4f7fde8e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dd4f7fde8e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dd4f7fde8e_0_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dd4f7fde8e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dd4f7fde8e_0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dd4f7fde8e_0_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dd4f7fde8e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dd4f7fde8e_0_2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Ci sono alcuni lavori dove la porzione di esempi da rigettare è fissata, vale a dire si conosce o si stabilisce a priori quanti e/o quali esempi del training set dovranno essere rigettati. Vediamo ad esempio il lavoro di Sotgiu et al. Nel loro lavoro, esempi avversariali generati per confondere la rete sono iniettati a vari livelli/layer di una rete. L’obiettivo del rigettore quindi sarà quello di riconoscere gli esempi maligni (di cui è conosciuta la quantità sin dall’inizio) dagli esempi corretti.</a:t>
            </a:r>
            <a:endParaRPr/>
          </a:p>
          <a:p>
            <a:pPr indent="0" lvl="0" marL="0" rtl="0" algn="l">
              <a:spcBef>
                <a:spcPts val="0"/>
              </a:spcBef>
              <a:spcAft>
                <a:spcPts val="0"/>
              </a:spcAft>
              <a:buNone/>
            </a:pPr>
            <a:r>
              <a:t/>
            </a:r>
            <a:endParaRPr/>
          </a:p>
        </p:txBody>
      </p:sp>
      <p:sp>
        <p:nvSpPr>
          <p:cNvPr id="479" name="Google Shape;479;g2dd4f7fde8e_0_24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dd4f7fde8e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dd4f7fde8e_0_4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dd4f7fde8e_0_45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c321f581d_1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2dc321f581d_10_2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2dc321f581d_10_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dc321f581d_1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dc321f581d_1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dc321f581d_1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dc321f581d_1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71752b31c5_2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g271752b31c5_2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dd4f7fde8e_2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dd4f7fde8e_2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dd4f7fde8e_2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g2dd4f7fde8e_2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dd4f7fde8e_2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g2dd4f7fde8e_2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dd4f7fde8e_2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2dd4f7fde8e_2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dd4f7fde8e_2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7" name="Google Shape;667;g2dd4f7fde8e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dd4f7fde8e_2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7" name="Google Shape;717;g2dd4f7fde8e_2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dd4f7fde8e_2_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g2dd4f7fde8e_2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dc321f581d_10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dc321f581d_10_4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dc321f581d_10_46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dd4f7fde8e_2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g2dd4f7fde8e_2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dd4f7fde8e_2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1" name="Google Shape;791;g2dd4f7fde8e_2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dd4f7fde8e_2_2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g2dd4f7fde8e_2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dd4f7fde8e_2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7" name="Google Shape;827;g2dd4f7fde8e_2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dd4f7fde8e_2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8" name="Google Shape;848;g2dd4f7fde8e_2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dd4f7fde8e_2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5" name="Google Shape;855;g2dd4f7fde8e_2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dd4f7fde8e_2_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9" name="Google Shape;869;g2dd4f7fde8e_2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dd4f7fde8e_2_3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8" name="Google Shape;888;g2dd4f7fde8e_2_3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2dd4f7fde8e_2_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6" name="Google Shape;896;g2dd4f7fde8e_2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2dd4f7fde8e_2_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6" name="Google Shape;916;g2dd4f7fde8e_2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dc321f581d_1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dc321f581d_10_4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dc321f581d_10_47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2dd4f7fde8e_2_4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7" name="Google Shape;937;g2dd4f7fde8e_2_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dd4f7fde8e_2_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2" name="Google Shape;952;g2dd4f7fde8e_2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dd4f7fde8e_2_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8" name="Google Shape;968;g2dd4f7fde8e_2_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2dd4f7fde8e_2_5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3" name="Google Shape;1023;g2dd4f7fde8e_2_5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2dd4f7fde8e_2_5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7" name="Google Shape;1057;g2dd4f7fde8e_2_5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2dd4f7fde8e_2_6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8" name="Google Shape;1118;g2dd4f7fde8e_2_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dd4f7fde8e_2_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8" name="Google Shape;1128;g2dd4f7fde8e_2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dd4f7fde8e_2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1" name="Google Shape;1141;g2dd4f7fde8e_2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2dd4f7fde8e_2_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3" name="Google Shape;1153;g2dd4f7fde8e_2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2eacebf8b32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4" name="Google Shape;1174;g2eacebf8b32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c321f581d_10_5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dc321f581d_10_5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dc321f581d_10_51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2dd4f7fde8e_2_6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5" name="Google Shape;1195;g2dd4f7fde8e_2_6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dc321f581d_10_5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dc321f581d_10_5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lang="it">
                <a:solidFill>
                  <a:srgbClr val="4D5156"/>
                </a:solidFill>
                <a:highlight>
                  <a:srgbClr val="FFFFFF"/>
                </a:highlight>
                <a:latin typeface="Arial"/>
                <a:ea typeface="Arial"/>
                <a:cs typeface="Arial"/>
                <a:sym typeface="Arial"/>
              </a:rPr>
              <a:t>Open-set classification is </a:t>
            </a:r>
            <a:r>
              <a:rPr lang="it">
                <a:solidFill>
                  <a:srgbClr val="040C28"/>
                </a:solidFill>
                <a:highlight>
                  <a:srgbClr val="FFFFFF"/>
                </a:highlight>
                <a:latin typeface="Arial"/>
                <a:ea typeface="Arial"/>
                <a:cs typeface="Arial"/>
                <a:sym typeface="Arial"/>
              </a:rPr>
              <a:t>a problem of handling 'un- known' classes that are not contained in the training dataset</a:t>
            </a:r>
            <a:r>
              <a:rPr lang="it">
                <a:solidFill>
                  <a:srgbClr val="4D5156"/>
                </a:solidFill>
                <a:highlight>
                  <a:srgbClr val="FFFFFF"/>
                </a:highlight>
                <a:latin typeface="Arial"/>
                <a:ea typeface="Arial"/>
                <a:cs typeface="Arial"/>
                <a:sym typeface="Arial"/>
              </a:rPr>
              <a:t>, whereas traditional classifiers assume that only known classes appear in the test environment.</a:t>
            </a:r>
            <a:endParaRPr>
              <a:solidFill>
                <a:srgbClr val="4D5156"/>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it">
                <a:solidFill>
                  <a:srgbClr val="4D5156"/>
                </a:solidFill>
                <a:highlight>
                  <a:srgbClr val="FFFFFF"/>
                </a:highlight>
                <a:latin typeface="Arial"/>
                <a:ea typeface="Arial"/>
                <a:cs typeface="Arial"/>
                <a:sym typeface="Arial"/>
              </a:rPr>
              <a:t>Open set classification (OSC) is </a:t>
            </a:r>
            <a:r>
              <a:rPr lang="it">
                <a:solidFill>
                  <a:srgbClr val="040C28"/>
                </a:solidFill>
                <a:latin typeface="Arial"/>
                <a:ea typeface="Arial"/>
                <a:cs typeface="Arial"/>
                <a:sym typeface="Arial"/>
              </a:rPr>
              <a:t>the ability for a classifier to reject a novel input from classes unseen during training rather than assigning it an incorrect label</a:t>
            </a:r>
            <a:r>
              <a:rPr lang="it">
                <a:solidFill>
                  <a:srgbClr val="4D5156"/>
                </a:solidFill>
                <a:highlight>
                  <a:srgbClr val="FFFFFF"/>
                </a:highlight>
                <a:latin typeface="Arial"/>
                <a:ea typeface="Arial"/>
                <a:cs typeface="Arial"/>
                <a:sym typeface="Arial"/>
              </a:rPr>
              <a:t> </a:t>
            </a:r>
            <a:endParaRPr>
              <a:solidFill>
                <a:srgbClr val="4D5156"/>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78" name="Google Shape;178;g2dc321f581d_10_5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acebf8b32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eacebf8b32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 rigettori dipendenti sono i più studiati in letteratura, e sono rigettori il cui funzionamento dipende dal predittore al quale sono accoppiati. Esistono due principali approcci per ricavare questo tipo di rigettori: basarsi sull’output del predittore (ed eventualmente quindi osservarne la confidenza) oppure realizzare un predittore con direttamente integrato al suo interno un’opzione di rigetto. Vediamo due esempi:</a:t>
            </a:r>
            <a:endParaRPr/>
          </a:p>
          <a:p>
            <a:pPr indent="0" lvl="0" marL="0" rtl="0" algn="l">
              <a:spcBef>
                <a:spcPts val="0"/>
              </a:spcBef>
              <a:spcAft>
                <a:spcPts val="0"/>
              </a:spcAft>
              <a:buNone/>
            </a:pPr>
            <a:r>
              <a:rPr lang="it"/>
              <a:t>Selection with Guaranteed Risk Control (a sinistra) è un metodo dove si va a cercare una soglia di confidenza ottima per un certo problema di classificazione con rigetto. Pertanto, si utilizza una ricerca binaria, cercando quella soglia di confidenza al di sotto della quale si può rigettare un esempio ma al tempo stesso garantendo un certo livello di performance (nel paper è chiamato “empirical risk” come in molti paper di machine learning). In Selective net (destra) invece si va a realizzare un rigettore direttamente integrato in una rete neurale nel seguente modo: il layer finale della rete è diviso in due teste: una si occupa di implementare la predizione, l’altra implementa il rigettore. Entrambe le teste sono trainate con un’unica loss function che bilancia rigetto e copertura dei dati.</a:t>
            </a:r>
            <a:endParaRPr/>
          </a:p>
        </p:txBody>
      </p:sp>
      <p:sp>
        <p:nvSpPr>
          <p:cNvPr id="192" name="Google Shape;192;g2eacebf8b32_0_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acebf8b3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eacebf8b32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 rigettori dipendenti sono i più studiati in letteratura, e sono rigettori il cui funzionamento dipende dal predittore al quale sono accoppiati. Esistono due principali approcci per ricavare questo tipo di rigettori: basarsi sull’output del predittore (ed eventualmente quindi osservarne la confidenza) oppure realizzare un predittore con direttamente integrato al suo interno un’opzione di rigetto. Vediamo due esempi:</a:t>
            </a:r>
            <a:endParaRPr/>
          </a:p>
          <a:p>
            <a:pPr indent="0" lvl="0" marL="0" rtl="0" algn="l">
              <a:spcBef>
                <a:spcPts val="0"/>
              </a:spcBef>
              <a:spcAft>
                <a:spcPts val="0"/>
              </a:spcAft>
              <a:buNone/>
            </a:pPr>
            <a:r>
              <a:rPr lang="it"/>
              <a:t>Selection with Guaranteed Risk Control (a sinistra) è un metodo dove si va a cercare una soglia di confidenza ottima per un certo problema di classificazione con rigetto. Pertanto, si utilizza una ricerca binaria, cercando quella soglia di confidenza al di sotto della quale si può rigettare un esempio ma al tempo stesso garantendo un certo livello di performance (nel paper è chiamato “empirical risk” come in molti paper di machine learning). In Selective net (destra) invece si va a realizzare un rigettore direttamente integrato in una rete neurale nel seguente modo: il layer finale della rete è diviso in due teste: una si occupa di implementare la predizione, l’altra implementa il rigettore. Entrambe le teste sono trainate con un’unica loss function che bilancia rigetto e copertura dei dati.</a:t>
            </a:r>
            <a:endParaRPr/>
          </a:p>
        </p:txBody>
      </p:sp>
      <p:sp>
        <p:nvSpPr>
          <p:cNvPr id="205" name="Google Shape;205;g2eacebf8b32_0_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0" name="Shape 50"/>
        <p:cNvGrpSpPr/>
        <p:nvPr/>
      </p:nvGrpSpPr>
      <p:grpSpPr>
        <a:xfrm>
          <a:off x="0" y="0"/>
          <a:ext cx="0" cy="0"/>
          <a:chOff x="0" y="0"/>
          <a:chExt cx="0" cy="0"/>
        </a:xfrm>
      </p:grpSpPr>
      <p:sp>
        <p:nvSpPr>
          <p:cNvPr id="51" name="Google Shape;51;p13"/>
          <p:cNvSpPr/>
          <p:nvPr>
            <p:ph idx="2" type="pic"/>
          </p:nvPr>
        </p:nvSpPr>
        <p:spPr>
          <a:xfrm>
            <a:off x="0" y="556592"/>
            <a:ext cx="9144000" cy="4587000"/>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52" name="Shape 52"/>
        <p:cNvGrpSpPr/>
        <p:nvPr/>
      </p:nvGrpSpPr>
      <p:grpSpPr>
        <a:xfrm>
          <a:off x="0" y="0"/>
          <a:ext cx="0" cy="0"/>
          <a:chOff x="0" y="0"/>
          <a:chExt cx="0" cy="0"/>
        </a:xfrm>
      </p:grpSpPr>
      <p:sp>
        <p:nvSpPr>
          <p:cNvPr id="53" name="Google Shape;53;p14"/>
          <p:cNvSpPr/>
          <p:nvPr/>
        </p:nvSpPr>
        <p:spPr>
          <a:xfrm>
            <a:off x="955919" y="1760049"/>
            <a:ext cx="810000" cy="810000"/>
          </a:xfrm>
          <a:prstGeom prst="rect">
            <a:avLst/>
          </a:prstGeom>
          <a:solidFill>
            <a:srgbClr val="F4DD4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a:ea typeface="Poppins"/>
              <a:cs typeface="Poppins"/>
              <a:sym typeface="Poppins"/>
            </a:endParaRPr>
          </a:p>
        </p:txBody>
      </p:sp>
      <p:sp>
        <p:nvSpPr>
          <p:cNvPr id="54" name="Google Shape;54;p14"/>
          <p:cNvSpPr txBox="1"/>
          <p:nvPr/>
        </p:nvSpPr>
        <p:spPr>
          <a:xfrm>
            <a:off x="955919" y="1991924"/>
            <a:ext cx="8100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chemeClr val="dk1"/>
                </a:solidFill>
                <a:latin typeface="Poppins"/>
                <a:ea typeface="Poppins"/>
                <a:cs typeface="Poppins"/>
                <a:sym typeface="Poppins"/>
              </a:rPr>
              <a:t>01</a:t>
            </a:r>
            <a:endParaRPr b="1" i="0" sz="1800" u="none" cap="none" strike="noStrike">
              <a:solidFill>
                <a:schemeClr val="dk1"/>
              </a:solidFill>
              <a:latin typeface="Poppins"/>
              <a:ea typeface="Poppins"/>
              <a:cs typeface="Poppins"/>
              <a:sym typeface="Poppins"/>
            </a:endParaRPr>
          </a:p>
        </p:txBody>
      </p:sp>
      <p:sp>
        <p:nvSpPr>
          <p:cNvPr id="55" name="Google Shape;55;p14"/>
          <p:cNvSpPr/>
          <p:nvPr/>
        </p:nvSpPr>
        <p:spPr>
          <a:xfrm>
            <a:off x="955918" y="2841403"/>
            <a:ext cx="810000" cy="810000"/>
          </a:xfrm>
          <a:prstGeom prst="rect">
            <a:avLst/>
          </a:prstGeom>
          <a:solidFill>
            <a:srgbClr val="3F3F3F">
              <a:alpha val="768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a:ea typeface="Poppins"/>
              <a:cs typeface="Poppins"/>
              <a:sym typeface="Poppins"/>
            </a:endParaRPr>
          </a:p>
        </p:txBody>
      </p:sp>
      <p:sp>
        <p:nvSpPr>
          <p:cNvPr id="56" name="Google Shape;56;p14"/>
          <p:cNvSpPr txBox="1"/>
          <p:nvPr/>
        </p:nvSpPr>
        <p:spPr>
          <a:xfrm>
            <a:off x="955918" y="3073279"/>
            <a:ext cx="8100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chemeClr val="lt1"/>
                </a:solidFill>
                <a:latin typeface="Poppins"/>
                <a:ea typeface="Poppins"/>
                <a:cs typeface="Poppins"/>
                <a:sym typeface="Poppins"/>
              </a:rPr>
              <a:t>02</a:t>
            </a:r>
            <a:endParaRPr b="1" i="0" sz="1800" u="none" cap="none" strike="noStrike">
              <a:solidFill>
                <a:schemeClr val="lt1"/>
              </a:solidFill>
              <a:latin typeface="Poppins"/>
              <a:ea typeface="Poppins"/>
              <a:cs typeface="Poppins"/>
              <a:sym typeface="Poppins"/>
            </a:endParaRPr>
          </a:p>
        </p:txBody>
      </p:sp>
      <p:sp>
        <p:nvSpPr>
          <p:cNvPr id="57" name="Google Shape;57;p14"/>
          <p:cNvSpPr/>
          <p:nvPr/>
        </p:nvSpPr>
        <p:spPr>
          <a:xfrm>
            <a:off x="955919" y="3922757"/>
            <a:ext cx="810000" cy="810000"/>
          </a:xfrm>
          <a:prstGeom prst="rect">
            <a:avLst/>
          </a:prstGeom>
          <a:solidFill>
            <a:srgbClr val="F4DD4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a:ea typeface="Poppins"/>
              <a:cs typeface="Poppins"/>
              <a:sym typeface="Poppins"/>
            </a:endParaRPr>
          </a:p>
        </p:txBody>
      </p:sp>
      <p:sp>
        <p:nvSpPr>
          <p:cNvPr id="58" name="Google Shape;58;p14"/>
          <p:cNvSpPr txBox="1"/>
          <p:nvPr/>
        </p:nvSpPr>
        <p:spPr>
          <a:xfrm>
            <a:off x="955918" y="4154632"/>
            <a:ext cx="8100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chemeClr val="dk1"/>
                </a:solidFill>
                <a:latin typeface="Poppins"/>
                <a:ea typeface="Poppins"/>
                <a:cs typeface="Poppins"/>
                <a:sym typeface="Poppins"/>
              </a:rPr>
              <a:t>03</a:t>
            </a:r>
            <a:endParaRPr b="1" i="0" sz="1800" u="none" cap="none" strike="noStrike">
              <a:solidFill>
                <a:schemeClr val="dk1"/>
              </a:solidFill>
              <a:latin typeface="Poppins"/>
              <a:ea typeface="Poppins"/>
              <a:cs typeface="Poppins"/>
              <a:sym typeface="Poppi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13.png"/><Relationship Id="rId7"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56.png"/><Relationship Id="rId5"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2.png"/><Relationship Id="rId4" Type="http://schemas.openxmlformats.org/officeDocument/2006/relationships/image" Target="../media/image56.png"/><Relationship Id="rId5" Type="http://schemas.openxmlformats.org/officeDocument/2006/relationships/image" Target="../media/image41.png"/></Relationships>
</file>

<file path=ppt/slides/_rels/slide22.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0.png"/></Relationships>
</file>

<file path=ppt/slides/_rels/slide23.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2.png"/><Relationship Id="rId4" Type="http://schemas.openxmlformats.org/officeDocument/2006/relationships/image" Target="../media/image56.png"/><Relationship Id="rId5" Type="http://schemas.openxmlformats.org/officeDocument/2006/relationships/image" Target="../media/image41.png"/></Relationships>
</file>

<file path=ppt/slides/_rels/slide3.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0.png"/></Relationships>
</file>

<file path=ppt/slides/_rels/slide33.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46.png"/><Relationship Id="rId12"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3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2.png"/></Relationships>
</file>

<file path=ppt/slides/_rels/slide34.xml.rels><?xml version="1.0" encoding="UTF-8" standalone="yes"?><Relationships xmlns="http://schemas.openxmlformats.org/package/2006/relationships"><Relationship Id="rId10"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5.png"/><Relationship Id="rId5" Type="http://schemas.openxmlformats.org/officeDocument/2006/relationships/image" Target="../media/image6.png"/><Relationship Id="rId6" Type="http://schemas.openxmlformats.org/officeDocument/2006/relationships/image" Target="../media/image35.png"/><Relationship Id="rId7" Type="http://schemas.openxmlformats.org/officeDocument/2006/relationships/image" Target="../media/image16.png"/><Relationship Id="rId8" Type="http://schemas.openxmlformats.org/officeDocument/2006/relationships/image" Target="../media/image62.png"/></Relationships>
</file>

<file path=ppt/slides/_rels/slide35.xml.rels><?xml version="1.0" encoding="UTF-8" standalone="yes"?><Relationships xmlns="http://schemas.openxmlformats.org/package/2006/relationships"><Relationship Id="rId10"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60.png"/><Relationship Id="rId5" Type="http://schemas.openxmlformats.org/officeDocument/2006/relationships/image" Target="../media/image6.png"/><Relationship Id="rId6" Type="http://schemas.openxmlformats.org/officeDocument/2006/relationships/image" Target="../media/image16.png"/><Relationship Id="rId7" Type="http://schemas.openxmlformats.org/officeDocument/2006/relationships/image" Target="../media/image62.png"/><Relationship Id="rId8" Type="http://schemas.openxmlformats.org/officeDocument/2006/relationships/image" Target="../media/image55.png"/></Relationships>
</file>

<file path=ppt/slides/_rels/slide36.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71.jpg"/><Relationship Id="rId13" Type="http://schemas.openxmlformats.org/officeDocument/2006/relationships/image" Target="../media/image74.png"/><Relationship Id="rId12" Type="http://schemas.openxmlformats.org/officeDocument/2006/relationships/image" Target="../media/image73.png"/><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35.png"/><Relationship Id="rId9" Type="http://schemas.openxmlformats.org/officeDocument/2006/relationships/image" Target="../media/image76.jpg"/><Relationship Id="rId15" Type="http://schemas.openxmlformats.org/officeDocument/2006/relationships/image" Target="../media/image65.png"/><Relationship Id="rId14" Type="http://schemas.openxmlformats.org/officeDocument/2006/relationships/image" Target="../media/image72.png"/><Relationship Id="rId16" Type="http://schemas.openxmlformats.org/officeDocument/2006/relationships/image" Target="../media/image75.png"/><Relationship Id="rId5" Type="http://schemas.openxmlformats.org/officeDocument/2006/relationships/image" Target="../media/image46.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61.png"/></Relationships>
</file>

<file path=ppt/slides/_rels/slide37.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6.png"/><Relationship Id="rId13" Type="http://schemas.openxmlformats.org/officeDocument/2006/relationships/image" Target="../media/image67.png"/><Relationship Id="rId12" Type="http://schemas.openxmlformats.org/officeDocument/2006/relationships/image" Target="../media/image61.png"/><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76.jpg"/><Relationship Id="rId9" Type="http://schemas.openxmlformats.org/officeDocument/2006/relationships/image" Target="../media/image35.png"/><Relationship Id="rId15" Type="http://schemas.openxmlformats.org/officeDocument/2006/relationships/image" Target="../media/image72.png"/><Relationship Id="rId14" Type="http://schemas.openxmlformats.org/officeDocument/2006/relationships/image" Target="../media/image74.png"/><Relationship Id="rId17" Type="http://schemas.openxmlformats.org/officeDocument/2006/relationships/image" Target="../media/image75.png"/><Relationship Id="rId16" Type="http://schemas.openxmlformats.org/officeDocument/2006/relationships/image" Target="../media/image65.png"/><Relationship Id="rId5" Type="http://schemas.openxmlformats.org/officeDocument/2006/relationships/image" Target="../media/image71.jpg"/><Relationship Id="rId6" Type="http://schemas.openxmlformats.org/officeDocument/2006/relationships/image" Target="../media/image66.png"/><Relationship Id="rId7" Type="http://schemas.openxmlformats.org/officeDocument/2006/relationships/image" Target="../media/image73.png"/><Relationship Id="rId8" Type="http://schemas.openxmlformats.org/officeDocument/2006/relationships/image" Target="../media/image12.png"/></Relationships>
</file>

<file path=ppt/slides/_rels/slide38.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2.png"/><Relationship Id="rId13" Type="http://schemas.openxmlformats.org/officeDocument/2006/relationships/image" Target="../media/image74.png"/><Relationship Id="rId12" Type="http://schemas.openxmlformats.org/officeDocument/2006/relationships/image" Target="../media/image67.png"/><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76.jpg"/><Relationship Id="rId9" Type="http://schemas.openxmlformats.org/officeDocument/2006/relationships/image" Target="../media/image46.png"/><Relationship Id="rId15" Type="http://schemas.openxmlformats.org/officeDocument/2006/relationships/image" Target="../media/image65.png"/><Relationship Id="rId14" Type="http://schemas.openxmlformats.org/officeDocument/2006/relationships/image" Target="../media/image72.png"/><Relationship Id="rId17" Type="http://schemas.openxmlformats.org/officeDocument/2006/relationships/image" Target="../media/image35.png"/><Relationship Id="rId16" Type="http://schemas.openxmlformats.org/officeDocument/2006/relationships/image" Target="../media/image75.png"/><Relationship Id="rId5" Type="http://schemas.openxmlformats.org/officeDocument/2006/relationships/image" Target="../media/image71.jpg"/><Relationship Id="rId6" Type="http://schemas.openxmlformats.org/officeDocument/2006/relationships/image" Target="../media/image66.png"/><Relationship Id="rId7" Type="http://schemas.openxmlformats.org/officeDocument/2006/relationships/image" Target="../media/image73.png"/><Relationship Id="rId8"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86.png"/><Relationship Id="rId4" Type="http://schemas.openxmlformats.org/officeDocument/2006/relationships/image" Target="../media/image80.png"/><Relationship Id="rId5" Type="http://schemas.openxmlformats.org/officeDocument/2006/relationships/image" Target="../media/image7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78.png"/><Relationship Id="rId4" Type="http://schemas.openxmlformats.org/officeDocument/2006/relationships/image" Target="../media/image82.png"/><Relationship Id="rId5" Type="http://schemas.openxmlformats.org/officeDocument/2006/relationships/image" Target="../media/image85.png"/><Relationship Id="rId6" Type="http://schemas.openxmlformats.org/officeDocument/2006/relationships/image" Target="../media/image8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84.png"/><Relationship Id="rId4" Type="http://schemas.openxmlformats.org/officeDocument/2006/relationships/image" Target="../media/image83.png"/><Relationship Id="rId5" Type="http://schemas.openxmlformats.org/officeDocument/2006/relationships/image" Target="../media/image8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80.png"/><Relationship Id="rId4" Type="http://schemas.openxmlformats.org/officeDocument/2006/relationships/image" Target="../media/image77.png"/><Relationship Id="rId5" Type="http://schemas.openxmlformats.org/officeDocument/2006/relationships/image" Target="../media/image79.png"/><Relationship Id="rId6" Type="http://schemas.openxmlformats.org/officeDocument/2006/relationships/image" Target="../media/image89.png"/><Relationship Id="rId7" Type="http://schemas.openxmlformats.org/officeDocument/2006/relationships/image" Target="../media/image8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80.png"/><Relationship Id="rId4" Type="http://schemas.openxmlformats.org/officeDocument/2006/relationships/image" Target="../media/image77.png"/><Relationship Id="rId5" Type="http://schemas.openxmlformats.org/officeDocument/2006/relationships/image" Target="../media/image79.png"/><Relationship Id="rId6" Type="http://schemas.openxmlformats.org/officeDocument/2006/relationships/image" Target="../media/image89.png"/><Relationship Id="rId7" Type="http://schemas.openxmlformats.org/officeDocument/2006/relationships/image" Target="../media/image8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88.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62.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9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90.png"/><Relationship Id="rId4" Type="http://schemas.openxmlformats.org/officeDocument/2006/relationships/image" Target="../media/image103.png"/><Relationship Id="rId5" Type="http://schemas.openxmlformats.org/officeDocument/2006/relationships/image" Target="../media/image93.png"/><Relationship Id="rId6" Type="http://schemas.openxmlformats.org/officeDocument/2006/relationships/image" Target="../media/image9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90.png"/><Relationship Id="rId4" Type="http://schemas.openxmlformats.org/officeDocument/2006/relationships/image" Target="../media/image9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97.png"/></Relationships>
</file>

<file path=ppt/slides/_rels/slide52.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71.jpg"/><Relationship Id="rId13" Type="http://schemas.openxmlformats.org/officeDocument/2006/relationships/image" Target="../media/image74.png"/><Relationship Id="rId12" Type="http://schemas.openxmlformats.org/officeDocument/2006/relationships/image" Target="../media/image73.png"/><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12.png"/><Relationship Id="rId4" Type="http://schemas.openxmlformats.org/officeDocument/2006/relationships/image" Target="../media/image35.png"/><Relationship Id="rId9" Type="http://schemas.openxmlformats.org/officeDocument/2006/relationships/image" Target="../media/image76.jpg"/><Relationship Id="rId15" Type="http://schemas.openxmlformats.org/officeDocument/2006/relationships/image" Target="../media/image96.png"/><Relationship Id="rId14" Type="http://schemas.openxmlformats.org/officeDocument/2006/relationships/image" Target="../media/image94.png"/><Relationship Id="rId17" Type="http://schemas.openxmlformats.org/officeDocument/2006/relationships/image" Target="../media/image95.jpg"/><Relationship Id="rId16" Type="http://schemas.openxmlformats.org/officeDocument/2006/relationships/image" Target="../media/image75.png"/><Relationship Id="rId5" Type="http://schemas.openxmlformats.org/officeDocument/2006/relationships/image" Target="../media/image46.png"/><Relationship Id="rId19" Type="http://schemas.openxmlformats.org/officeDocument/2006/relationships/image" Target="../media/image65.png"/><Relationship Id="rId6" Type="http://schemas.openxmlformats.org/officeDocument/2006/relationships/image" Target="../media/image9.png"/><Relationship Id="rId18" Type="http://schemas.openxmlformats.org/officeDocument/2006/relationships/image" Target="../media/image101.png"/><Relationship Id="rId7" Type="http://schemas.openxmlformats.org/officeDocument/2006/relationships/image" Target="../media/image6.png"/><Relationship Id="rId8" Type="http://schemas.openxmlformats.org/officeDocument/2006/relationships/image" Target="../media/image61.png"/></Relationships>
</file>

<file path=ppt/slides/_rels/slide53.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66.png"/><Relationship Id="rId13" Type="http://schemas.openxmlformats.org/officeDocument/2006/relationships/image" Target="../media/image98.png"/><Relationship Id="rId12" Type="http://schemas.openxmlformats.org/officeDocument/2006/relationships/image" Target="../media/image101.png"/><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12.png"/><Relationship Id="rId4" Type="http://schemas.openxmlformats.org/officeDocument/2006/relationships/image" Target="../media/image35.png"/><Relationship Id="rId9" Type="http://schemas.openxmlformats.org/officeDocument/2006/relationships/image" Target="../media/image95.jpg"/><Relationship Id="rId15" Type="http://schemas.openxmlformats.org/officeDocument/2006/relationships/image" Target="../media/image104.png"/><Relationship Id="rId14" Type="http://schemas.openxmlformats.org/officeDocument/2006/relationships/image" Target="../media/image99.png"/><Relationship Id="rId16" Type="http://schemas.openxmlformats.org/officeDocument/2006/relationships/image" Target="../media/image100.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76.jpg"/><Relationship Id="rId8" Type="http://schemas.openxmlformats.org/officeDocument/2006/relationships/image" Target="../media/image71.jpg"/></Relationships>
</file>

<file path=ppt/slides/_rels/slide54.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71.jpg"/><Relationship Id="rId13" Type="http://schemas.openxmlformats.org/officeDocument/2006/relationships/image" Target="../media/image74.png"/><Relationship Id="rId12" Type="http://schemas.openxmlformats.org/officeDocument/2006/relationships/image" Target="../media/image73.png"/><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2.png"/><Relationship Id="rId4" Type="http://schemas.openxmlformats.org/officeDocument/2006/relationships/image" Target="../media/image35.png"/><Relationship Id="rId9" Type="http://schemas.openxmlformats.org/officeDocument/2006/relationships/image" Target="../media/image76.jpg"/><Relationship Id="rId15" Type="http://schemas.openxmlformats.org/officeDocument/2006/relationships/image" Target="../media/image96.png"/><Relationship Id="rId14" Type="http://schemas.openxmlformats.org/officeDocument/2006/relationships/image" Target="../media/image94.png"/><Relationship Id="rId17" Type="http://schemas.openxmlformats.org/officeDocument/2006/relationships/image" Target="../media/image95.jpg"/><Relationship Id="rId16" Type="http://schemas.openxmlformats.org/officeDocument/2006/relationships/image" Target="../media/image75.png"/><Relationship Id="rId5" Type="http://schemas.openxmlformats.org/officeDocument/2006/relationships/image" Target="../media/image46.png"/><Relationship Id="rId19" Type="http://schemas.openxmlformats.org/officeDocument/2006/relationships/image" Target="../media/image65.png"/><Relationship Id="rId6" Type="http://schemas.openxmlformats.org/officeDocument/2006/relationships/image" Target="../media/image9.png"/><Relationship Id="rId18" Type="http://schemas.openxmlformats.org/officeDocument/2006/relationships/image" Target="../media/image101.png"/><Relationship Id="rId7" Type="http://schemas.openxmlformats.org/officeDocument/2006/relationships/image" Target="../media/image6.png"/><Relationship Id="rId8" Type="http://schemas.openxmlformats.org/officeDocument/2006/relationships/image" Target="../media/image6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10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106.png"/><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95.jp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95.jp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A picture containing yellow, person&#10;&#10;Description automatically generated" id="63" name="Google Shape;63;p15"/>
          <p:cNvPicPr preferRelativeResize="0"/>
          <p:nvPr>
            <p:ph idx="2" type="pic"/>
          </p:nvPr>
        </p:nvPicPr>
        <p:blipFill rotWithShape="1">
          <a:blip r:embed="rId3">
            <a:alphaModFix/>
          </a:blip>
          <a:srcRect b="0" l="11003" r="11011" t="0"/>
          <a:stretch/>
        </p:blipFill>
        <p:spPr>
          <a:xfrm>
            <a:off x="0" y="569119"/>
            <a:ext cx="3576637" cy="4586289"/>
          </a:xfrm>
          <a:prstGeom prst="rect">
            <a:avLst/>
          </a:prstGeom>
          <a:solidFill>
            <a:schemeClr val="lt1"/>
          </a:solidFill>
          <a:ln>
            <a:noFill/>
          </a:ln>
        </p:spPr>
      </p:pic>
      <p:sp>
        <p:nvSpPr>
          <p:cNvPr id="64" name="Google Shape;64;p15"/>
          <p:cNvSpPr txBox="1"/>
          <p:nvPr/>
        </p:nvSpPr>
        <p:spPr>
          <a:xfrm>
            <a:off x="3466535" y="2909837"/>
            <a:ext cx="5299500" cy="3924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Poppins"/>
              <a:ea typeface="Poppins"/>
              <a:cs typeface="Poppins"/>
              <a:sym typeface="Poppins"/>
            </a:endParaRPr>
          </a:p>
        </p:txBody>
      </p:sp>
      <p:sp>
        <p:nvSpPr>
          <p:cNvPr id="65" name="Google Shape;65;p15"/>
          <p:cNvSpPr txBox="1"/>
          <p:nvPr/>
        </p:nvSpPr>
        <p:spPr>
          <a:xfrm>
            <a:off x="3466535" y="1402997"/>
            <a:ext cx="5299500" cy="21009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4500"/>
              <a:buFont typeface="Arial"/>
              <a:buNone/>
            </a:pPr>
            <a:r>
              <a:rPr b="1" lang="it" sz="4500">
                <a:solidFill>
                  <a:srgbClr val="F2DF4D"/>
                </a:solidFill>
                <a:latin typeface="Poppins"/>
                <a:ea typeface="Poppins"/>
                <a:cs typeface="Poppins"/>
                <a:sym typeface="Poppins"/>
              </a:rPr>
              <a:t>Learning to abstain</a:t>
            </a:r>
            <a:endParaRPr b="1" sz="4500">
              <a:solidFill>
                <a:srgbClr val="F2DF4D"/>
              </a:solidFill>
              <a:latin typeface="Poppins"/>
              <a:ea typeface="Poppins"/>
              <a:cs typeface="Poppins"/>
              <a:sym typeface="Poppins"/>
            </a:endParaRPr>
          </a:p>
          <a:p>
            <a:pPr indent="0" lvl="0" marL="0" marR="0" rtl="0" algn="r">
              <a:lnSpc>
                <a:spcPct val="100000"/>
              </a:lnSpc>
              <a:spcBef>
                <a:spcPts val="0"/>
              </a:spcBef>
              <a:spcAft>
                <a:spcPts val="0"/>
              </a:spcAft>
              <a:buClr>
                <a:srgbClr val="000000"/>
              </a:buClr>
              <a:buSzPts val="4500"/>
              <a:buFont typeface="Arial"/>
              <a:buNone/>
            </a:pPr>
            <a:r>
              <a:rPr b="1" lang="it" sz="2100">
                <a:latin typeface="Poppins"/>
                <a:ea typeface="Poppins"/>
                <a:cs typeface="Poppins"/>
                <a:sym typeface="Poppins"/>
              </a:rPr>
              <a:t>Algorithms that know </a:t>
            </a:r>
            <a:endParaRPr b="1" sz="2100">
              <a:latin typeface="Poppins"/>
              <a:ea typeface="Poppins"/>
              <a:cs typeface="Poppins"/>
              <a:sym typeface="Poppins"/>
            </a:endParaRPr>
          </a:p>
          <a:p>
            <a:pPr indent="0" lvl="0" marL="0" marR="0" rtl="0" algn="r">
              <a:lnSpc>
                <a:spcPct val="100000"/>
              </a:lnSpc>
              <a:spcBef>
                <a:spcPts val="0"/>
              </a:spcBef>
              <a:spcAft>
                <a:spcPts val="0"/>
              </a:spcAft>
              <a:buClr>
                <a:srgbClr val="000000"/>
              </a:buClr>
              <a:buSzPts val="4500"/>
              <a:buFont typeface="Arial"/>
              <a:buNone/>
            </a:pPr>
            <a:r>
              <a:rPr b="1" lang="it" sz="2100">
                <a:latin typeface="Poppins"/>
                <a:ea typeface="Poppins"/>
                <a:cs typeface="Poppins"/>
                <a:sym typeface="Poppins"/>
              </a:rPr>
              <a:t>when to not predict</a:t>
            </a:r>
            <a:endParaRPr b="1" sz="2100">
              <a:latin typeface="Poppins"/>
              <a:ea typeface="Poppins"/>
              <a:cs typeface="Poppins"/>
              <a:sym typeface="Poppins"/>
            </a:endParaRPr>
          </a:p>
        </p:txBody>
      </p:sp>
      <p:sp>
        <p:nvSpPr>
          <p:cNvPr id="66" name="Google Shape;66;p15"/>
          <p:cNvSpPr txBox="1"/>
          <p:nvPr/>
        </p:nvSpPr>
        <p:spPr>
          <a:xfrm>
            <a:off x="5454935" y="3942106"/>
            <a:ext cx="3311100" cy="992700"/>
          </a:xfrm>
          <a:prstGeom prst="rect">
            <a:avLst/>
          </a:prstGeom>
          <a:noFill/>
          <a:ln>
            <a:noFill/>
          </a:ln>
        </p:spPr>
        <p:txBody>
          <a:bodyPr anchorCtr="0" anchor="t" bIns="34275" lIns="68575" spcFirstLastPara="1" rIns="68575" wrap="square" tIns="34275">
            <a:spAutoFit/>
          </a:bodyPr>
          <a:lstStyle/>
          <a:p>
            <a:pPr indent="0" lvl="0" marL="0" rtl="0" algn="r">
              <a:spcBef>
                <a:spcPts val="0"/>
              </a:spcBef>
              <a:spcAft>
                <a:spcPts val="0"/>
              </a:spcAft>
              <a:buClr>
                <a:srgbClr val="000000"/>
              </a:buClr>
              <a:buSzPts val="1500"/>
              <a:buFont typeface="Arial"/>
              <a:buNone/>
            </a:pPr>
            <a:r>
              <a:t/>
            </a:r>
            <a:endParaRPr b="1" sz="1500">
              <a:latin typeface="Poppins"/>
              <a:ea typeface="Poppins"/>
              <a:cs typeface="Poppins"/>
              <a:sym typeface="Poppins"/>
            </a:endParaRPr>
          </a:p>
          <a:p>
            <a:pPr indent="0" lvl="0" marL="0" rtl="0" algn="r">
              <a:spcBef>
                <a:spcPts val="0"/>
              </a:spcBef>
              <a:spcAft>
                <a:spcPts val="0"/>
              </a:spcAft>
              <a:buClr>
                <a:srgbClr val="000000"/>
              </a:buClr>
              <a:buSzPts val="1500"/>
              <a:buFont typeface="Arial"/>
              <a:buNone/>
            </a:pPr>
            <a:r>
              <a:t/>
            </a:r>
            <a:endParaRPr b="1" sz="1500">
              <a:latin typeface="Poppins"/>
              <a:ea typeface="Poppins"/>
              <a:cs typeface="Poppins"/>
              <a:sym typeface="Poppins"/>
            </a:endParaRPr>
          </a:p>
          <a:p>
            <a:pPr indent="0" lvl="0" marL="0" rtl="0" algn="r">
              <a:spcBef>
                <a:spcPts val="0"/>
              </a:spcBef>
              <a:spcAft>
                <a:spcPts val="0"/>
              </a:spcAft>
              <a:buClr>
                <a:srgbClr val="000000"/>
              </a:buClr>
              <a:buSzPts val="1500"/>
              <a:buFont typeface="Arial"/>
              <a:buNone/>
            </a:pPr>
            <a:r>
              <a:t/>
            </a:r>
            <a:endParaRPr b="1" sz="1500">
              <a:latin typeface="Poppins"/>
              <a:ea typeface="Poppins"/>
              <a:cs typeface="Poppins"/>
              <a:sym typeface="Poppins"/>
            </a:endParaRPr>
          </a:p>
          <a:p>
            <a:pPr indent="0" lvl="0" marL="0" rtl="0" algn="r">
              <a:spcBef>
                <a:spcPts val="0"/>
              </a:spcBef>
              <a:spcAft>
                <a:spcPts val="0"/>
              </a:spcAft>
              <a:buClr>
                <a:srgbClr val="000000"/>
              </a:buClr>
              <a:buSzPts val="1500"/>
              <a:buFont typeface="Arial"/>
              <a:buNone/>
            </a:pPr>
            <a:r>
              <a:rPr b="1" lang="it" sz="1500">
                <a:latin typeface="Poppins"/>
                <a:ea typeface="Poppins"/>
                <a:cs typeface="Poppins"/>
                <a:sym typeface="Poppins"/>
              </a:rPr>
              <a:t>Roberto Pellungrini</a:t>
            </a:r>
            <a:endParaRPr b="1" sz="1500">
              <a:latin typeface="Poppins"/>
              <a:ea typeface="Poppins"/>
              <a:cs typeface="Poppins"/>
              <a:sym typeface="Poppi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4"/>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Mathematical detail</a:t>
            </a:r>
            <a:endParaRPr sz="2500">
              <a:solidFill>
                <a:schemeClr val="dk1"/>
              </a:solidFill>
              <a:latin typeface="Poppins"/>
              <a:ea typeface="Poppins"/>
              <a:cs typeface="Poppins"/>
              <a:sym typeface="Poppins"/>
            </a:endParaRPr>
          </a:p>
        </p:txBody>
      </p:sp>
      <p:sp>
        <p:nvSpPr>
          <p:cNvPr id="224" name="Google Shape;224;p24"/>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pic>
        <p:nvPicPr>
          <p:cNvPr id="225" name="Google Shape;225;p24"/>
          <p:cNvPicPr preferRelativeResize="0"/>
          <p:nvPr/>
        </p:nvPicPr>
        <p:blipFill>
          <a:blip r:embed="rId3">
            <a:alphaModFix/>
          </a:blip>
          <a:stretch>
            <a:fillRect/>
          </a:stretch>
        </p:blipFill>
        <p:spPr>
          <a:xfrm>
            <a:off x="366200" y="2409101"/>
            <a:ext cx="4245400" cy="477200"/>
          </a:xfrm>
          <a:prstGeom prst="rect">
            <a:avLst/>
          </a:prstGeom>
          <a:noFill/>
          <a:ln>
            <a:noFill/>
          </a:ln>
        </p:spPr>
      </p:pic>
      <p:pic>
        <p:nvPicPr>
          <p:cNvPr id="226" name="Google Shape;226;p24"/>
          <p:cNvPicPr preferRelativeResize="0"/>
          <p:nvPr/>
        </p:nvPicPr>
        <p:blipFill>
          <a:blip r:embed="rId4">
            <a:alphaModFix/>
          </a:blip>
          <a:stretch>
            <a:fillRect/>
          </a:stretch>
        </p:blipFill>
        <p:spPr>
          <a:xfrm>
            <a:off x="5011350" y="1545433"/>
            <a:ext cx="1404275" cy="420692"/>
          </a:xfrm>
          <a:prstGeom prst="rect">
            <a:avLst/>
          </a:prstGeom>
          <a:noFill/>
          <a:ln>
            <a:noFill/>
          </a:ln>
        </p:spPr>
      </p:pic>
      <p:pic>
        <p:nvPicPr>
          <p:cNvPr id="227" name="Google Shape;227;p24"/>
          <p:cNvPicPr preferRelativeResize="0"/>
          <p:nvPr/>
        </p:nvPicPr>
        <p:blipFill>
          <a:blip r:embed="rId5">
            <a:alphaModFix/>
          </a:blip>
          <a:stretch>
            <a:fillRect/>
          </a:stretch>
        </p:blipFill>
        <p:spPr>
          <a:xfrm>
            <a:off x="366203" y="1577529"/>
            <a:ext cx="1607122" cy="477200"/>
          </a:xfrm>
          <a:prstGeom prst="rect">
            <a:avLst/>
          </a:prstGeom>
          <a:noFill/>
          <a:ln>
            <a:noFill/>
          </a:ln>
        </p:spPr>
      </p:pic>
      <p:sp>
        <p:nvSpPr>
          <p:cNvPr id="228" name="Google Shape;228;p24"/>
          <p:cNvSpPr txBox="1"/>
          <p:nvPr/>
        </p:nvSpPr>
        <p:spPr>
          <a:xfrm>
            <a:off x="1906398" y="1666125"/>
            <a:ext cx="33822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probability distribution over</a:t>
            </a:r>
            <a:endParaRPr sz="1500">
              <a:solidFill>
                <a:schemeClr val="dk1"/>
              </a:solidFill>
              <a:latin typeface="Poppins"/>
              <a:ea typeface="Poppins"/>
              <a:cs typeface="Poppins"/>
              <a:sym typeface="Poppins"/>
            </a:endParaRPr>
          </a:p>
        </p:txBody>
      </p:sp>
      <p:sp>
        <p:nvSpPr>
          <p:cNvPr id="229" name="Google Shape;229;p24"/>
          <p:cNvSpPr txBox="1"/>
          <p:nvPr/>
        </p:nvSpPr>
        <p:spPr>
          <a:xfrm>
            <a:off x="3738124" y="2497700"/>
            <a:ext cx="26112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Risk</a:t>
            </a:r>
            <a:endParaRPr sz="1500">
              <a:solidFill>
                <a:schemeClr val="dk1"/>
              </a:solidFill>
              <a:latin typeface="Poppins"/>
              <a:ea typeface="Poppins"/>
              <a:cs typeface="Poppins"/>
              <a:sym typeface="Poppins"/>
            </a:endParaRPr>
          </a:p>
        </p:txBody>
      </p:sp>
      <p:pic>
        <p:nvPicPr>
          <p:cNvPr id="230" name="Google Shape;230;p24"/>
          <p:cNvPicPr preferRelativeResize="0"/>
          <p:nvPr/>
        </p:nvPicPr>
        <p:blipFill>
          <a:blip r:embed="rId6">
            <a:alphaModFix/>
          </a:blip>
          <a:stretch>
            <a:fillRect/>
          </a:stretch>
        </p:blipFill>
        <p:spPr>
          <a:xfrm>
            <a:off x="366205" y="3199050"/>
            <a:ext cx="3172296" cy="477200"/>
          </a:xfrm>
          <a:prstGeom prst="rect">
            <a:avLst/>
          </a:prstGeom>
          <a:noFill/>
          <a:ln>
            <a:noFill/>
          </a:ln>
        </p:spPr>
      </p:pic>
      <p:sp>
        <p:nvSpPr>
          <p:cNvPr id="231" name="Google Shape;231;p24"/>
          <p:cNvSpPr txBox="1"/>
          <p:nvPr/>
        </p:nvSpPr>
        <p:spPr>
          <a:xfrm>
            <a:off x="3499625" y="3287650"/>
            <a:ext cx="2849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i.i.d sample used to learn …</a:t>
            </a:r>
            <a:endParaRPr sz="1500">
              <a:solidFill>
                <a:schemeClr val="dk1"/>
              </a:solidFill>
              <a:latin typeface="Poppins"/>
              <a:ea typeface="Poppins"/>
              <a:cs typeface="Poppins"/>
              <a:sym typeface="Poppins"/>
            </a:endParaRPr>
          </a:p>
        </p:txBody>
      </p:sp>
      <p:pic>
        <p:nvPicPr>
          <p:cNvPr id="232" name="Google Shape;232;p24"/>
          <p:cNvPicPr preferRelativeResize="0"/>
          <p:nvPr/>
        </p:nvPicPr>
        <p:blipFill>
          <a:blip r:embed="rId7">
            <a:alphaModFix/>
          </a:blip>
          <a:stretch>
            <a:fillRect/>
          </a:stretch>
        </p:blipFill>
        <p:spPr>
          <a:xfrm>
            <a:off x="366200" y="3919150"/>
            <a:ext cx="3856013" cy="885000"/>
          </a:xfrm>
          <a:prstGeom prst="rect">
            <a:avLst/>
          </a:prstGeom>
          <a:noFill/>
          <a:ln>
            <a:noFill/>
          </a:ln>
        </p:spPr>
      </p:pic>
      <p:sp>
        <p:nvSpPr>
          <p:cNvPr id="233" name="Google Shape;233;p24"/>
          <p:cNvSpPr txBox="1"/>
          <p:nvPr/>
        </p:nvSpPr>
        <p:spPr>
          <a:xfrm>
            <a:off x="4222225" y="4077600"/>
            <a:ext cx="4980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a classifier function via empirical risk minimization</a:t>
            </a:r>
            <a:endParaRPr sz="1500">
              <a:solidFill>
                <a:schemeClr val="dk1"/>
              </a:solidFill>
              <a:latin typeface="Poppins"/>
              <a:ea typeface="Poppins"/>
              <a:cs typeface="Poppins"/>
              <a:sym typeface="Poppins"/>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rtl="0" algn="l">
              <a:spcBef>
                <a:spcPts val="0"/>
              </a:spcBef>
              <a:spcAft>
                <a:spcPts val="0"/>
              </a:spcAft>
              <a:buClr>
                <a:schemeClr val="dk1"/>
              </a:buClr>
              <a:buSzPts val="2100"/>
              <a:buFont typeface="Arial"/>
              <a:buNone/>
            </a:pPr>
            <a:r>
              <a:rPr lang="it" sz="2500">
                <a:solidFill>
                  <a:schemeClr val="dk1"/>
                </a:solidFill>
                <a:latin typeface="Poppins"/>
                <a:ea typeface="Poppins"/>
                <a:cs typeface="Poppins"/>
                <a:sym typeface="Poppins"/>
              </a:rPr>
              <a:t>The basic formulation</a:t>
            </a:r>
            <a:endParaRPr sz="2500">
              <a:solidFill>
                <a:schemeClr val="dk1"/>
              </a:solidFill>
              <a:latin typeface="Poppins"/>
              <a:ea typeface="Poppins"/>
              <a:cs typeface="Poppins"/>
              <a:sym typeface="Poppins"/>
            </a:endParaRPr>
          </a:p>
        </p:txBody>
      </p:sp>
      <p:sp>
        <p:nvSpPr>
          <p:cNvPr id="239" name="Google Shape;239;p25"/>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pic>
        <p:nvPicPr>
          <p:cNvPr id="240" name="Google Shape;240;p25"/>
          <p:cNvPicPr preferRelativeResize="0"/>
          <p:nvPr/>
        </p:nvPicPr>
        <p:blipFill>
          <a:blip r:embed="rId3">
            <a:alphaModFix/>
          </a:blip>
          <a:stretch>
            <a:fillRect/>
          </a:stretch>
        </p:blipFill>
        <p:spPr>
          <a:xfrm>
            <a:off x="636850" y="1846525"/>
            <a:ext cx="7870299" cy="1748175"/>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6"/>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How to learn ⍴</a:t>
            </a:r>
            <a:endParaRPr sz="2500">
              <a:solidFill>
                <a:schemeClr val="dk1"/>
              </a:solidFill>
              <a:latin typeface="Poppins"/>
              <a:ea typeface="Poppins"/>
              <a:cs typeface="Poppins"/>
              <a:sym typeface="Poppins"/>
            </a:endParaRPr>
          </a:p>
        </p:txBody>
      </p:sp>
      <p:sp>
        <p:nvSpPr>
          <p:cNvPr id="246" name="Google Shape;246;p26"/>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
        <p:nvSpPr>
          <p:cNvPr id="247" name="Google Shape;247;p26"/>
          <p:cNvSpPr txBox="1"/>
          <p:nvPr/>
        </p:nvSpPr>
        <p:spPr>
          <a:xfrm>
            <a:off x="226650" y="1752525"/>
            <a:ext cx="8690700" cy="27090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150000"/>
              </a:lnSpc>
              <a:spcBef>
                <a:spcPts val="0"/>
              </a:spcBef>
              <a:spcAft>
                <a:spcPts val="0"/>
              </a:spcAft>
              <a:buClr>
                <a:srgbClr val="2B2B2B"/>
              </a:buClr>
              <a:buSzPts val="2000"/>
              <a:buFont typeface="Poppins"/>
              <a:buAutoNum type="arabicPeriod"/>
            </a:pPr>
            <a:r>
              <a:rPr lang="it" sz="2000">
                <a:solidFill>
                  <a:srgbClr val="2B2B2B"/>
                </a:solidFill>
                <a:latin typeface="Poppins"/>
                <a:ea typeface="Poppins"/>
                <a:cs typeface="Poppins"/>
                <a:sym typeface="Poppins"/>
              </a:rPr>
              <a:t>Use a confidence function</a:t>
            </a:r>
            <a:endParaRPr sz="2000">
              <a:solidFill>
                <a:srgbClr val="2B2B2B"/>
              </a:solidFill>
              <a:latin typeface="Poppins"/>
              <a:ea typeface="Poppins"/>
              <a:cs typeface="Poppins"/>
              <a:sym typeface="Poppins"/>
            </a:endParaRPr>
          </a:p>
          <a:p>
            <a:pPr indent="0" lvl="0" marL="457200" marR="0" rtl="0" algn="just">
              <a:lnSpc>
                <a:spcPct val="150000"/>
              </a:lnSpc>
              <a:spcBef>
                <a:spcPts val="0"/>
              </a:spcBef>
              <a:spcAft>
                <a:spcPts val="0"/>
              </a:spcAft>
              <a:buNone/>
            </a:pPr>
            <a:r>
              <a:t/>
            </a:r>
            <a:endParaRPr sz="2000">
              <a:solidFill>
                <a:srgbClr val="2B2B2B"/>
              </a:solidFill>
              <a:latin typeface="Poppins"/>
              <a:ea typeface="Poppins"/>
              <a:cs typeface="Poppins"/>
              <a:sym typeface="Poppins"/>
            </a:endParaRPr>
          </a:p>
          <a:p>
            <a:pPr indent="0" lvl="0" marL="457200" marR="0" rtl="0" algn="just">
              <a:lnSpc>
                <a:spcPct val="150000"/>
              </a:lnSpc>
              <a:spcBef>
                <a:spcPts val="0"/>
              </a:spcBef>
              <a:spcAft>
                <a:spcPts val="0"/>
              </a:spcAft>
              <a:buNone/>
            </a:pPr>
            <a:r>
              <a:t/>
            </a:r>
            <a:endParaRPr sz="2000">
              <a:solidFill>
                <a:srgbClr val="2B2B2B"/>
              </a:solidFill>
              <a:latin typeface="Poppins"/>
              <a:ea typeface="Poppins"/>
              <a:cs typeface="Poppins"/>
              <a:sym typeface="Poppins"/>
            </a:endParaRPr>
          </a:p>
          <a:p>
            <a:pPr indent="0" lvl="0" marL="457200" marR="0" rtl="0" algn="just">
              <a:lnSpc>
                <a:spcPct val="150000"/>
              </a:lnSpc>
              <a:spcBef>
                <a:spcPts val="0"/>
              </a:spcBef>
              <a:spcAft>
                <a:spcPts val="0"/>
              </a:spcAft>
              <a:buNone/>
            </a:pPr>
            <a:r>
              <a:t/>
            </a:r>
            <a:endParaRPr sz="2000">
              <a:solidFill>
                <a:srgbClr val="2B2B2B"/>
              </a:solidFill>
              <a:latin typeface="Poppins"/>
              <a:ea typeface="Poppins"/>
              <a:cs typeface="Poppins"/>
              <a:sym typeface="Poppins"/>
            </a:endParaRPr>
          </a:p>
          <a:p>
            <a:pPr indent="-355600" lvl="0" marL="457200" marR="0" rtl="0" algn="just">
              <a:lnSpc>
                <a:spcPct val="150000"/>
              </a:lnSpc>
              <a:spcBef>
                <a:spcPts val="0"/>
              </a:spcBef>
              <a:spcAft>
                <a:spcPts val="0"/>
              </a:spcAft>
              <a:buClr>
                <a:srgbClr val="2B2B2B"/>
              </a:buClr>
              <a:buSzPts val="2000"/>
              <a:buFont typeface="Poppins"/>
              <a:buAutoNum type="arabicPeriod"/>
            </a:pPr>
            <a:r>
              <a:rPr lang="it" sz="2000">
                <a:solidFill>
                  <a:srgbClr val="2B2B2B"/>
                </a:solidFill>
                <a:latin typeface="Poppins"/>
                <a:ea typeface="Poppins"/>
                <a:cs typeface="Poppins"/>
                <a:sym typeface="Poppins"/>
              </a:rPr>
              <a:t>Set a threshold</a:t>
            </a:r>
            <a:endParaRPr sz="2000">
              <a:solidFill>
                <a:srgbClr val="2B2B2B"/>
              </a:solidFill>
              <a:latin typeface="Poppins"/>
              <a:ea typeface="Poppins"/>
              <a:cs typeface="Poppins"/>
              <a:sym typeface="Poppins"/>
            </a:endParaRPr>
          </a:p>
          <a:p>
            <a:pPr indent="0" lvl="0" marL="457200" marR="0" rtl="0" algn="l">
              <a:lnSpc>
                <a:spcPct val="150000"/>
              </a:lnSpc>
              <a:spcBef>
                <a:spcPts val="0"/>
              </a:spcBef>
              <a:spcAft>
                <a:spcPts val="0"/>
              </a:spcAft>
              <a:buNone/>
            </a:pPr>
            <a:r>
              <a:t/>
            </a:r>
            <a:endParaRPr sz="2000">
              <a:solidFill>
                <a:srgbClr val="2B2B2B"/>
              </a:solidFill>
              <a:latin typeface="Poppins"/>
              <a:ea typeface="Poppins"/>
              <a:cs typeface="Poppins"/>
              <a:sym typeface="Poppins"/>
            </a:endParaRPr>
          </a:p>
        </p:txBody>
      </p:sp>
      <p:pic>
        <p:nvPicPr>
          <p:cNvPr id="248" name="Google Shape;248;p26"/>
          <p:cNvPicPr preferRelativeResize="0"/>
          <p:nvPr/>
        </p:nvPicPr>
        <p:blipFill>
          <a:blip r:embed="rId3">
            <a:alphaModFix/>
          </a:blip>
          <a:stretch>
            <a:fillRect/>
          </a:stretch>
        </p:blipFill>
        <p:spPr>
          <a:xfrm>
            <a:off x="82250" y="2571750"/>
            <a:ext cx="8979504" cy="529575"/>
          </a:xfrm>
          <a:prstGeom prst="rect">
            <a:avLst/>
          </a:prstGeom>
          <a:noFill/>
          <a:ln>
            <a:noFill/>
          </a:ln>
        </p:spPr>
      </p:pic>
      <p:pic>
        <p:nvPicPr>
          <p:cNvPr id="249" name="Google Shape;249;p26"/>
          <p:cNvPicPr preferRelativeResize="0"/>
          <p:nvPr/>
        </p:nvPicPr>
        <p:blipFill>
          <a:blip r:embed="rId4">
            <a:alphaModFix/>
          </a:blip>
          <a:stretch>
            <a:fillRect/>
          </a:stretch>
        </p:blipFill>
        <p:spPr>
          <a:xfrm>
            <a:off x="4358800" y="1647350"/>
            <a:ext cx="2930315" cy="529575"/>
          </a:xfrm>
          <a:prstGeom prst="rect">
            <a:avLst/>
          </a:prstGeom>
          <a:noFill/>
          <a:ln>
            <a:noFill/>
          </a:ln>
        </p:spPr>
      </p:pic>
      <p:pic>
        <p:nvPicPr>
          <p:cNvPr id="250" name="Google Shape;250;p26"/>
          <p:cNvPicPr preferRelativeResize="0"/>
          <p:nvPr/>
        </p:nvPicPr>
        <p:blipFill>
          <a:blip r:embed="rId5">
            <a:alphaModFix/>
          </a:blip>
          <a:stretch>
            <a:fillRect/>
          </a:stretch>
        </p:blipFill>
        <p:spPr>
          <a:xfrm>
            <a:off x="2084175" y="4284850"/>
            <a:ext cx="194650" cy="486625"/>
          </a:xfrm>
          <a:prstGeom prst="rect">
            <a:avLst/>
          </a:prstGeom>
          <a:noFill/>
          <a:ln>
            <a:noFill/>
          </a:ln>
        </p:spPr>
      </p:pic>
      <p:pic>
        <p:nvPicPr>
          <p:cNvPr id="251" name="Google Shape;251;p26"/>
          <p:cNvPicPr preferRelativeResize="0"/>
          <p:nvPr/>
        </p:nvPicPr>
        <p:blipFill>
          <a:blip r:embed="rId6">
            <a:alphaModFix/>
          </a:blip>
          <a:stretch>
            <a:fillRect/>
          </a:stretch>
        </p:blipFill>
        <p:spPr>
          <a:xfrm>
            <a:off x="2908172" y="3527778"/>
            <a:ext cx="493672" cy="529575"/>
          </a:xfrm>
          <a:prstGeom prst="rect">
            <a:avLst/>
          </a:prstGeom>
          <a:noFill/>
          <a:ln>
            <a:noFill/>
          </a:ln>
        </p:spPr>
      </p:pic>
      <p:pic>
        <p:nvPicPr>
          <p:cNvPr id="252" name="Google Shape;252;p26"/>
          <p:cNvPicPr preferRelativeResize="0"/>
          <p:nvPr/>
        </p:nvPicPr>
        <p:blipFill>
          <a:blip r:embed="rId7">
            <a:alphaModFix/>
          </a:blip>
          <a:stretch>
            <a:fillRect/>
          </a:stretch>
        </p:blipFill>
        <p:spPr>
          <a:xfrm>
            <a:off x="494325" y="4218775"/>
            <a:ext cx="4467524" cy="61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7"/>
          <p:cNvPicPr preferRelativeResize="0"/>
          <p:nvPr/>
        </p:nvPicPr>
        <p:blipFill>
          <a:blip r:embed="rId3">
            <a:alphaModFix/>
          </a:blip>
          <a:stretch>
            <a:fillRect/>
          </a:stretch>
        </p:blipFill>
        <p:spPr>
          <a:xfrm>
            <a:off x="2119181" y="1740769"/>
            <a:ext cx="4905638" cy="919800"/>
          </a:xfrm>
          <a:prstGeom prst="rect">
            <a:avLst/>
          </a:prstGeom>
          <a:noFill/>
          <a:ln>
            <a:noFill/>
          </a:ln>
        </p:spPr>
      </p:pic>
      <p:grpSp>
        <p:nvGrpSpPr>
          <p:cNvPr id="259" name="Google Shape;259;p27"/>
          <p:cNvGrpSpPr/>
          <p:nvPr/>
        </p:nvGrpSpPr>
        <p:grpSpPr>
          <a:xfrm>
            <a:off x="387956" y="2268619"/>
            <a:ext cx="8756044" cy="1631475"/>
            <a:chOff x="517275" y="3024825"/>
            <a:chExt cx="11674725" cy="2175300"/>
          </a:xfrm>
        </p:grpSpPr>
        <p:cxnSp>
          <p:nvCxnSpPr>
            <p:cNvPr id="260" name="Google Shape;260;p27"/>
            <p:cNvCxnSpPr>
              <a:stCxn id="261" idx="0"/>
            </p:cNvCxnSpPr>
            <p:nvPr/>
          </p:nvCxnSpPr>
          <p:spPr>
            <a:xfrm flipH="1" rot="10800000">
              <a:off x="3311775" y="3024825"/>
              <a:ext cx="2853600" cy="1775100"/>
            </a:xfrm>
            <a:prstGeom prst="straightConnector1">
              <a:avLst/>
            </a:prstGeom>
            <a:noFill/>
            <a:ln cap="flat" cmpd="sng" w="38100">
              <a:solidFill>
                <a:schemeClr val="dk2"/>
              </a:solidFill>
              <a:prstDash val="solid"/>
              <a:round/>
              <a:headEnd len="med" w="med" type="none"/>
              <a:tailEnd len="med" w="med" type="triangle"/>
            </a:ln>
          </p:spPr>
        </p:cxnSp>
        <p:sp>
          <p:nvSpPr>
            <p:cNvPr id="261" name="Google Shape;261;p27"/>
            <p:cNvSpPr txBox="1"/>
            <p:nvPr/>
          </p:nvSpPr>
          <p:spPr>
            <a:xfrm>
              <a:off x="517275" y="4799925"/>
              <a:ext cx="5589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Confidence Metric</a:t>
              </a:r>
              <a:endParaRPr sz="1500">
                <a:solidFill>
                  <a:schemeClr val="dk1"/>
                </a:solidFill>
                <a:latin typeface="Poppins"/>
                <a:ea typeface="Poppins"/>
                <a:cs typeface="Poppins"/>
                <a:sym typeface="Poppins"/>
              </a:endParaRPr>
            </a:p>
          </p:txBody>
        </p:sp>
        <p:cxnSp>
          <p:nvCxnSpPr>
            <p:cNvPr id="262" name="Google Shape;262;p27"/>
            <p:cNvCxnSpPr>
              <a:stCxn id="263" idx="0"/>
            </p:cNvCxnSpPr>
            <p:nvPr/>
          </p:nvCxnSpPr>
          <p:spPr>
            <a:xfrm rot="10800000">
              <a:off x="8894400" y="3101925"/>
              <a:ext cx="503100" cy="1698000"/>
            </a:xfrm>
            <a:prstGeom prst="straightConnector1">
              <a:avLst/>
            </a:prstGeom>
            <a:noFill/>
            <a:ln cap="flat" cmpd="sng" w="38100">
              <a:solidFill>
                <a:schemeClr val="dk2"/>
              </a:solidFill>
              <a:prstDash val="solid"/>
              <a:round/>
              <a:headEnd len="med" w="med" type="none"/>
              <a:tailEnd len="med" w="med" type="triangle"/>
            </a:ln>
          </p:spPr>
        </p:cxnSp>
        <p:sp>
          <p:nvSpPr>
            <p:cNvPr id="263" name="Google Shape;263;p27"/>
            <p:cNvSpPr txBox="1"/>
            <p:nvPr/>
          </p:nvSpPr>
          <p:spPr>
            <a:xfrm>
              <a:off x="6603000" y="4799925"/>
              <a:ext cx="5589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Confidence threshold</a:t>
              </a:r>
              <a:endParaRPr sz="1500">
                <a:solidFill>
                  <a:schemeClr val="dk1"/>
                </a:solidFill>
                <a:latin typeface="Poppins"/>
                <a:ea typeface="Poppins"/>
                <a:cs typeface="Poppins"/>
                <a:sym typeface="Poppins"/>
              </a:endParaRPr>
            </a:p>
          </p:txBody>
        </p:sp>
      </p:grpSp>
      <p:sp>
        <p:nvSpPr>
          <p:cNvPr id="264" name="Google Shape;264;p27"/>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How to learn ⍴</a:t>
            </a:r>
            <a:endParaRPr sz="2500">
              <a:solidFill>
                <a:schemeClr val="dk1"/>
              </a:solidFill>
              <a:latin typeface="Poppins"/>
              <a:ea typeface="Poppins"/>
              <a:cs typeface="Poppins"/>
              <a:sym typeface="Poppins"/>
            </a:endParaRPr>
          </a:p>
        </p:txBody>
      </p:sp>
      <p:sp>
        <p:nvSpPr>
          <p:cNvPr id="265" name="Google Shape;265;p27"/>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Why not simply rejecting everything?</a:t>
            </a:r>
            <a:endParaRPr sz="2500">
              <a:solidFill>
                <a:schemeClr val="dk1"/>
              </a:solidFill>
              <a:latin typeface="Poppins"/>
              <a:ea typeface="Poppins"/>
              <a:cs typeface="Poppins"/>
              <a:sym typeface="Poppins"/>
            </a:endParaRPr>
          </a:p>
        </p:txBody>
      </p:sp>
      <p:sp>
        <p:nvSpPr>
          <p:cNvPr id="271" name="Google Shape;271;p28"/>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pic>
        <p:nvPicPr>
          <p:cNvPr id="272" name="Google Shape;272;p28"/>
          <p:cNvPicPr preferRelativeResize="0"/>
          <p:nvPr/>
        </p:nvPicPr>
        <p:blipFill>
          <a:blip r:embed="rId3">
            <a:alphaModFix/>
          </a:blip>
          <a:stretch>
            <a:fillRect/>
          </a:stretch>
        </p:blipFill>
        <p:spPr>
          <a:xfrm>
            <a:off x="630425" y="1527778"/>
            <a:ext cx="3987250" cy="629550"/>
          </a:xfrm>
          <a:prstGeom prst="rect">
            <a:avLst/>
          </a:prstGeom>
          <a:noFill/>
          <a:ln>
            <a:noFill/>
          </a:ln>
        </p:spPr>
      </p:pic>
      <p:sp>
        <p:nvSpPr>
          <p:cNvPr id="273" name="Google Shape;273;p28"/>
          <p:cNvSpPr txBox="1"/>
          <p:nvPr/>
        </p:nvSpPr>
        <p:spPr>
          <a:xfrm>
            <a:off x="4898823" y="1692550"/>
            <a:ext cx="33822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Coverage function</a:t>
            </a:r>
            <a:endParaRPr sz="1500">
              <a:solidFill>
                <a:schemeClr val="dk1"/>
              </a:solidFill>
              <a:latin typeface="Poppins"/>
              <a:ea typeface="Poppins"/>
              <a:cs typeface="Poppins"/>
              <a:sym typeface="Poppins"/>
            </a:endParaRPr>
          </a:p>
        </p:txBody>
      </p:sp>
      <p:sp>
        <p:nvSpPr>
          <p:cNvPr id="274" name="Google Shape;274;p28"/>
          <p:cNvSpPr txBox="1"/>
          <p:nvPr/>
        </p:nvSpPr>
        <p:spPr>
          <a:xfrm>
            <a:off x="131025" y="2221800"/>
            <a:ext cx="83265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it" sz="1500">
                <a:latin typeface="Poppins"/>
                <a:ea typeface="Poppins"/>
                <a:cs typeface="Poppins"/>
                <a:sym typeface="Poppins"/>
              </a:rPr>
              <a:t>E</a:t>
            </a:r>
            <a:r>
              <a:rPr lang="it" sz="1500">
                <a:latin typeface="Poppins"/>
                <a:ea typeface="Poppins"/>
                <a:cs typeface="Poppins"/>
                <a:sym typeface="Poppins"/>
              </a:rPr>
              <a:t>xpected proportion of instances for which the model would make a prediction</a:t>
            </a:r>
            <a:endParaRPr sz="1500">
              <a:latin typeface="Poppins"/>
              <a:ea typeface="Poppins"/>
              <a:cs typeface="Poppins"/>
              <a:sym typeface="Poppins"/>
            </a:endParaRPr>
          </a:p>
        </p:txBody>
      </p:sp>
      <p:pic>
        <p:nvPicPr>
          <p:cNvPr id="275" name="Google Shape;275;p28"/>
          <p:cNvPicPr preferRelativeResize="0"/>
          <p:nvPr/>
        </p:nvPicPr>
        <p:blipFill>
          <a:blip r:embed="rId4">
            <a:alphaModFix/>
          </a:blip>
          <a:stretch>
            <a:fillRect/>
          </a:stretch>
        </p:blipFill>
        <p:spPr>
          <a:xfrm>
            <a:off x="152400" y="2789700"/>
            <a:ext cx="8839200" cy="10969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Two ways of solving the problem</a:t>
            </a:r>
            <a:endParaRPr sz="2500">
              <a:solidFill>
                <a:schemeClr val="dk1"/>
              </a:solidFill>
              <a:latin typeface="Poppins"/>
              <a:ea typeface="Poppins"/>
              <a:cs typeface="Poppins"/>
              <a:sym typeface="Poppins"/>
            </a:endParaRPr>
          </a:p>
        </p:txBody>
      </p:sp>
      <p:sp>
        <p:nvSpPr>
          <p:cNvPr id="281" name="Google Shape;281;p29"/>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
        <p:nvSpPr>
          <p:cNvPr id="282" name="Google Shape;282;p29"/>
          <p:cNvSpPr txBox="1"/>
          <p:nvPr/>
        </p:nvSpPr>
        <p:spPr>
          <a:xfrm>
            <a:off x="85150" y="1390950"/>
            <a:ext cx="8690700" cy="40944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150000"/>
              </a:lnSpc>
              <a:spcBef>
                <a:spcPts val="0"/>
              </a:spcBef>
              <a:spcAft>
                <a:spcPts val="0"/>
              </a:spcAft>
              <a:buClr>
                <a:srgbClr val="2B2B2B"/>
              </a:buClr>
              <a:buSzPts val="2000"/>
              <a:buFont typeface="Poppins"/>
              <a:buChar char="-"/>
            </a:pPr>
            <a:r>
              <a:rPr lang="it" sz="2000">
                <a:solidFill>
                  <a:srgbClr val="2B2B2B"/>
                </a:solidFill>
                <a:latin typeface="Poppins"/>
                <a:ea typeface="Poppins"/>
                <a:cs typeface="Poppins"/>
                <a:sym typeface="Poppins"/>
              </a:rPr>
              <a:t>Bounded Risk</a:t>
            </a:r>
            <a:endParaRPr sz="2000">
              <a:solidFill>
                <a:srgbClr val="2B2B2B"/>
              </a:solidFill>
              <a:latin typeface="Poppins"/>
              <a:ea typeface="Poppins"/>
              <a:cs typeface="Poppins"/>
              <a:sym typeface="Poppins"/>
            </a:endParaRPr>
          </a:p>
          <a:p>
            <a:pPr indent="-355600" lvl="1" marL="914400" marR="0" rtl="0" algn="just">
              <a:lnSpc>
                <a:spcPct val="150000"/>
              </a:lnSpc>
              <a:spcBef>
                <a:spcPts val="0"/>
              </a:spcBef>
              <a:spcAft>
                <a:spcPts val="0"/>
              </a:spcAft>
              <a:buClr>
                <a:srgbClr val="2B2B2B"/>
              </a:buClr>
              <a:buSzPts val="2000"/>
              <a:buFont typeface="Poppins"/>
              <a:buChar char="-"/>
            </a:pPr>
            <a:r>
              <a:rPr lang="it" sz="2000">
                <a:solidFill>
                  <a:srgbClr val="2B2B2B"/>
                </a:solidFill>
                <a:latin typeface="Poppins"/>
                <a:ea typeface="Poppins"/>
                <a:cs typeface="Poppins"/>
                <a:sym typeface="Poppins"/>
              </a:rPr>
              <a:t>Fix a certain threshold of Risk (i.e. loss) that the model has to achieve, and find a good coverage for this</a:t>
            </a:r>
            <a:endParaRPr sz="2000">
              <a:solidFill>
                <a:srgbClr val="2B2B2B"/>
              </a:solidFill>
              <a:latin typeface="Poppins"/>
              <a:ea typeface="Poppins"/>
              <a:cs typeface="Poppins"/>
              <a:sym typeface="Poppins"/>
            </a:endParaRPr>
          </a:p>
          <a:p>
            <a:pPr indent="0" lvl="0" marL="457200" marR="0" rtl="0" algn="just">
              <a:lnSpc>
                <a:spcPct val="150000"/>
              </a:lnSpc>
              <a:spcBef>
                <a:spcPts val="0"/>
              </a:spcBef>
              <a:spcAft>
                <a:spcPts val="0"/>
              </a:spcAft>
              <a:buNone/>
            </a:pPr>
            <a:r>
              <a:t/>
            </a:r>
            <a:endParaRPr sz="2000">
              <a:solidFill>
                <a:srgbClr val="2B2B2B"/>
              </a:solidFill>
              <a:latin typeface="Poppins"/>
              <a:ea typeface="Poppins"/>
              <a:cs typeface="Poppins"/>
              <a:sym typeface="Poppins"/>
            </a:endParaRPr>
          </a:p>
          <a:p>
            <a:pPr indent="-355600" lvl="0" marL="457200" marR="0" rtl="0" algn="just">
              <a:lnSpc>
                <a:spcPct val="150000"/>
              </a:lnSpc>
              <a:spcBef>
                <a:spcPts val="0"/>
              </a:spcBef>
              <a:spcAft>
                <a:spcPts val="0"/>
              </a:spcAft>
              <a:buClr>
                <a:srgbClr val="2B2B2B"/>
              </a:buClr>
              <a:buSzPts val="2000"/>
              <a:buFont typeface="Poppins"/>
              <a:buChar char="-"/>
            </a:pPr>
            <a:r>
              <a:rPr lang="it" sz="2000">
                <a:solidFill>
                  <a:srgbClr val="2B2B2B"/>
                </a:solidFill>
                <a:latin typeface="Poppins"/>
                <a:ea typeface="Poppins"/>
                <a:cs typeface="Poppins"/>
                <a:sym typeface="Poppins"/>
              </a:rPr>
              <a:t>Bounded Coverage</a:t>
            </a:r>
            <a:endParaRPr sz="2000">
              <a:solidFill>
                <a:srgbClr val="2B2B2B"/>
              </a:solidFill>
              <a:latin typeface="Poppins"/>
              <a:ea typeface="Poppins"/>
              <a:cs typeface="Poppins"/>
              <a:sym typeface="Poppins"/>
            </a:endParaRPr>
          </a:p>
          <a:p>
            <a:pPr indent="-355600" lvl="1" marL="914400" marR="0" rtl="0" algn="just">
              <a:lnSpc>
                <a:spcPct val="150000"/>
              </a:lnSpc>
              <a:spcBef>
                <a:spcPts val="0"/>
              </a:spcBef>
              <a:spcAft>
                <a:spcPts val="0"/>
              </a:spcAft>
              <a:buClr>
                <a:srgbClr val="2B2B2B"/>
              </a:buClr>
              <a:buSzPts val="2000"/>
              <a:buFont typeface="Poppins"/>
              <a:buChar char="-"/>
            </a:pPr>
            <a:r>
              <a:rPr lang="it" sz="2000">
                <a:solidFill>
                  <a:srgbClr val="2B2B2B"/>
                </a:solidFill>
                <a:latin typeface="Poppins"/>
                <a:ea typeface="Poppins"/>
                <a:cs typeface="Poppins"/>
                <a:sym typeface="Poppins"/>
              </a:rPr>
              <a:t>Fix a certain threshold for Coverage (i.e. number of instances) that the model has to predict on and calibrate the model to find the best instances.</a:t>
            </a:r>
            <a:endParaRPr sz="2000">
              <a:solidFill>
                <a:srgbClr val="2B2B2B"/>
              </a:solidFill>
              <a:latin typeface="Poppins"/>
              <a:ea typeface="Poppins"/>
              <a:cs typeface="Poppins"/>
              <a:sym typeface="Poppins"/>
            </a:endParaRPr>
          </a:p>
          <a:p>
            <a:pPr indent="0" lvl="0" marL="457200" marR="0" rtl="0" algn="l">
              <a:lnSpc>
                <a:spcPct val="150000"/>
              </a:lnSpc>
              <a:spcBef>
                <a:spcPts val="0"/>
              </a:spcBef>
              <a:spcAft>
                <a:spcPts val="0"/>
              </a:spcAft>
              <a:buNone/>
            </a:pPr>
            <a:r>
              <a:t/>
            </a:r>
            <a:endParaRPr sz="2000">
              <a:solidFill>
                <a:srgbClr val="2B2B2B"/>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0"/>
          <p:cNvPicPr preferRelativeResize="0"/>
          <p:nvPr/>
        </p:nvPicPr>
        <p:blipFill>
          <a:blip r:embed="rId3">
            <a:alphaModFix/>
          </a:blip>
          <a:stretch>
            <a:fillRect/>
          </a:stretch>
        </p:blipFill>
        <p:spPr>
          <a:xfrm>
            <a:off x="421743" y="2027269"/>
            <a:ext cx="3348260" cy="843599"/>
          </a:xfrm>
          <a:prstGeom prst="rect">
            <a:avLst/>
          </a:prstGeom>
          <a:noFill/>
          <a:ln>
            <a:noFill/>
          </a:ln>
        </p:spPr>
      </p:pic>
      <p:pic>
        <p:nvPicPr>
          <p:cNvPr id="289" name="Google Shape;289;p30"/>
          <p:cNvPicPr preferRelativeResize="0"/>
          <p:nvPr/>
        </p:nvPicPr>
        <p:blipFill>
          <a:blip r:embed="rId4">
            <a:alphaModFix/>
          </a:blip>
          <a:stretch>
            <a:fillRect/>
          </a:stretch>
        </p:blipFill>
        <p:spPr>
          <a:xfrm>
            <a:off x="893875" y="2870869"/>
            <a:ext cx="2712013" cy="1812431"/>
          </a:xfrm>
          <a:prstGeom prst="rect">
            <a:avLst/>
          </a:prstGeom>
          <a:noFill/>
          <a:ln>
            <a:noFill/>
          </a:ln>
        </p:spPr>
      </p:pic>
      <p:sp>
        <p:nvSpPr>
          <p:cNvPr id="290" name="Google Shape;290;p30"/>
          <p:cNvSpPr txBox="1"/>
          <p:nvPr/>
        </p:nvSpPr>
        <p:spPr>
          <a:xfrm>
            <a:off x="0" y="4591800"/>
            <a:ext cx="9144000" cy="551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0"/>
              </a:spcAft>
              <a:buNone/>
            </a:pPr>
            <a:r>
              <a:rPr lang="it" sz="900">
                <a:solidFill>
                  <a:srgbClr val="666666"/>
                </a:solidFill>
                <a:latin typeface="Poppins"/>
                <a:ea typeface="Poppins"/>
                <a:cs typeface="Poppins"/>
                <a:sym typeface="Poppins"/>
              </a:rPr>
              <a:t>- A. Mandelbaum and D. Weinshall, “Distance-based confidence score for neural network classifiers,” 2017, </a:t>
            </a:r>
            <a:r>
              <a:rPr i="1" lang="it" sz="900">
                <a:solidFill>
                  <a:srgbClr val="666666"/>
                </a:solidFill>
                <a:latin typeface="Poppins"/>
                <a:ea typeface="Poppins"/>
                <a:cs typeface="Poppins"/>
                <a:sym typeface="Poppins"/>
              </a:rPr>
              <a:t>arXiv:1709.09844</a:t>
            </a:r>
            <a:r>
              <a:rPr lang="it" sz="900">
                <a:solidFill>
                  <a:srgbClr val="666666"/>
                </a:solidFill>
                <a:latin typeface="Poppins"/>
                <a:ea typeface="Poppins"/>
                <a:cs typeface="Poppins"/>
                <a:sym typeface="Poppins"/>
              </a:rPr>
              <a:t>.</a:t>
            </a:r>
            <a:endParaRPr sz="900">
              <a:solidFill>
                <a:srgbClr val="666666"/>
              </a:solidFill>
              <a:latin typeface="Poppins"/>
              <a:ea typeface="Poppins"/>
              <a:cs typeface="Poppins"/>
              <a:sym typeface="Poppins"/>
            </a:endParaRPr>
          </a:p>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 Y. Bahat and G. Shakhnarovich, “Classification confidence estimation with test-time data-augmentation,” 2020, </a:t>
            </a:r>
            <a:r>
              <a:rPr i="1" lang="it" sz="900">
                <a:solidFill>
                  <a:srgbClr val="666666"/>
                </a:solidFill>
                <a:latin typeface="Poppins"/>
                <a:ea typeface="Poppins"/>
                <a:cs typeface="Poppins"/>
                <a:sym typeface="Poppins"/>
              </a:rPr>
              <a:t>arXiv:2006.1670</a:t>
            </a:r>
            <a:endParaRPr sz="1400">
              <a:solidFill>
                <a:srgbClr val="666666"/>
              </a:solidFill>
              <a:latin typeface="Poppins"/>
              <a:ea typeface="Poppins"/>
              <a:cs typeface="Poppins"/>
              <a:sym typeface="Poppins"/>
            </a:endParaRPr>
          </a:p>
        </p:txBody>
      </p:sp>
      <p:sp>
        <p:nvSpPr>
          <p:cNvPr id="291" name="Google Shape;291;p30"/>
          <p:cNvSpPr txBox="1"/>
          <p:nvPr/>
        </p:nvSpPr>
        <p:spPr>
          <a:xfrm>
            <a:off x="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Hard Predictions</a:t>
            </a:r>
            <a:endParaRPr sz="1500">
              <a:solidFill>
                <a:schemeClr val="dk1"/>
              </a:solidFill>
              <a:latin typeface="Poppins"/>
              <a:ea typeface="Poppins"/>
              <a:cs typeface="Poppins"/>
              <a:sym typeface="Poppins"/>
            </a:endParaRPr>
          </a:p>
        </p:txBody>
      </p:sp>
      <p:sp>
        <p:nvSpPr>
          <p:cNvPr id="292" name="Google Shape;292;p30"/>
          <p:cNvSpPr txBox="1"/>
          <p:nvPr/>
        </p:nvSpPr>
        <p:spPr>
          <a:xfrm>
            <a:off x="495225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Soft Predictions</a:t>
            </a:r>
            <a:endParaRPr sz="1500">
              <a:solidFill>
                <a:schemeClr val="dk1"/>
              </a:solidFill>
              <a:latin typeface="Poppins"/>
              <a:ea typeface="Poppins"/>
              <a:cs typeface="Poppins"/>
              <a:sym typeface="Poppins"/>
            </a:endParaRPr>
          </a:p>
        </p:txBody>
      </p:sp>
      <p:pic>
        <p:nvPicPr>
          <p:cNvPr id="293" name="Google Shape;293;p30"/>
          <p:cNvPicPr preferRelativeResize="0"/>
          <p:nvPr/>
        </p:nvPicPr>
        <p:blipFill>
          <a:blip r:embed="rId5">
            <a:alphaModFix/>
          </a:blip>
          <a:stretch>
            <a:fillRect/>
          </a:stretch>
        </p:blipFill>
        <p:spPr>
          <a:xfrm>
            <a:off x="5347190" y="2917125"/>
            <a:ext cx="3401866" cy="1523213"/>
          </a:xfrm>
          <a:prstGeom prst="rect">
            <a:avLst/>
          </a:prstGeom>
          <a:noFill/>
          <a:ln>
            <a:noFill/>
          </a:ln>
        </p:spPr>
      </p:pic>
      <p:pic>
        <p:nvPicPr>
          <p:cNvPr id="294" name="Google Shape;294;p30"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6">
            <a:alphaModFix/>
          </a:blip>
          <a:stretch>
            <a:fillRect/>
          </a:stretch>
        </p:blipFill>
        <p:spPr>
          <a:xfrm>
            <a:off x="5486908" y="1922063"/>
            <a:ext cx="3122443" cy="843600"/>
          </a:xfrm>
          <a:prstGeom prst="rect">
            <a:avLst/>
          </a:prstGeom>
          <a:noFill/>
          <a:ln>
            <a:noFill/>
          </a:ln>
        </p:spPr>
      </p:pic>
      <p:sp>
        <p:nvSpPr>
          <p:cNvPr id="295" name="Google Shape;295;p30"/>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Confidence metric</a:t>
            </a:r>
            <a:endParaRPr sz="2500">
              <a:solidFill>
                <a:schemeClr val="dk1"/>
              </a:solidFill>
              <a:latin typeface="Poppins"/>
              <a:ea typeface="Poppins"/>
              <a:cs typeface="Poppins"/>
              <a:sym typeface="Poppins"/>
            </a:endParaRPr>
          </a:p>
        </p:txBody>
      </p:sp>
      <p:sp>
        <p:nvSpPr>
          <p:cNvPr id="296" name="Google Shape;296;p30"/>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txBox="1"/>
          <p:nvPr/>
        </p:nvSpPr>
        <p:spPr>
          <a:xfrm>
            <a:off x="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Global</a:t>
            </a:r>
            <a:endParaRPr sz="1500">
              <a:solidFill>
                <a:schemeClr val="dk1"/>
              </a:solidFill>
              <a:latin typeface="Poppins"/>
              <a:ea typeface="Poppins"/>
              <a:cs typeface="Poppins"/>
              <a:sym typeface="Poppins"/>
            </a:endParaRPr>
          </a:p>
        </p:txBody>
      </p:sp>
      <p:sp>
        <p:nvSpPr>
          <p:cNvPr id="303" name="Google Shape;303;p31"/>
          <p:cNvSpPr txBox="1"/>
          <p:nvPr/>
        </p:nvSpPr>
        <p:spPr>
          <a:xfrm>
            <a:off x="495225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Local</a:t>
            </a:r>
            <a:endParaRPr sz="1500">
              <a:solidFill>
                <a:schemeClr val="dk1"/>
              </a:solidFill>
              <a:latin typeface="Poppins"/>
              <a:ea typeface="Poppins"/>
              <a:cs typeface="Poppins"/>
              <a:sym typeface="Poppins"/>
            </a:endParaRPr>
          </a:p>
        </p:txBody>
      </p:sp>
      <p:pic>
        <p:nvPicPr>
          <p:cNvPr id="304" name="Google Shape;304;p31"/>
          <p:cNvPicPr preferRelativeResize="0"/>
          <p:nvPr/>
        </p:nvPicPr>
        <p:blipFill>
          <a:blip r:embed="rId3">
            <a:alphaModFix/>
          </a:blip>
          <a:stretch>
            <a:fillRect/>
          </a:stretch>
        </p:blipFill>
        <p:spPr>
          <a:xfrm>
            <a:off x="5505075" y="1945819"/>
            <a:ext cx="3086100" cy="385763"/>
          </a:xfrm>
          <a:prstGeom prst="rect">
            <a:avLst/>
          </a:prstGeom>
          <a:noFill/>
          <a:ln>
            <a:noFill/>
          </a:ln>
        </p:spPr>
      </p:pic>
      <p:pic>
        <p:nvPicPr>
          <p:cNvPr id="305" name="Google Shape;305;p31"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4">
            <a:alphaModFix/>
          </a:blip>
          <a:stretch>
            <a:fillRect/>
          </a:stretch>
        </p:blipFill>
        <p:spPr>
          <a:xfrm>
            <a:off x="1949428" y="1945819"/>
            <a:ext cx="292894" cy="271463"/>
          </a:xfrm>
          <a:prstGeom prst="rect">
            <a:avLst/>
          </a:prstGeom>
          <a:noFill/>
          <a:ln>
            <a:noFill/>
          </a:ln>
        </p:spPr>
      </p:pic>
      <p:sp>
        <p:nvSpPr>
          <p:cNvPr id="306" name="Google Shape;306;p31"/>
          <p:cNvSpPr txBox="1"/>
          <p:nvPr/>
        </p:nvSpPr>
        <p:spPr>
          <a:xfrm>
            <a:off x="0" y="4591800"/>
            <a:ext cx="9144000" cy="551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0"/>
              </a:spcAft>
              <a:buNone/>
            </a:pPr>
            <a:r>
              <a:rPr lang="it" sz="900">
                <a:solidFill>
                  <a:srgbClr val="666666"/>
                </a:solidFill>
                <a:latin typeface="Poppins"/>
                <a:ea typeface="Poppins"/>
                <a:cs typeface="Poppins"/>
                <a:sym typeface="Poppins"/>
              </a:rPr>
              <a:t>- L. Fischer et al “</a:t>
            </a:r>
            <a:r>
              <a:rPr lang="it" sz="900">
                <a:solidFill>
                  <a:srgbClr val="666666"/>
                </a:solidFill>
                <a:highlight>
                  <a:srgbClr val="FFFFFF"/>
                </a:highlight>
                <a:latin typeface="Poppins"/>
                <a:ea typeface="Poppins"/>
                <a:cs typeface="Poppins"/>
                <a:sym typeface="Poppins"/>
              </a:rPr>
              <a:t>Local Rejection Strategies for Learning Vector Quantization</a:t>
            </a:r>
            <a:r>
              <a:rPr b="1" lang="it" sz="800">
                <a:solidFill>
                  <a:srgbClr val="666666"/>
                </a:solidFill>
                <a:highlight>
                  <a:srgbClr val="FFFFFF"/>
                </a:highlight>
                <a:latin typeface="Open Sans"/>
                <a:ea typeface="Open Sans"/>
                <a:cs typeface="Open Sans"/>
                <a:sym typeface="Open Sans"/>
              </a:rPr>
              <a:t>.</a:t>
            </a:r>
            <a:r>
              <a:rPr lang="it" sz="800">
                <a:solidFill>
                  <a:srgbClr val="505B62"/>
                </a:solidFill>
                <a:highlight>
                  <a:srgbClr val="FFFFFF"/>
                </a:highlight>
                <a:latin typeface="Open Sans"/>
                <a:ea typeface="Open Sans"/>
                <a:cs typeface="Open Sans"/>
                <a:sym typeface="Open Sans"/>
              </a:rPr>
              <a:t> </a:t>
            </a:r>
            <a:r>
              <a:rPr lang="it" sz="900">
                <a:solidFill>
                  <a:srgbClr val="666666"/>
                </a:solidFill>
                <a:latin typeface="Poppins"/>
                <a:ea typeface="Poppins"/>
                <a:cs typeface="Poppins"/>
                <a:sym typeface="Poppins"/>
              </a:rPr>
              <a:t>,” 2014, ICANN</a:t>
            </a:r>
            <a:endParaRPr sz="900">
              <a:solidFill>
                <a:srgbClr val="666666"/>
              </a:solidFill>
              <a:latin typeface="Poppins"/>
              <a:ea typeface="Poppins"/>
              <a:cs typeface="Poppins"/>
              <a:sym typeface="Poppins"/>
            </a:endParaRPr>
          </a:p>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 L. Fischer et al , “Efficient Rejection Strategies for Prototype classification,” 2020, </a:t>
            </a:r>
            <a:r>
              <a:rPr i="1" lang="it" sz="900">
                <a:solidFill>
                  <a:srgbClr val="666666"/>
                </a:solidFill>
                <a:latin typeface="Poppins"/>
                <a:ea typeface="Poppins"/>
                <a:cs typeface="Poppins"/>
                <a:sym typeface="Poppins"/>
              </a:rPr>
              <a:t>arXiv:2006.1670</a:t>
            </a:r>
            <a:endParaRPr sz="1400">
              <a:solidFill>
                <a:srgbClr val="666666"/>
              </a:solidFill>
              <a:latin typeface="Poppins"/>
              <a:ea typeface="Poppins"/>
              <a:cs typeface="Poppins"/>
              <a:sym typeface="Poppins"/>
            </a:endParaRPr>
          </a:p>
        </p:txBody>
      </p:sp>
      <p:sp>
        <p:nvSpPr>
          <p:cNvPr id="307" name="Google Shape;307;p31"/>
          <p:cNvSpPr txBox="1"/>
          <p:nvPr/>
        </p:nvSpPr>
        <p:spPr>
          <a:xfrm>
            <a:off x="4952250" y="2536631"/>
            <a:ext cx="4191900" cy="6465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confidence that varies over the data (e.g. multilabel classification)</a:t>
            </a:r>
            <a:endParaRPr sz="1500">
              <a:solidFill>
                <a:schemeClr val="dk1"/>
              </a:solidFill>
              <a:latin typeface="Poppins"/>
              <a:ea typeface="Poppins"/>
              <a:cs typeface="Poppins"/>
              <a:sym typeface="Poppins"/>
            </a:endParaRPr>
          </a:p>
        </p:txBody>
      </p:sp>
      <p:sp>
        <p:nvSpPr>
          <p:cNvPr id="308" name="Google Shape;308;p31"/>
          <p:cNvSpPr txBox="1"/>
          <p:nvPr/>
        </p:nvSpPr>
        <p:spPr>
          <a:xfrm>
            <a:off x="152813" y="2504869"/>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Well calibrated confidence over the data</a:t>
            </a:r>
            <a:endParaRPr sz="1500">
              <a:solidFill>
                <a:schemeClr val="dk1"/>
              </a:solidFill>
              <a:latin typeface="Poppins"/>
              <a:ea typeface="Poppins"/>
              <a:cs typeface="Poppins"/>
              <a:sym typeface="Poppins"/>
            </a:endParaRPr>
          </a:p>
        </p:txBody>
      </p:sp>
      <p:sp>
        <p:nvSpPr>
          <p:cNvPr id="309" name="Google Shape;309;p31"/>
          <p:cNvSpPr txBox="1"/>
          <p:nvPr/>
        </p:nvSpPr>
        <p:spPr>
          <a:xfrm>
            <a:off x="0" y="3430069"/>
            <a:ext cx="91440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To have threshold invariant evaluation, use trade-off curves (ROC)</a:t>
            </a:r>
            <a:endParaRPr sz="1500">
              <a:solidFill>
                <a:schemeClr val="dk1"/>
              </a:solidFill>
              <a:latin typeface="Poppins"/>
              <a:ea typeface="Poppins"/>
              <a:cs typeface="Poppins"/>
              <a:sym typeface="Poppins"/>
            </a:endParaRPr>
          </a:p>
        </p:txBody>
      </p:sp>
      <p:sp>
        <p:nvSpPr>
          <p:cNvPr id="310" name="Google Shape;310;p31"/>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Confidence threshold</a:t>
            </a:r>
            <a:endParaRPr sz="2500">
              <a:solidFill>
                <a:schemeClr val="dk1"/>
              </a:solidFill>
              <a:latin typeface="Poppins"/>
              <a:ea typeface="Poppins"/>
              <a:cs typeface="Poppins"/>
              <a:sym typeface="Poppins"/>
            </a:endParaRPr>
          </a:p>
        </p:txBody>
      </p:sp>
      <p:sp>
        <p:nvSpPr>
          <p:cNvPr id="311" name="Google Shape;311;p31"/>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2"/>
          <p:cNvSpPr txBox="1"/>
          <p:nvPr/>
        </p:nvSpPr>
        <p:spPr>
          <a:xfrm>
            <a:off x="0" y="4388625"/>
            <a:ext cx="9144000" cy="7551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Heo, J., Lee, H. B., Kim, S., Lee, J., Kim, K. J., Yang, E., and Hwang, S. J. (2018). Uncertainty-Aware Attention for Reliable Interpretation and Prediction. In Advances in Neural Infor- mation Processing Systems, volume 31, pages 909–918, Montreal, Canada. Curran Asso- ciates, Inc </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Brinkrolf, J. and Hammer, B. (2017). Probabilistic extension and reject options for pairwise LVQ. In 2017 12th International Workshop on Self-Organizing Maps and Learning Vector Quantization, Clustering and Data Visualization (WSOM), pages 1–8. IEEE.</a:t>
            </a:r>
            <a:endParaRPr sz="900">
              <a:solidFill>
                <a:srgbClr val="666666"/>
              </a:solidFill>
              <a:latin typeface="Poppins"/>
              <a:ea typeface="Poppins"/>
              <a:cs typeface="Poppins"/>
              <a:sym typeface="Poppins"/>
            </a:endParaRPr>
          </a:p>
        </p:txBody>
      </p:sp>
      <p:sp>
        <p:nvSpPr>
          <p:cNvPr id="318" name="Google Shape;318;p32"/>
          <p:cNvSpPr txBox="1"/>
          <p:nvPr/>
        </p:nvSpPr>
        <p:spPr>
          <a:xfrm>
            <a:off x="223200" y="1473450"/>
            <a:ext cx="88296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Rejectors can also be designed to reject a fixed amount of examples. </a:t>
            </a:r>
            <a:endParaRPr sz="1500">
              <a:solidFill>
                <a:schemeClr val="dk1"/>
              </a:solidFill>
              <a:latin typeface="Poppins"/>
              <a:ea typeface="Poppins"/>
              <a:cs typeface="Poppins"/>
              <a:sym typeface="Poppins"/>
            </a:endParaRPr>
          </a:p>
        </p:txBody>
      </p:sp>
      <p:pic>
        <p:nvPicPr>
          <p:cNvPr id="319" name="Google Shape;319;p32"/>
          <p:cNvPicPr preferRelativeResize="0"/>
          <p:nvPr/>
        </p:nvPicPr>
        <p:blipFill>
          <a:blip r:embed="rId3">
            <a:alphaModFix/>
          </a:blip>
          <a:stretch>
            <a:fillRect/>
          </a:stretch>
        </p:blipFill>
        <p:spPr>
          <a:xfrm>
            <a:off x="1336819" y="1740769"/>
            <a:ext cx="2109475" cy="2040150"/>
          </a:xfrm>
          <a:prstGeom prst="rect">
            <a:avLst/>
          </a:prstGeom>
          <a:noFill/>
          <a:ln>
            <a:noFill/>
          </a:ln>
        </p:spPr>
      </p:pic>
      <p:sp>
        <p:nvSpPr>
          <p:cNvPr id="320" name="Google Shape;320;p32"/>
          <p:cNvSpPr txBox="1"/>
          <p:nvPr/>
        </p:nvSpPr>
        <p:spPr>
          <a:xfrm>
            <a:off x="440128" y="3687356"/>
            <a:ext cx="3902700" cy="6465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Attention mechanism to model uncertainty as a gaussian distribution</a:t>
            </a:r>
            <a:endParaRPr sz="1500">
              <a:solidFill>
                <a:schemeClr val="dk1"/>
              </a:solidFill>
              <a:latin typeface="Poppins"/>
              <a:ea typeface="Poppins"/>
              <a:cs typeface="Poppins"/>
              <a:sym typeface="Poppins"/>
            </a:endParaRPr>
          </a:p>
        </p:txBody>
      </p:sp>
      <p:pic>
        <p:nvPicPr>
          <p:cNvPr id="321" name="Google Shape;321;p32"/>
          <p:cNvPicPr preferRelativeResize="0"/>
          <p:nvPr/>
        </p:nvPicPr>
        <p:blipFill>
          <a:blip r:embed="rId4">
            <a:alphaModFix/>
          </a:blip>
          <a:stretch>
            <a:fillRect/>
          </a:stretch>
        </p:blipFill>
        <p:spPr>
          <a:xfrm>
            <a:off x="6143194" y="2377763"/>
            <a:ext cx="2043113" cy="571500"/>
          </a:xfrm>
          <a:prstGeom prst="rect">
            <a:avLst/>
          </a:prstGeom>
          <a:noFill/>
          <a:ln>
            <a:noFill/>
          </a:ln>
        </p:spPr>
      </p:pic>
      <p:sp>
        <p:nvSpPr>
          <p:cNvPr id="322" name="Google Shape;322;p32"/>
          <p:cNvSpPr txBox="1"/>
          <p:nvPr/>
        </p:nvSpPr>
        <p:spPr>
          <a:xfrm>
            <a:off x="5150016" y="3687356"/>
            <a:ext cx="3902700" cy="6465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Bayesian uncertainty measures for Learning Vector Quantization</a:t>
            </a:r>
            <a:endParaRPr sz="1500">
              <a:solidFill>
                <a:schemeClr val="dk1"/>
              </a:solidFill>
              <a:latin typeface="Poppins"/>
              <a:ea typeface="Poppins"/>
              <a:cs typeface="Poppins"/>
              <a:sym typeface="Poppins"/>
            </a:endParaRPr>
          </a:p>
        </p:txBody>
      </p:sp>
      <p:sp>
        <p:nvSpPr>
          <p:cNvPr id="323" name="Google Shape;323;p32"/>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Fixed Rejection Rate</a:t>
            </a:r>
            <a:endParaRPr sz="2500">
              <a:solidFill>
                <a:schemeClr val="dk1"/>
              </a:solidFill>
              <a:latin typeface="Poppins"/>
              <a:ea typeface="Poppins"/>
              <a:cs typeface="Poppins"/>
              <a:sym typeface="Poppins"/>
            </a:endParaRPr>
          </a:p>
        </p:txBody>
      </p:sp>
      <p:sp>
        <p:nvSpPr>
          <p:cNvPr id="324" name="Google Shape;324;p32"/>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3"/>
          <p:cNvPicPr preferRelativeResize="0"/>
          <p:nvPr/>
        </p:nvPicPr>
        <p:blipFill>
          <a:blip r:embed="rId3">
            <a:alphaModFix/>
          </a:blip>
          <a:stretch>
            <a:fillRect/>
          </a:stretch>
        </p:blipFill>
        <p:spPr>
          <a:xfrm>
            <a:off x="1887206" y="1473450"/>
            <a:ext cx="5369588" cy="2825495"/>
          </a:xfrm>
          <a:prstGeom prst="rect">
            <a:avLst/>
          </a:prstGeom>
          <a:noFill/>
          <a:ln>
            <a:noFill/>
          </a:ln>
        </p:spPr>
      </p:pic>
      <p:sp>
        <p:nvSpPr>
          <p:cNvPr id="331" name="Google Shape;331;p33"/>
          <p:cNvSpPr txBox="1"/>
          <p:nvPr/>
        </p:nvSpPr>
        <p:spPr>
          <a:xfrm>
            <a:off x="0" y="4707225"/>
            <a:ext cx="9144000" cy="4365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Sotgiu, A., Demontis, A., Melis, M., Biggio, B., Fumera, G., Feng, X., and Roli, F. (2020). Deep neural rejection against adversarial examples. EURASIP Journal on Information Security, 2020(1):5.</a:t>
            </a:r>
            <a:endParaRPr sz="900">
              <a:solidFill>
                <a:srgbClr val="666666"/>
              </a:solidFill>
              <a:latin typeface="Poppins"/>
              <a:ea typeface="Poppins"/>
              <a:cs typeface="Poppins"/>
              <a:sym typeface="Poppins"/>
            </a:endParaRPr>
          </a:p>
        </p:txBody>
      </p:sp>
      <p:sp>
        <p:nvSpPr>
          <p:cNvPr id="332" name="Google Shape;332;p33"/>
          <p:cNvSpPr txBox="1"/>
          <p:nvPr/>
        </p:nvSpPr>
        <p:spPr>
          <a:xfrm>
            <a:off x="1400513" y="4353009"/>
            <a:ext cx="63429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Rejection based on the rate of adversarial examples injected</a:t>
            </a:r>
            <a:endParaRPr sz="1500">
              <a:solidFill>
                <a:schemeClr val="dk1"/>
              </a:solidFill>
              <a:latin typeface="Poppins"/>
              <a:ea typeface="Poppins"/>
              <a:cs typeface="Poppins"/>
              <a:sym typeface="Poppins"/>
            </a:endParaRPr>
          </a:p>
        </p:txBody>
      </p:sp>
      <p:sp>
        <p:nvSpPr>
          <p:cNvPr id="333" name="Google Shape;333;p33"/>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SELECTIVE CLASSIFICATION</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Fixed Rejection Rate</a:t>
            </a:r>
            <a:endParaRPr sz="2500">
              <a:solidFill>
                <a:schemeClr val="dk1"/>
              </a:solidFill>
              <a:latin typeface="Poppins"/>
              <a:ea typeface="Poppins"/>
              <a:cs typeface="Poppins"/>
              <a:sym typeface="Poppins"/>
            </a:endParaRPr>
          </a:p>
        </p:txBody>
      </p:sp>
      <p:sp>
        <p:nvSpPr>
          <p:cNvPr id="334" name="Google Shape;334;p33"/>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677100" y="338150"/>
            <a:ext cx="73725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ABSTAIN</a:t>
            </a:r>
            <a:endParaRPr sz="1800"/>
          </a:p>
          <a:p>
            <a:pPr indent="0" lvl="0" marL="0" marR="0" rtl="0" algn="l">
              <a:lnSpc>
                <a:spcPct val="100000"/>
              </a:lnSpc>
              <a:spcBef>
                <a:spcPts val="0"/>
              </a:spcBef>
              <a:spcAft>
                <a:spcPts val="0"/>
              </a:spcAft>
              <a:buClr>
                <a:srgbClr val="000000"/>
              </a:buClr>
              <a:buSzPts val="2100"/>
              <a:buFont typeface="Arial"/>
              <a:buNone/>
            </a:pPr>
            <a:r>
              <a:rPr b="0" i="0" lang="it" sz="2500" u="none" cap="none" strike="noStrike">
                <a:solidFill>
                  <a:schemeClr val="dk1"/>
                </a:solidFill>
                <a:latin typeface="Poppins"/>
                <a:ea typeface="Poppins"/>
                <a:cs typeface="Poppins"/>
                <a:sym typeface="Poppins"/>
              </a:rPr>
              <a:t>Models that know </a:t>
            </a:r>
            <a:r>
              <a:rPr lang="it" sz="2500">
                <a:solidFill>
                  <a:schemeClr val="dk1"/>
                </a:solidFill>
                <a:latin typeface="Poppins"/>
                <a:ea typeface="Poppins"/>
                <a:cs typeface="Poppins"/>
                <a:sym typeface="Poppins"/>
              </a:rPr>
              <a:t>to not know</a:t>
            </a:r>
            <a:r>
              <a:rPr lang="it" sz="2100">
                <a:solidFill>
                  <a:schemeClr val="dk1"/>
                </a:solidFill>
                <a:latin typeface="Poppins"/>
                <a:ea typeface="Poppins"/>
                <a:cs typeface="Poppins"/>
                <a:sym typeface="Poppins"/>
              </a:rPr>
              <a:t> … </a:t>
            </a:r>
            <a:endParaRPr b="0" i="0" sz="2100" u="none" cap="none" strike="noStrike">
              <a:solidFill>
                <a:schemeClr val="dk1"/>
              </a:solidFill>
              <a:latin typeface="Poppins"/>
              <a:ea typeface="Poppins"/>
              <a:cs typeface="Poppins"/>
              <a:sym typeface="Poppins"/>
            </a:endParaRPr>
          </a:p>
        </p:txBody>
      </p:sp>
      <p:pic>
        <p:nvPicPr>
          <p:cNvPr id="73" name="Google Shape;73;p16"/>
          <p:cNvPicPr preferRelativeResize="0"/>
          <p:nvPr/>
        </p:nvPicPr>
        <p:blipFill>
          <a:blip r:embed="rId3">
            <a:alphaModFix/>
          </a:blip>
          <a:stretch>
            <a:fillRect/>
          </a:stretch>
        </p:blipFill>
        <p:spPr>
          <a:xfrm>
            <a:off x="507825" y="1686244"/>
            <a:ext cx="3410100" cy="3410100"/>
          </a:xfrm>
          <a:prstGeom prst="rect">
            <a:avLst/>
          </a:prstGeom>
          <a:noFill/>
          <a:ln>
            <a:noFill/>
          </a:ln>
        </p:spPr>
      </p:pic>
      <p:sp>
        <p:nvSpPr>
          <p:cNvPr id="74" name="Google Shape;74;p16"/>
          <p:cNvSpPr txBox="1"/>
          <p:nvPr/>
        </p:nvSpPr>
        <p:spPr>
          <a:xfrm>
            <a:off x="2539013" y="4321031"/>
            <a:ext cx="4065900" cy="7026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100">
                <a:solidFill>
                  <a:schemeClr val="dk1"/>
                </a:solidFill>
                <a:latin typeface="Caveat"/>
                <a:ea typeface="Caveat"/>
                <a:cs typeface="Caveat"/>
                <a:sym typeface="Caveat"/>
              </a:rPr>
              <a:t>&lt;&lt; All I know, is that I know nothing &gt;&gt;</a:t>
            </a:r>
            <a:endParaRPr sz="2100">
              <a:solidFill>
                <a:schemeClr val="dk1"/>
              </a:solidFill>
              <a:latin typeface="Caveat"/>
              <a:ea typeface="Caveat"/>
              <a:cs typeface="Caveat"/>
              <a:sym typeface="Caveat"/>
            </a:endParaRPr>
          </a:p>
          <a:p>
            <a:pPr indent="0" lvl="0" marL="0" marR="0" rtl="0" algn="ctr">
              <a:lnSpc>
                <a:spcPct val="115000"/>
              </a:lnSpc>
              <a:spcBef>
                <a:spcPts val="0"/>
              </a:spcBef>
              <a:spcAft>
                <a:spcPts val="0"/>
              </a:spcAft>
              <a:buClr>
                <a:srgbClr val="000000"/>
              </a:buClr>
              <a:buSzPts val="1500"/>
              <a:buFont typeface="Arial"/>
              <a:buNone/>
            </a:pPr>
            <a:r>
              <a:rPr lang="it" sz="1700">
                <a:solidFill>
                  <a:schemeClr val="dk1"/>
                </a:solidFill>
                <a:latin typeface="Caveat"/>
                <a:ea typeface="Caveat"/>
                <a:cs typeface="Caveat"/>
                <a:sym typeface="Caveat"/>
              </a:rPr>
              <a:t>Socrates</a:t>
            </a:r>
            <a:endParaRPr sz="1700">
              <a:solidFill>
                <a:schemeClr val="dk1"/>
              </a:solidFill>
              <a:latin typeface="Caveat"/>
              <a:ea typeface="Caveat"/>
              <a:cs typeface="Caveat"/>
              <a:sym typeface="Caveat"/>
            </a:endParaRPr>
          </a:p>
        </p:txBody>
      </p:sp>
      <p:sp>
        <p:nvSpPr>
          <p:cNvPr id="75" name="Google Shape;75;p16"/>
          <p:cNvSpPr txBox="1"/>
          <p:nvPr/>
        </p:nvSpPr>
        <p:spPr>
          <a:xfrm>
            <a:off x="3917925" y="1914844"/>
            <a:ext cx="4914300" cy="7233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500"/>
              <a:buFont typeface="Arial"/>
              <a:buNone/>
            </a:pPr>
            <a:r>
              <a:rPr lang="it" sz="1700">
                <a:solidFill>
                  <a:schemeClr val="dk1"/>
                </a:solidFill>
                <a:latin typeface="Poppins"/>
                <a:ea typeface="Poppins"/>
                <a:cs typeface="Poppins"/>
                <a:sym typeface="Poppins"/>
              </a:rPr>
              <a:t>… and decide not to make a prediction</a:t>
            </a:r>
            <a:endParaRPr sz="1700">
              <a:solidFill>
                <a:schemeClr val="dk1"/>
              </a:solidFill>
              <a:latin typeface="Poppins"/>
              <a:ea typeface="Poppins"/>
              <a:cs typeface="Poppins"/>
              <a:sym typeface="Poppins"/>
            </a:endParaRPr>
          </a:p>
          <a:p>
            <a:pPr indent="0" lvl="0" marL="0" marR="0" rtl="0" algn="r">
              <a:lnSpc>
                <a:spcPct val="150000"/>
              </a:lnSpc>
              <a:spcBef>
                <a:spcPts val="0"/>
              </a:spcBef>
              <a:spcAft>
                <a:spcPts val="0"/>
              </a:spcAft>
              <a:buClr>
                <a:srgbClr val="000000"/>
              </a:buClr>
              <a:buSzPts val="1500"/>
              <a:buFont typeface="Arial"/>
              <a:buNone/>
            </a:pPr>
            <a:r>
              <a:rPr b="1" lang="it" sz="1700">
                <a:solidFill>
                  <a:schemeClr val="dk1"/>
                </a:solidFill>
                <a:latin typeface="Poppins"/>
                <a:ea typeface="Poppins"/>
                <a:cs typeface="Poppins"/>
                <a:sym typeface="Poppins"/>
              </a:rPr>
              <a:t>→ 	LEARNING TO REJECT (L2R)</a:t>
            </a:r>
            <a:endParaRPr b="1" sz="1700">
              <a:latin typeface="Poppins"/>
              <a:ea typeface="Poppins"/>
              <a:cs typeface="Poppins"/>
              <a:sym typeface="Poppins"/>
            </a:endParaRPr>
          </a:p>
        </p:txBody>
      </p:sp>
      <p:sp>
        <p:nvSpPr>
          <p:cNvPr id="76" name="Google Shape;76;p16"/>
          <p:cNvSpPr txBox="1"/>
          <p:nvPr/>
        </p:nvSpPr>
        <p:spPr>
          <a:xfrm>
            <a:off x="3917925" y="3029569"/>
            <a:ext cx="5226000" cy="11160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500"/>
              <a:buFont typeface="Arial"/>
              <a:buNone/>
            </a:pPr>
            <a:r>
              <a:rPr lang="it" sz="1700">
                <a:solidFill>
                  <a:schemeClr val="dk1"/>
                </a:solidFill>
                <a:latin typeface="Poppins"/>
                <a:ea typeface="Poppins"/>
                <a:cs typeface="Poppins"/>
                <a:sym typeface="Poppins"/>
              </a:rPr>
              <a:t>… and decide to defer the prediction to humans</a:t>
            </a:r>
            <a:endParaRPr sz="1700">
              <a:solidFill>
                <a:schemeClr val="dk1"/>
              </a:solidFill>
              <a:latin typeface="Poppins"/>
              <a:ea typeface="Poppins"/>
              <a:cs typeface="Poppins"/>
              <a:sym typeface="Poppins"/>
            </a:endParaRPr>
          </a:p>
          <a:p>
            <a:pPr indent="0" lvl="0" marL="0" marR="0" rtl="0" algn="ctr">
              <a:lnSpc>
                <a:spcPct val="150000"/>
              </a:lnSpc>
              <a:spcBef>
                <a:spcPts val="0"/>
              </a:spcBef>
              <a:spcAft>
                <a:spcPts val="0"/>
              </a:spcAft>
              <a:buClr>
                <a:srgbClr val="000000"/>
              </a:buClr>
              <a:buSzPts val="1500"/>
              <a:buFont typeface="Arial"/>
              <a:buNone/>
            </a:pPr>
            <a:r>
              <a:rPr b="1" lang="it" sz="1700">
                <a:solidFill>
                  <a:schemeClr val="dk1"/>
                </a:solidFill>
                <a:latin typeface="Poppins"/>
                <a:ea typeface="Poppins"/>
                <a:cs typeface="Poppins"/>
                <a:sym typeface="Poppins"/>
              </a:rPr>
              <a:t>                 	    →  LEARNING TO DEFER (L2D)</a:t>
            </a:r>
            <a:endParaRPr b="1" sz="1700">
              <a:latin typeface="Poppins"/>
              <a:ea typeface="Poppins"/>
              <a:cs typeface="Poppins"/>
              <a:sym typeface="Poppins"/>
            </a:endParaRPr>
          </a:p>
        </p:txBody>
      </p:sp>
      <p:sp>
        <p:nvSpPr>
          <p:cNvPr id="77" name="Google Shape;77;p16"/>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4"/>
          <p:cNvSpPr txBox="1"/>
          <p:nvPr/>
        </p:nvSpPr>
        <p:spPr>
          <a:xfrm>
            <a:off x="4952250" y="1674844"/>
            <a:ext cx="41919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correct prediction</a:t>
            </a:r>
            <a:endParaRPr sz="1500">
              <a:solidFill>
                <a:schemeClr val="dk1"/>
              </a:solidFill>
              <a:latin typeface="Poppins"/>
              <a:ea typeface="Poppins"/>
              <a:cs typeface="Poppins"/>
              <a:sym typeface="Poppins"/>
            </a:endParaRPr>
          </a:p>
        </p:txBody>
      </p:sp>
      <p:sp>
        <p:nvSpPr>
          <p:cNvPr id="341" name="Google Shape;341;p34"/>
          <p:cNvSpPr txBox="1"/>
          <p:nvPr/>
        </p:nvSpPr>
        <p:spPr>
          <a:xfrm>
            <a:off x="4952250" y="2532019"/>
            <a:ext cx="4191900" cy="6465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rejection</a:t>
            </a:r>
            <a:endParaRPr sz="1500">
              <a:solidFill>
                <a:schemeClr val="dk1"/>
              </a:solidFill>
              <a:latin typeface="Poppins"/>
              <a:ea typeface="Poppins"/>
              <a:cs typeface="Poppins"/>
              <a:sym typeface="Poppins"/>
            </a:endParaRPr>
          </a:p>
          <a:p>
            <a:pPr indent="0" lvl="0" marL="0" marR="0" rtl="0" algn="just">
              <a:lnSpc>
                <a:spcPct val="150000"/>
              </a:lnSpc>
              <a:spcBef>
                <a:spcPts val="0"/>
              </a:spcBef>
              <a:spcAft>
                <a:spcPts val="0"/>
              </a:spcAft>
              <a:buNone/>
            </a:pPr>
            <a:r>
              <a:t/>
            </a:r>
            <a:endParaRPr sz="1500">
              <a:solidFill>
                <a:schemeClr val="dk1"/>
              </a:solidFill>
              <a:latin typeface="Poppins"/>
              <a:ea typeface="Poppins"/>
              <a:cs typeface="Poppins"/>
              <a:sym typeface="Poppins"/>
            </a:endParaRPr>
          </a:p>
        </p:txBody>
      </p:sp>
      <p:sp>
        <p:nvSpPr>
          <p:cNvPr id="342" name="Google Shape;342;p34"/>
          <p:cNvSpPr txBox="1"/>
          <p:nvPr/>
        </p:nvSpPr>
        <p:spPr>
          <a:xfrm>
            <a:off x="4952250" y="2103422"/>
            <a:ext cx="4191900" cy="300000"/>
          </a:xfrm>
          <a:prstGeom prst="rect">
            <a:avLst/>
          </a:prstGeom>
          <a:noFill/>
          <a:ln>
            <a:noFill/>
          </a:ln>
        </p:spPr>
        <p:txBody>
          <a:bodyPr anchorCtr="0" anchor="t" bIns="34275" lIns="68575" spcFirstLastPara="1" rIns="68575" wrap="square" tIns="34275">
            <a:spAutoFit/>
          </a:bodyPr>
          <a:lstStyle/>
          <a:p>
            <a:pPr indent="0" lvl="0" marL="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misprediction </a:t>
            </a:r>
            <a:endParaRPr sz="1500">
              <a:solidFill>
                <a:schemeClr val="dk1"/>
              </a:solidFill>
              <a:latin typeface="Poppins"/>
              <a:ea typeface="Poppins"/>
              <a:cs typeface="Poppins"/>
              <a:sym typeface="Poppins"/>
            </a:endParaRPr>
          </a:p>
        </p:txBody>
      </p:sp>
      <p:sp>
        <p:nvSpPr>
          <p:cNvPr id="343" name="Google Shape;343;p34"/>
          <p:cNvSpPr txBox="1"/>
          <p:nvPr/>
        </p:nvSpPr>
        <p:spPr>
          <a:xfrm>
            <a:off x="0" y="4707225"/>
            <a:ext cx="9144000" cy="4365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Ni, C., Charoenphakdee, N., Honda, J., and Sugiyama, M. (2019). On the Calibration of Multiclass Classification with Rejection. arXiv preprint arXiv:1901.10655, pages 1–31.</a:t>
            </a:r>
            <a:endParaRPr sz="900">
              <a:solidFill>
                <a:srgbClr val="666666"/>
              </a:solidFill>
              <a:latin typeface="Poppins"/>
              <a:ea typeface="Poppins"/>
              <a:cs typeface="Poppins"/>
              <a:sym typeface="Poppins"/>
            </a:endParaRPr>
          </a:p>
        </p:txBody>
      </p:sp>
      <p:pic>
        <p:nvPicPr>
          <p:cNvPr id="344" name="Google Shape;344;p34"/>
          <p:cNvPicPr preferRelativeResize="0"/>
          <p:nvPr/>
        </p:nvPicPr>
        <p:blipFill>
          <a:blip r:embed="rId3">
            <a:alphaModFix/>
          </a:blip>
          <a:stretch>
            <a:fillRect/>
          </a:stretch>
        </p:blipFill>
        <p:spPr>
          <a:xfrm>
            <a:off x="0" y="1799605"/>
            <a:ext cx="4732299" cy="920157"/>
          </a:xfrm>
          <a:prstGeom prst="rect">
            <a:avLst/>
          </a:prstGeom>
          <a:noFill/>
          <a:ln>
            <a:noFill/>
          </a:ln>
        </p:spPr>
      </p:pic>
      <p:grpSp>
        <p:nvGrpSpPr>
          <p:cNvPr id="345" name="Google Shape;345;p34"/>
          <p:cNvGrpSpPr/>
          <p:nvPr/>
        </p:nvGrpSpPr>
        <p:grpSpPr>
          <a:xfrm>
            <a:off x="0" y="3307331"/>
            <a:ext cx="9144001" cy="812325"/>
            <a:chOff x="0" y="4409775"/>
            <a:chExt cx="12192002" cy="1083100"/>
          </a:xfrm>
        </p:grpSpPr>
        <p:pic>
          <p:nvPicPr>
            <p:cNvPr id="346" name="Google Shape;346;p34"/>
            <p:cNvPicPr preferRelativeResize="0"/>
            <p:nvPr/>
          </p:nvPicPr>
          <p:blipFill>
            <a:blip r:embed="rId4">
              <a:alphaModFix/>
            </a:blip>
            <a:stretch>
              <a:fillRect/>
            </a:stretch>
          </p:blipFill>
          <p:spPr>
            <a:xfrm>
              <a:off x="0" y="4409775"/>
              <a:ext cx="5019926" cy="1083100"/>
            </a:xfrm>
            <a:prstGeom prst="rect">
              <a:avLst/>
            </a:prstGeom>
            <a:noFill/>
            <a:ln>
              <a:noFill/>
            </a:ln>
          </p:spPr>
        </p:pic>
        <p:pic>
          <p:nvPicPr>
            <p:cNvPr id="347" name="Google Shape;347;p34"/>
            <p:cNvPicPr preferRelativeResize="0"/>
            <p:nvPr/>
          </p:nvPicPr>
          <p:blipFill>
            <a:blip r:embed="rId5">
              <a:alphaModFix/>
            </a:blip>
            <a:stretch>
              <a:fillRect/>
            </a:stretch>
          </p:blipFill>
          <p:spPr>
            <a:xfrm>
              <a:off x="5446875" y="4530198"/>
              <a:ext cx="6745127" cy="662050"/>
            </a:xfrm>
            <a:prstGeom prst="rect">
              <a:avLst/>
            </a:prstGeom>
            <a:noFill/>
            <a:ln>
              <a:noFill/>
            </a:ln>
          </p:spPr>
        </p:pic>
      </p:grpSp>
      <p:sp>
        <p:nvSpPr>
          <p:cNvPr id="348" name="Google Shape;348;p34"/>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Cost model</a:t>
            </a:r>
            <a:endParaRPr sz="2500">
              <a:solidFill>
                <a:schemeClr val="dk1"/>
              </a:solidFill>
              <a:latin typeface="Poppins"/>
              <a:ea typeface="Poppins"/>
              <a:cs typeface="Poppins"/>
              <a:sym typeface="Poppins"/>
            </a:endParaRPr>
          </a:p>
        </p:txBody>
      </p:sp>
      <p:sp>
        <p:nvSpPr>
          <p:cNvPr id="349" name="Google Shape;349;p34"/>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5"/>
          <p:cNvSpPr txBox="1"/>
          <p:nvPr/>
        </p:nvSpPr>
        <p:spPr>
          <a:xfrm>
            <a:off x="4952250" y="1674844"/>
            <a:ext cx="41919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correct prediction</a:t>
            </a:r>
            <a:endParaRPr sz="1500">
              <a:solidFill>
                <a:schemeClr val="dk1"/>
              </a:solidFill>
              <a:latin typeface="Poppins"/>
              <a:ea typeface="Poppins"/>
              <a:cs typeface="Poppins"/>
              <a:sym typeface="Poppins"/>
            </a:endParaRPr>
          </a:p>
        </p:txBody>
      </p:sp>
      <p:sp>
        <p:nvSpPr>
          <p:cNvPr id="356" name="Google Shape;356;p35"/>
          <p:cNvSpPr txBox="1"/>
          <p:nvPr/>
        </p:nvSpPr>
        <p:spPr>
          <a:xfrm>
            <a:off x="4952250" y="2532019"/>
            <a:ext cx="4191900" cy="6465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rejection</a:t>
            </a:r>
            <a:endParaRPr sz="1500">
              <a:solidFill>
                <a:schemeClr val="dk1"/>
              </a:solidFill>
              <a:latin typeface="Poppins"/>
              <a:ea typeface="Poppins"/>
              <a:cs typeface="Poppins"/>
              <a:sym typeface="Poppins"/>
            </a:endParaRPr>
          </a:p>
          <a:p>
            <a:pPr indent="0" lvl="0" marL="0" marR="0" rtl="0" algn="just">
              <a:lnSpc>
                <a:spcPct val="150000"/>
              </a:lnSpc>
              <a:spcBef>
                <a:spcPts val="0"/>
              </a:spcBef>
              <a:spcAft>
                <a:spcPts val="0"/>
              </a:spcAft>
              <a:buNone/>
            </a:pPr>
            <a:r>
              <a:t/>
            </a:r>
            <a:endParaRPr sz="1500">
              <a:solidFill>
                <a:schemeClr val="dk1"/>
              </a:solidFill>
              <a:latin typeface="Poppins"/>
              <a:ea typeface="Poppins"/>
              <a:cs typeface="Poppins"/>
              <a:sym typeface="Poppins"/>
            </a:endParaRPr>
          </a:p>
        </p:txBody>
      </p:sp>
      <p:sp>
        <p:nvSpPr>
          <p:cNvPr id="357" name="Google Shape;357;p35"/>
          <p:cNvSpPr txBox="1"/>
          <p:nvPr/>
        </p:nvSpPr>
        <p:spPr>
          <a:xfrm>
            <a:off x="4952250" y="2103422"/>
            <a:ext cx="4191900" cy="300000"/>
          </a:xfrm>
          <a:prstGeom prst="rect">
            <a:avLst/>
          </a:prstGeom>
          <a:noFill/>
          <a:ln>
            <a:noFill/>
          </a:ln>
        </p:spPr>
        <p:txBody>
          <a:bodyPr anchorCtr="0" anchor="t" bIns="34275" lIns="68575" spcFirstLastPara="1" rIns="68575" wrap="square" tIns="34275">
            <a:spAutoFit/>
          </a:bodyPr>
          <a:lstStyle/>
          <a:p>
            <a:pPr indent="0" lvl="0" marL="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misprediction </a:t>
            </a:r>
            <a:endParaRPr sz="1500">
              <a:solidFill>
                <a:schemeClr val="dk1"/>
              </a:solidFill>
              <a:latin typeface="Poppins"/>
              <a:ea typeface="Poppins"/>
              <a:cs typeface="Poppins"/>
              <a:sym typeface="Poppins"/>
            </a:endParaRPr>
          </a:p>
        </p:txBody>
      </p:sp>
      <p:sp>
        <p:nvSpPr>
          <p:cNvPr id="358" name="Google Shape;358;p35"/>
          <p:cNvSpPr txBox="1"/>
          <p:nvPr/>
        </p:nvSpPr>
        <p:spPr>
          <a:xfrm>
            <a:off x="0" y="4707225"/>
            <a:ext cx="9144000" cy="4365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Ni, C., Charoenphakdee, N., Honda, J., and Sugiyama, M. (2019). On the Calibration of Multiclass Classification with Rejection. arXiv preprint arXiv:1901.10655, pages 1–31.</a:t>
            </a:r>
            <a:endParaRPr sz="900">
              <a:solidFill>
                <a:srgbClr val="666666"/>
              </a:solidFill>
              <a:latin typeface="Poppins"/>
              <a:ea typeface="Poppins"/>
              <a:cs typeface="Poppins"/>
              <a:sym typeface="Poppins"/>
            </a:endParaRPr>
          </a:p>
        </p:txBody>
      </p:sp>
      <p:pic>
        <p:nvPicPr>
          <p:cNvPr id="359" name="Google Shape;359;p35"/>
          <p:cNvPicPr preferRelativeResize="0"/>
          <p:nvPr/>
        </p:nvPicPr>
        <p:blipFill>
          <a:blip r:embed="rId3">
            <a:alphaModFix/>
          </a:blip>
          <a:stretch>
            <a:fillRect/>
          </a:stretch>
        </p:blipFill>
        <p:spPr>
          <a:xfrm>
            <a:off x="0" y="1799605"/>
            <a:ext cx="4732299" cy="920157"/>
          </a:xfrm>
          <a:prstGeom prst="rect">
            <a:avLst/>
          </a:prstGeom>
          <a:noFill/>
          <a:ln>
            <a:noFill/>
          </a:ln>
        </p:spPr>
      </p:pic>
      <p:grpSp>
        <p:nvGrpSpPr>
          <p:cNvPr id="360" name="Google Shape;360;p35"/>
          <p:cNvGrpSpPr/>
          <p:nvPr/>
        </p:nvGrpSpPr>
        <p:grpSpPr>
          <a:xfrm>
            <a:off x="0" y="3307331"/>
            <a:ext cx="9144001" cy="812325"/>
            <a:chOff x="0" y="4409775"/>
            <a:chExt cx="12192002" cy="1083100"/>
          </a:xfrm>
        </p:grpSpPr>
        <p:pic>
          <p:nvPicPr>
            <p:cNvPr id="361" name="Google Shape;361;p35"/>
            <p:cNvPicPr preferRelativeResize="0"/>
            <p:nvPr/>
          </p:nvPicPr>
          <p:blipFill>
            <a:blip r:embed="rId4">
              <a:alphaModFix/>
            </a:blip>
            <a:stretch>
              <a:fillRect/>
            </a:stretch>
          </p:blipFill>
          <p:spPr>
            <a:xfrm>
              <a:off x="0" y="4409775"/>
              <a:ext cx="5019926" cy="1083100"/>
            </a:xfrm>
            <a:prstGeom prst="rect">
              <a:avLst/>
            </a:prstGeom>
            <a:noFill/>
            <a:ln>
              <a:noFill/>
            </a:ln>
          </p:spPr>
        </p:pic>
        <p:pic>
          <p:nvPicPr>
            <p:cNvPr id="362" name="Google Shape;362;p35"/>
            <p:cNvPicPr preferRelativeResize="0"/>
            <p:nvPr/>
          </p:nvPicPr>
          <p:blipFill>
            <a:blip r:embed="rId5">
              <a:alphaModFix/>
            </a:blip>
            <a:stretch>
              <a:fillRect/>
            </a:stretch>
          </p:blipFill>
          <p:spPr>
            <a:xfrm>
              <a:off x="5446875" y="4530198"/>
              <a:ext cx="6745127" cy="662050"/>
            </a:xfrm>
            <a:prstGeom prst="rect">
              <a:avLst/>
            </a:prstGeom>
            <a:noFill/>
            <a:ln>
              <a:noFill/>
            </a:ln>
          </p:spPr>
        </p:pic>
      </p:grpSp>
      <p:sp>
        <p:nvSpPr>
          <p:cNvPr id="363" name="Google Shape;363;p35"/>
          <p:cNvSpPr/>
          <p:nvPr/>
        </p:nvSpPr>
        <p:spPr>
          <a:xfrm>
            <a:off x="0" y="1473450"/>
            <a:ext cx="9092400" cy="36390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4" name="Google Shape;364;p35"/>
          <p:cNvSpPr txBox="1"/>
          <p:nvPr/>
        </p:nvSpPr>
        <p:spPr>
          <a:xfrm>
            <a:off x="838856" y="3965213"/>
            <a:ext cx="6966000" cy="646500"/>
          </a:xfrm>
          <a:prstGeom prst="rect">
            <a:avLst/>
          </a:prstGeom>
          <a:solidFill>
            <a:srgbClr val="BFE2E0"/>
          </a:solidFill>
          <a:ln>
            <a:noFill/>
          </a:ln>
        </p:spPr>
        <p:txBody>
          <a:bodyPr anchorCtr="0" anchor="t" bIns="34275" lIns="68575" spcFirstLastPara="1" rIns="68575" wrap="square" tIns="34275">
            <a:spAutoFit/>
          </a:bodyPr>
          <a:lstStyle/>
          <a:p>
            <a:pPr indent="0" lvl="0" marL="0" rtl="0" algn="just">
              <a:lnSpc>
                <a:spcPct val="150000"/>
              </a:lnSpc>
              <a:spcBef>
                <a:spcPts val="0"/>
              </a:spcBef>
              <a:spcAft>
                <a:spcPts val="0"/>
              </a:spcAft>
              <a:buNone/>
            </a:pPr>
            <a:r>
              <a:rPr lang="it" sz="1500">
                <a:solidFill>
                  <a:schemeClr val="dk1"/>
                </a:solidFill>
                <a:latin typeface="Poppins"/>
                <a:ea typeface="Poppins"/>
                <a:cs typeface="Poppins"/>
                <a:sym typeface="Poppins"/>
              </a:rPr>
              <a:t>The Key takeaway: L2R models are designed to find an </a:t>
            </a:r>
            <a:r>
              <a:rPr b="1" lang="it" sz="1500">
                <a:solidFill>
                  <a:schemeClr val="dk1"/>
                </a:solidFill>
                <a:latin typeface="Poppins"/>
                <a:ea typeface="Poppins"/>
                <a:cs typeface="Poppins"/>
                <a:sym typeface="Poppins"/>
              </a:rPr>
              <a:t>optimal balance</a:t>
            </a:r>
            <a:r>
              <a:rPr lang="it" sz="1500">
                <a:solidFill>
                  <a:schemeClr val="dk1"/>
                </a:solidFill>
                <a:latin typeface="Poppins"/>
                <a:ea typeface="Poppins"/>
                <a:cs typeface="Poppins"/>
                <a:sym typeface="Poppins"/>
              </a:rPr>
              <a:t> between prediction and rejection.</a:t>
            </a:r>
            <a:endParaRPr sz="1400">
              <a:solidFill>
                <a:schemeClr val="dk1"/>
              </a:solidFill>
              <a:latin typeface="Poppins"/>
              <a:ea typeface="Poppins"/>
              <a:cs typeface="Poppins"/>
              <a:sym typeface="Poppins"/>
            </a:endParaRPr>
          </a:p>
        </p:txBody>
      </p:sp>
      <p:sp>
        <p:nvSpPr>
          <p:cNvPr id="365" name="Google Shape;365;p35"/>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Cost Model</a:t>
            </a:r>
            <a:endParaRPr sz="2500">
              <a:solidFill>
                <a:schemeClr val="dk1"/>
              </a:solidFill>
              <a:latin typeface="Poppins"/>
              <a:ea typeface="Poppins"/>
              <a:cs typeface="Poppins"/>
              <a:sym typeface="Poppins"/>
            </a:endParaRPr>
          </a:p>
        </p:txBody>
      </p:sp>
      <p:sp>
        <p:nvSpPr>
          <p:cNvPr id="366" name="Google Shape;366;p35"/>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6"/>
          <p:cNvSpPr txBox="1"/>
          <p:nvPr/>
        </p:nvSpPr>
        <p:spPr>
          <a:xfrm>
            <a:off x="677088" y="338150"/>
            <a:ext cx="72345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The general Idea</a:t>
            </a:r>
            <a:r>
              <a:rPr b="0" i="0" lang="it" sz="2500" u="none" cap="none" strike="noStrike">
                <a:solidFill>
                  <a:schemeClr val="dk1"/>
                </a:solidFill>
                <a:latin typeface="Poppins"/>
                <a:ea typeface="Poppins"/>
                <a:cs typeface="Poppins"/>
                <a:sym typeface="Poppins"/>
              </a:rPr>
              <a:t> </a:t>
            </a:r>
            <a:endParaRPr b="0" i="0" sz="2500" u="none" cap="none" strike="noStrike">
              <a:solidFill>
                <a:schemeClr val="dk1"/>
              </a:solidFill>
              <a:latin typeface="Poppins"/>
              <a:ea typeface="Poppins"/>
              <a:cs typeface="Poppins"/>
              <a:sym typeface="Poppins"/>
            </a:endParaRPr>
          </a:p>
        </p:txBody>
      </p:sp>
      <p:sp>
        <p:nvSpPr>
          <p:cNvPr id="373" name="Google Shape;373;p36"/>
          <p:cNvSpPr txBox="1"/>
          <p:nvPr/>
        </p:nvSpPr>
        <p:spPr>
          <a:xfrm>
            <a:off x="0" y="4709644"/>
            <a:ext cx="9144000" cy="4365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C. Chow. 1970. On optimum recognition error and reject tradeoff. IEEE Transactions on Information Theory 16, 1(1970), 41–46.</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p:txBody>
      </p:sp>
      <p:sp>
        <p:nvSpPr>
          <p:cNvPr id="374" name="Google Shape;374;p36"/>
          <p:cNvSpPr txBox="1"/>
          <p:nvPr/>
        </p:nvSpPr>
        <p:spPr>
          <a:xfrm>
            <a:off x="1883393" y="4139034"/>
            <a:ext cx="27777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t/>
            </a:r>
            <a:endParaRPr sz="1100"/>
          </a:p>
        </p:txBody>
      </p:sp>
      <p:grpSp>
        <p:nvGrpSpPr>
          <p:cNvPr id="375" name="Google Shape;375;p36"/>
          <p:cNvGrpSpPr/>
          <p:nvPr/>
        </p:nvGrpSpPr>
        <p:grpSpPr>
          <a:xfrm>
            <a:off x="2118813" y="1564350"/>
            <a:ext cx="3225937" cy="1836459"/>
            <a:chOff x="3044717" y="2666400"/>
            <a:chExt cx="4301249" cy="2448613"/>
          </a:xfrm>
        </p:grpSpPr>
        <p:cxnSp>
          <p:nvCxnSpPr>
            <p:cNvPr id="376" name="Google Shape;376;p36"/>
            <p:cNvCxnSpPr>
              <a:stCxn id="377" idx="3"/>
              <a:endCxn id="378" idx="1"/>
            </p:cNvCxnSpPr>
            <p:nvPr/>
          </p:nvCxnSpPr>
          <p:spPr>
            <a:xfrm flipH="1" rot="10800000">
              <a:off x="3044717" y="3792945"/>
              <a:ext cx="1728900" cy="4200"/>
            </a:xfrm>
            <a:prstGeom prst="straightConnector1">
              <a:avLst/>
            </a:prstGeom>
            <a:noFill/>
            <a:ln cap="flat" cmpd="sng" w="38100">
              <a:solidFill>
                <a:srgbClr val="F2DF4D"/>
              </a:solidFill>
              <a:prstDash val="solid"/>
              <a:round/>
              <a:headEnd len="med" w="med" type="none"/>
              <a:tailEnd len="med" w="med" type="triangle"/>
            </a:ln>
          </p:spPr>
        </p:cxnSp>
        <p:pic>
          <p:nvPicPr>
            <p:cNvPr id="378" name="Google Shape;378;p36"/>
            <p:cNvPicPr preferRelativeResize="0"/>
            <p:nvPr/>
          </p:nvPicPr>
          <p:blipFill>
            <a:blip r:embed="rId3">
              <a:alphaModFix/>
            </a:blip>
            <a:stretch>
              <a:fillRect/>
            </a:stretch>
          </p:blipFill>
          <p:spPr>
            <a:xfrm>
              <a:off x="4773703" y="3138050"/>
              <a:ext cx="1441009" cy="1310000"/>
            </a:xfrm>
            <a:prstGeom prst="rect">
              <a:avLst/>
            </a:prstGeom>
            <a:noFill/>
            <a:ln>
              <a:noFill/>
            </a:ln>
          </p:spPr>
        </p:pic>
        <p:pic>
          <p:nvPicPr>
            <p:cNvPr id="379" name="Google Shape;379;p36"/>
            <p:cNvPicPr preferRelativeResize="0"/>
            <p:nvPr/>
          </p:nvPicPr>
          <p:blipFill>
            <a:blip r:embed="rId4">
              <a:alphaModFix/>
            </a:blip>
            <a:stretch>
              <a:fillRect/>
            </a:stretch>
          </p:blipFill>
          <p:spPr>
            <a:xfrm>
              <a:off x="4343713" y="4495513"/>
              <a:ext cx="2301000" cy="619500"/>
            </a:xfrm>
            <a:prstGeom prst="rect">
              <a:avLst/>
            </a:prstGeom>
            <a:noFill/>
            <a:ln>
              <a:noFill/>
            </a:ln>
          </p:spPr>
        </p:pic>
        <p:sp>
          <p:nvSpPr>
            <p:cNvPr id="380" name="Google Shape;380;p36"/>
            <p:cNvSpPr txBox="1"/>
            <p:nvPr/>
          </p:nvSpPr>
          <p:spPr>
            <a:xfrm>
              <a:off x="3642466" y="266640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Rejector</a:t>
              </a:r>
              <a:endParaRPr sz="1100"/>
            </a:p>
          </p:txBody>
        </p:sp>
      </p:grpSp>
      <p:grpSp>
        <p:nvGrpSpPr>
          <p:cNvPr id="381" name="Google Shape;381;p36"/>
          <p:cNvGrpSpPr/>
          <p:nvPr/>
        </p:nvGrpSpPr>
        <p:grpSpPr>
          <a:xfrm>
            <a:off x="281905" y="1666063"/>
            <a:ext cx="2777625" cy="1811362"/>
            <a:chOff x="605041" y="2784050"/>
            <a:chExt cx="3703500" cy="2415150"/>
          </a:xfrm>
        </p:grpSpPr>
        <p:pic>
          <p:nvPicPr>
            <p:cNvPr id="382" name="Google Shape;382;p36"/>
            <p:cNvPicPr preferRelativeResize="0"/>
            <p:nvPr/>
          </p:nvPicPr>
          <p:blipFill>
            <a:blip r:embed="rId5">
              <a:alphaModFix/>
            </a:blip>
            <a:stretch>
              <a:fillRect/>
            </a:stretch>
          </p:blipFill>
          <p:spPr>
            <a:xfrm>
              <a:off x="1870350" y="4411325"/>
              <a:ext cx="1117350" cy="787875"/>
            </a:xfrm>
            <a:prstGeom prst="rect">
              <a:avLst/>
            </a:prstGeom>
            <a:noFill/>
            <a:ln>
              <a:noFill/>
            </a:ln>
          </p:spPr>
        </p:pic>
        <p:pic>
          <p:nvPicPr>
            <p:cNvPr id="377" name="Google Shape;377;p36"/>
            <p:cNvPicPr preferRelativeResize="0"/>
            <p:nvPr/>
          </p:nvPicPr>
          <p:blipFill>
            <a:blip r:embed="rId6">
              <a:alphaModFix/>
            </a:blip>
            <a:stretch>
              <a:fillRect/>
            </a:stretch>
          </p:blipFill>
          <p:spPr>
            <a:xfrm>
              <a:off x="1859350" y="3240219"/>
              <a:ext cx="1194900" cy="1077918"/>
            </a:xfrm>
            <a:prstGeom prst="rect">
              <a:avLst/>
            </a:prstGeom>
            <a:noFill/>
            <a:ln>
              <a:noFill/>
            </a:ln>
          </p:spPr>
        </p:pic>
        <p:sp>
          <p:nvSpPr>
            <p:cNvPr id="383" name="Google Shape;383;p36"/>
            <p:cNvSpPr txBox="1"/>
            <p:nvPr/>
          </p:nvSpPr>
          <p:spPr>
            <a:xfrm>
              <a:off x="605041" y="278405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Input Data</a:t>
              </a:r>
              <a:endParaRPr sz="1100"/>
            </a:p>
          </p:txBody>
        </p:sp>
      </p:grpSp>
      <p:grpSp>
        <p:nvGrpSpPr>
          <p:cNvPr id="384" name="Google Shape;384;p36"/>
          <p:cNvGrpSpPr/>
          <p:nvPr/>
        </p:nvGrpSpPr>
        <p:grpSpPr>
          <a:xfrm>
            <a:off x="4496309" y="1088850"/>
            <a:ext cx="3699849" cy="2340559"/>
            <a:chOff x="5142612" y="1079367"/>
            <a:chExt cx="4933133" cy="3120746"/>
          </a:xfrm>
        </p:grpSpPr>
        <p:cxnSp>
          <p:nvCxnSpPr>
            <p:cNvPr id="385" name="Google Shape;385;p36"/>
            <p:cNvCxnSpPr>
              <a:stCxn id="378" idx="3"/>
              <a:endCxn id="386" idx="1"/>
            </p:cNvCxnSpPr>
            <p:nvPr/>
          </p:nvCxnSpPr>
          <p:spPr>
            <a:xfrm flipH="1" rot="10800000">
              <a:off x="5142612" y="2051017"/>
              <a:ext cx="2542500" cy="789000"/>
            </a:xfrm>
            <a:prstGeom prst="bentConnector3">
              <a:avLst>
                <a:gd fmla="val 49999" name="adj1"/>
              </a:avLst>
            </a:prstGeom>
            <a:noFill/>
            <a:ln cap="flat" cmpd="sng" w="38100">
              <a:solidFill>
                <a:srgbClr val="F2DF4D"/>
              </a:solidFill>
              <a:prstDash val="solid"/>
              <a:round/>
              <a:headEnd len="med" w="med" type="none"/>
              <a:tailEnd len="med" w="med" type="triangle"/>
            </a:ln>
          </p:spPr>
        </p:cxnSp>
        <p:cxnSp>
          <p:nvCxnSpPr>
            <p:cNvPr id="387" name="Google Shape;387;p36"/>
            <p:cNvCxnSpPr>
              <a:stCxn id="378" idx="3"/>
              <a:endCxn id="388" idx="1"/>
            </p:cNvCxnSpPr>
            <p:nvPr/>
          </p:nvCxnSpPr>
          <p:spPr>
            <a:xfrm>
              <a:off x="5142612" y="2840017"/>
              <a:ext cx="2542500" cy="1001400"/>
            </a:xfrm>
            <a:prstGeom prst="bentConnector3">
              <a:avLst>
                <a:gd fmla="val 49999" name="adj1"/>
              </a:avLst>
            </a:prstGeom>
            <a:noFill/>
            <a:ln cap="flat" cmpd="sng" w="38100">
              <a:solidFill>
                <a:srgbClr val="F2DF4D"/>
              </a:solidFill>
              <a:prstDash val="solid"/>
              <a:round/>
              <a:headEnd len="med" w="med" type="none"/>
              <a:tailEnd len="med" w="med" type="triangle"/>
            </a:ln>
          </p:spPr>
        </p:cxnSp>
        <p:pic>
          <p:nvPicPr>
            <p:cNvPr id="389" name="Google Shape;389;p36"/>
            <p:cNvPicPr preferRelativeResize="0"/>
            <p:nvPr/>
          </p:nvPicPr>
          <p:blipFill>
            <a:blip r:embed="rId7">
              <a:alphaModFix/>
            </a:blip>
            <a:stretch>
              <a:fillRect/>
            </a:stretch>
          </p:blipFill>
          <p:spPr>
            <a:xfrm>
              <a:off x="7416663" y="2622479"/>
              <a:ext cx="1614650" cy="493354"/>
            </a:xfrm>
            <a:prstGeom prst="rect">
              <a:avLst/>
            </a:prstGeom>
            <a:noFill/>
            <a:ln>
              <a:noFill/>
            </a:ln>
          </p:spPr>
        </p:pic>
        <p:pic>
          <p:nvPicPr>
            <p:cNvPr id="388" name="Google Shape;388;p36"/>
            <p:cNvPicPr preferRelativeResize="0"/>
            <p:nvPr/>
          </p:nvPicPr>
          <p:blipFill>
            <a:blip r:embed="rId8">
              <a:alphaModFix/>
            </a:blip>
            <a:stretch>
              <a:fillRect/>
            </a:stretch>
          </p:blipFill>
          <p:spPr>
            <a:xfrm>
              <a:off x="7685063" y="3482462"/>
              <a:ext cx="620350" cy="717650"/>
            </a:xfrm>
            <a:prstGeom prst="rect">
              <a:avLst/>
            </a:prstGeom>
            <a:noFill/>
            <a:ln>
              <a:noFill/>
            </a:ln>
          </p:spPr>
        </p:pic>
        <p:sp>
          <p:nvSpPr>
            <p:cNvPr id="390" name="Google Shape;390;p36"/>
            <p:cNvSpPr txBox="1"/>
            <p:nvPr/>
          </p:nvSpPr>
          <p:spPr>
            <a:xfrm>
              <a:off x="6372245" y="1079367"/>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Predictor</a:t>
              </a:r>
              <a:endParaRPr sz="1100"/>
            </a:p>
          </p:txBody>
        </p:sp>
        <p:pic>
          <p:nvPicPr>
            <p:cNvPr id="391" name="Google Shape;391;p36"/>
            <p:cNvPicPr preferRelativeResize="0"/>
            <p:nvPr/>
          </p:nvPicPr>
          <p:blipFill>
            <a:blip r:embed="rId9">
              <a:alphaModFix/>
            </a:blip>
            <a:stretch>
              <a:fillRect/>
            </a:stretch>
          </p:blipFill>
          <p:spPr>
            <a:xfrm>
              <a:off x="9619843" y="2589919"/>
              <a:ext cx="455884" cy="558450"/>
            </a:xfrm>
            <a:prstGeom prst="rect">
              <a:avLst/>
            </a:prstGeom>
            <a:noFill/>
            <a:ln>
              <a:noFill/>
            </a:ln>
          </p:spPr>
        </p:pic>
        <p:pic>
          <p:nvPicPr>
            <p:cNvPr descr="Icon&#10;&#10;Description automatically generated" id="386" name="Google Shape;386;p36"/>
            <p:cNvPicPr preferRelativeResize="0"/>
            <p:nvPr/>
          </p:nvPicPr>
          <p:blipFill rotWithShape="1">
            <a:blip r:embed="rId10">
              <a:alphaModFix/>
            </a:blip>
            <a:srcRect b="0" l="0" r="0" t="0"/>
            <a:stretch/>
          </p:blipFill>
          <p:spPr>
            <a:xfrm>
              <a:off x="7685055" y="1512069"/>
              <a:ext cx="1077900" cy="1077900"/>
            </a:xfrm>
            <a:prstGeom prst="rect">
              <a:avLst/>
            </a:prstGeom>
            <a:noFill/>
            <a:ln>
              <a:noFill/>
            </a:ln>
          </p:spPr>
        </p:pic>
      </p:grpSp>
      <p:sp>
        <p:nvSpPr>
          <p:cNvPr id="392" name="Google Shape;392;p36"/>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7"/>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What about humans?</a:t>
            </a:r>
            <a:endParaRPr b="0" i="0" sz="2500" u="none" cap="none" strike="noStrike">
              <a:solidFill>
                <a:schemeClr val="dk1"/>
              </a:solidFill>
              <a:latin typeface="Poppins"/>
              <a:ea typeface="Poppins"/>
              <a:cs typeface="Poppins"/>
              <a:sym typeface="Poppins"/>
            </a:endParaRPr>
          </a:p>
        </p:txBody>
      </p:sp>
      <p:sp>
        <p:nvSpPr>
          <p:cNvPr id="398" name="Google Shape;398;p37"/>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grpSp>
        <p:nvGrpSpPr>
          <p:cNvPr id="399" name="Google Shape;399;p37"/>
          <p:cNvGrpSpPr/>
          <p:nvPr/>
        </p:nvGrpSpPr>
        <p:grpSpPr>
          <a:xfrm>
            <a:off x="2118813" y="1564350"/>
            <a:ext cx="3225937" cy="1836459"/>
            <a:chOff x="3044717" y="2666400"/>
            <a:chExt cx="4301249" cy="2448613"/>
          </a:xfrm>
        </p:grpSpPr>
        <p:cxnSp>
          <p:nvCxnSpPr>
            <p:cNvPr id="400" name="Google Shape;400;p37"/>
            <p:cNvCxnSpPr>
              <a:stCxn id="401" idx="3"/>
              <a:endCxn id="402" idx="1"/>
            </p:cNvCxnSpPr>
            <p:nvPr/>
          </p:nvCxnSpPr>
          <p:spPr>
            <a:xfrm flipH="1" rot="10800000">
              <a:off x="3044717" y="3792945"/>
              <a:ext cx="1728900" cy="4200"/>
            </a:xfrm>
            <a:prstGeom prst="straightConnector1">
              <a:avLst/>
            </a:prstGeom>
            <a:noFill/>
            <a:ln cap="flat" cmpd="sng" w="38100">
              <a:solidFill>
                <a:srgbClr val="F2DF4D"/>
              </a:solidFill>
              <a:prstDash val="solid"/>
              <a:round/>
              <a:headEnd len="med" w="med" type="none"/>
              <a:tailEnd len="med" w="med" type="triangle"/>
            </a:ln>
          </p:spPr>
        </p:cxnSp>
        <p:pic>
          <p:nvPicPr>
            <p:cNvPr id="402" name="Google Shape;402;p37"/>
            <p:cNvPicPr preferRelativeResize="0"/>
            <p:nvPr/>
          </p:nvPicPr>
          <p:blipFill>
            <a:blip r:embed="rId3">
              <a:alphaModFix/>
            </a:blip>
            <a:stretch>
              <a:fillRect/>
            </a:stretch>
          </p:blipFill>
          <p:spPr>
            <a:xfrm>
              <a:off x="4773703" y="3138050"/>
              <a:ext cx="1441009" cy="1310000"/>
            </a:xfrm>
            <a:prstGeom prst="rect">
              <a:avLst/>
            </a:prstGeom>
            <a:noFill/>
            <a:ln>
              <a:noFill/>
            </a:ln>
          </p:spPr>
        </p:pic>
        <p:pic>
          <p:nvPicPr>
            <p:cNvPr id="403" name="Google Shape;403;p37"/>
            <p:cNvPicPr preferRelativeResize="0"/>
            <p:nvPr/>
          </p:nvPicPr>
          <p:blipFill>
            <a:blip r:embed="rId4">
              <a:alphaModFix/>
            </a:blip>
            <a:stretch>
              <a:fillRect/>
            </a:stretch>
          </p:blipFill>
          <p:spPr>
            <a:xfrm>
              <a:off x="4343713" y="4495513"/>
              <a:ext cx="2301000" cy="619500"/>
            </a:xfrm>
            <a:prstGeom prst="rect">
              <a:avLst/>
            </a:prstGeom>
            <a:noFill/>
            <a:ln>
              <a:noFill/>
            </a:ln>
          </p:spPr>
        </p:pic>
        <p:sp>
          <p:nvSpPr>
            <p:cNvPr id="404" name="Google Shape;404;p37"/>
            <p:cNvSpPr txBox="1"/>
            <p:nvPr/>
          </p:nvSpPr>
          <p:spPr>
            <a:xfrm>
              <a:off x="3642466" y="266640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Rejector</a:t>
              </a:r>
              <a:endParaRPr sz="1100"/>
            </a:p>
          </p:txBody>
        </p:sp>
      </p:grpSp>
      <p:grpSp>
        <p:nvGrpSpPr>
          <p:cNvPr id="405" name="Google Shape;405;p37"/>
          <p:cNvGrpSpPr/>
          <p:nvPr/>
        </p:nvGrpSpPr>
        <p:grpSpPr>
          <a:xfrm>
            <a:off x="281905" y="1666063"/>
            <a:ext cx="2777625" cy="1811362"/>
            <a:chOff x="605041" y="2784050"/>
            <a:chExt cx="3703500" cy="2415150"/>
          </a:xfrm>
        </p:grpSpPr>
        <p:pic>
          <p:nvPicPr>
            <p:cNvPr id="406" name="Google Shape;406;p37"/>
            <p:cNvPicPr preferRelativeResize="0"/>
            <p:nvPr/>
          </p:nvPicPr>
          <p:blipFill>
            <a:blip r:embed="rId5">
              <a:alphaModFix/>
            </a:blip>
            <a:stretch>
              <a:fillRect/>
            </a:stretch>
          </p:blipFill>
          <p:spPr>
            <a:xfrm>
              <a:off x="1870350" y="4411325"/>
              <a:ext cx="1117350" cy="787875"/>
            </a:xfrm>
            <a:prstGeom prst="rect">
              <a:avLst/>
            </a:prstGeom>
            <a:noFill/>
            <a:ln>
              <a:noFill/>
            </a:ln>
          </p:spPr>
        </p:pic>
        <p:pic>
          <p:nvPicPr>
            <p:cNvPr id="401" name="Google Shape;401;p37"/>
            <p:cNvPicPr preferRelativeResize="0"/>
            <p:nvPr/>
          </p:nvPicPr>
          <p:blipFill>
            <a:blip r:embed="rId6">
              <a:alphaModFix/>
            </a:blip>
            <a:stretch>
              <a:fillRect/>
            </a:stretch>
          </p:blipFill>
          <p:spPr>
            <a:xfrm>
              <a:off x="1859350" y="3240219"/>
              <a:ext cx="1194900" cy="1077918"/>
            </a:xfrm>
            <a:prstGeom prst="rect">
              <a:avLst/>
            </a:prstGeom>
            <a:noFill/>
            <a:ln>
              <a:noFill/>
            </a:ln>
          </p:spPr>
        </p:pic>
        <p:sp>
          <p:nvSpPr>
            <p:cNvPr id="407" name="Google Shape;407;p37"/>
            <p:cNvSpPr txBox="1"/>
            <p:nvPr/>
          </p:nvSpPr>
          <p:spPr>
            <a:xfrm>
              <a:off x="605041" y="278405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Input Data</a:t>
              </a:r>
              <a:endParaRPr sz="1100"/>
            </a:p>
          </p:txBody>
        </p:sp>
      </p:grpSp>
      <p:grpSp>
        <p:nvGrpSpPr>
          <p:cNvPr id="408" name="Google Shape;408;p37"/>
          <p:cNvGrpSpPr/>
          <p:nvPr/>
        </p:nvGrpSpPr>
        <p:grpSpPr>
          <a:xfrm>
            <a:off x="4496309" y="1088850"/>
            <a:ext cx="3699849" cy="2340559"/>
            <a:chOff x="5142612" y="1079367"/>
            <a:chExt cx="4933133" cy="3120746"/>
          </a:xfrm>
        </p:grpSpPr>
        <p:cxnSp>
          <p:nvCxnSpPr>
            <p:cNvPr id="409" name="Google Shape;409;p37"/>
            <p:cNvCxnSpPr>
              <a:stCxn id="402" idx="3"/>
              <a:endCxn id="410" idx="1"/>
            </p:cNvCxnSpPr>
            <p:nvPr/>
          </p:nvCxnSpPr>
          <p:spPr>
            <a:xfrm flipH="1" rot="10800000">
              <a:off x="5142612" y="2051017"/>
              <a:ext cx="2542500" cy="789000"/>
            </a:xfrm>
            <a:prstGeom prst="bentConnector3">
              <a:avLst>
                <a:gd fmla="val 49999" name="adj1"/>
              </a:avLst>
            </a:prstGeom>
            <a:noFill/>
            <a:ln cap="flat" cmpd="sng" w="38100">
              <a:solidFill>
                <a:srgbClr val="F2DF4D"/>
              </a:solidFill>
              <a:prstDash val="solid"/>
              <a:round/>
              <a:headEnd len="med" w="med" type="none"/>
              <a:tailEnd len="med" w="med" type="triangle"/>
            </a:ln>
          </p:spPr>
        </p:cxnSp>
        <p:cxnSp>
          <p:nvCxnSpPr>
            <p:cNvPr id="411" name="Google Shape;411;p37"/>
            <p:cNvCxnSpPr>
              <a:stCxn id="402" idx="3"/>
              <a:endCxn id="412" idx="1"/>
            </p:cNvCxnSpPr>
            <p:nvPr/>
          </p:nvCxnSpPr>
          <p:spPr>
            <a:xfrm>
              <a:off x="5142612" y="2840017"/>
              <a:ext cx="2542500" cy="1001400"/>
            </a:xfrm>
            <a:prstGeom prst="bentConnector3">
              <a:avLst>
                <a:gd fmla="val 49999" name="adj1"/>
              </a:avLst>
            </a:prstGeom>
            <a:noFill/>
            <a:ln cap="flat" cmpd="sng" w="38100">
              <a:solidFill>
                <a:srgbClr val="F2DF4D"/>
              </a:solidFill>
              <a:prstDash val="solid"/>
              <a:round/>
              <a:headEnd len="med" w="med" type="none"/>
              <a:tailEnd len="med" w="med" type="triangle"/>
            </a:ln>
          </p:spPr>
        </p:cxnSp>
        <p:pic>
          <p:nvPicPr>
            <p:cNvPr id="413" name="Google Shape;413;p37"/>
            <p:cNvPicPr preferRelativeResize="0"/>
            <p:nvPr/>
          </p:nvPicPr>
          <p:blipFill>
            <a:blip r:embed="rId7">
              <a:alphaModFix/>
            </a:blip>
            <a:stretch>
              <a:fillRect/>
            </a:stretch>
          </p:blipFill>
          <p:spPr>
            <a:xfrm>
              <a:off x="7416663" y="2622479"/>
              <a:ext cx="1614650" cy="493354"/>
            </a:xfrm>
            <a:prstGeom prst="rect">
              <a:avLst/>
            </a:prstGeom>
            <a:noFill/>
            <a:ln>
              <a:noFill/>
            </a:ln>
          </p:spPr>
        </p:pic>
        <p:pic>
          <p:nvPicPr>
            <p:cNvPr id="412" name="Google Shape;412;p37"/>
            <p:cNvPicPr preferRelativeResize="0"/>
            <p:nvPr/>
          </p:nvPicPr>
          <p:blipFill>
            <a:blip r:embed="rId8">
              <a:alphaModFix/>
            </a:blip>
            <a:stretch>
              <a:fillRect/>
            </a:stretch>
          </p:blipFill>
          <p:spPr>
            <a:xfrm>
              <a:off x="7685063" y="3482462"/>
              <a:ext cx="620350" cy="717650"/>
            </a:xfrm>
            <a:prstGeom prst="rect">
              <a:avLst/>
            </a:prstGeom>
            <a:noFill/>
            <a:ln>
              <a:noFill/>
            </a:ln>
          </p:spPr>
        </p:pic>
        <p:sp>
          <p:nvSpPr>
            <p:cNvPr id="414" name="Google Shape;414;p37"/>
            <p:cNvSpPr txBox="1"/>
            <p:nvPr/>
          </p:nvSpPr>
          <p:spPr>
            <a:xfrm>
              <a:off x="6372245" y="1079367"/>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Predictor</a:t>
              </a:r>
              <a:endParaRPr sz="1100"/>
            </a:p>
          </p:txBody>
        </p:sp>
        <p:pic>
          <p:nvPicPr>
            <p:cNvPr id="415" name="Google Shape;415;p37"/>
            <p:cNvPicPr preferRelativeResize="0"/>
            <p:nvPr/>
          </p:nvPicPr>
          <p:blipFill>
            <a:blip r:embed="rId9">
              <a:alphaModFix/>
            </a:blip>
            <a:stretch>
              <a:fillRect/>
            </a:stretch>
          </p:blipFill>
          <p:spPr>
            <a:xfrm>
              <a:off x="9619843" y="2589919"/>
              <a:ext cx="455884" cy="558450"/>
            </a:xfrm>
            <a:prstGeom prst="rect">
              <a:avLst/>
            </a:prstGeom>
            <a:noFill/>
            <a:ln>
              <a:noFill/>
            </a:ln>
          </p:spPr>
        </p:pic>
        <p:pic>
          <p:nvPicPr>
            <p:cNvPr descr="Icon&#10;&#10;Description automatically generated" id="410" name="Google Shape;410;p37"/>
            <p:cNvPicPr preferRelativeResize="0"/>
            <p:nvPr/>
          </p:nvPicPr>
          <p:blipFill rotWithShape="1">
            <a:blip r:embed="rId10">
              <a:alphaModFix/>
            </a:blip>
            <a:srcRect b="0" l="0" r="0" t="0"/>
            <a:stretch/>
          </p:blipFill>
          <p:spPr>
            <a:xfrm>
              <a:off x="7685055" y="1512069"/>
              <a:ext cx="1077900" cy="1077900"/>
            </a:xfrm>
            <a:prstGeom prst="rect">
              <a:avLst/>
            </a:prstGeom>
            <a:noFill/>
            <a:ln>
              <a:noFill/>
            </a:ln>
          </p:spPr>
        </p:pic>
      </p:grpSp>
      <p:pic>
        <p:nvPicPr>
          <p:cNvPr id="416" name="Google Shape;416;p37"/>
          <p:cNvPicPr preferRelativeResize="0"/>
          <p:nvPr>
            <p:ph idx="2" type="pic"/>
          </p:nvPr>
        </p:nvPicPr>
        <p:blipFill rotWithShape="1">
          <a:blip r:embed="rId11">
            <a:alphaModFix/>
          </a:blip>
          <a:srcRect b="0" l="1465" r="1465" t="0"/>
          <a:stretch/>
        </p:blipFill>
        <p:spPr>
          <a:xfrm>
            <a:off x="6848704" y="2681140"/>
            <a:ext cx="652126" cy="1044624"/>
          </a:xfrm>
          <a:prstGeom prst="rect">
            <a:avLst/>
          </a:prstGeom>
          <a:solidFill>
            <a:schemeClr val="lt1"/>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8"/>
          <p:cNvSpPr txBox="1"/>
          <p:nvPr/>
        </p:nvSpPr>
        <p:spPr>
          <a:xfrm>
            <a:off x="0" y="4388625"/>
            <a:ext cx="9144000" cy="7551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Yonatan Geifman and Ran El-Yaniv. 2017. Selective classification for deep neural networks. In Proceedings of the 31st International Conference on Neural Information Processing Systems (NIPS'17). Curran Associates Inc., Red Hook, NY, USA, 4885–4894.</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Geifman, Y. and El-Yaniv, R. (2019). SelectiveNet: A Deep Neural Network with an Integrated Reject Option. In International Conference on Machine Learning (ICML 2019), volume 2019-June, pages 3768–3776.</a:t>
            </a:r>
            <a:endParaRPr sz="900">
              <a:solidFill>
                <a:srgbClr val="666666"/>
              </a:solidFill>
              <a:latin typeface="Poppins"/>
              <a:ea typeface="Poppins"/>
              <a:cs typeface="Poppins"/>
              <a:sym typeface="Poppins"/>
            </a:endParaRPr>
          </a:p>
        </p:txBody>
      </p:sp>
      <p:sp>
        <p:nvSpPr>
          <p:cNvPr id="423" name="Google Shape;423;p38"/>
          <p:cNvSpPr txBox="1"/>
          <p:nvPr/>
        </p:nvSpPr>
        <p:spPr>
          <a:xfrm>
            <a:off x="497213" y="1473450"/>
            <a:ext cx="84330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Two main approaches:</a:t>
            </a:r>
            <a:endParaRPr sz="1500">
              <a:solidFill>
                <a:schemeClr val="dk1"/>
              </a:solidFill>
              <a:latin typeface="Poppins"/>
              <a:ea typeface="Poppins"/>
              <a:cs typeface="Poppins"/>
              <a:sym typeface="Poppins"/>
            </a:endParaRPr>
          </a:p>
        </p:txBody>
      </p:sp>
      <p:sp>
        <p:nvSpPr>
          <p:cNvPr id="424" name="Google Shape;424;p38"/>
          <p:cNvSpPr txBox="1"/>
          <p:nvPr/>
        </p:nvSpPr>
        <p:spPr>
          <a:xfrm>
            <a:off x="213788" y="4088475"/>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Staged rejectors</a:t>
            </a:r>
            <a:endParaRPr sz="1500">
              <a:solidFill>
                <a:schemeClr val="dk1"/>
              </a:solidFill>
              <a:latin typeface="Poppins"/>
              <a:ea typeface="Poppins"/>
              <a:cs typeface="Poppins"/>
              <a:sym typeface="Poppins"/>
            </a:endParaRPr>
          </a:p>
        </p:txBody>
      </p:sp>
      <p:sp>
        <p:nvSpPr>
          <p:cNvPr id="425" name="Google Shape;425;p38"/>
          <p:cNvSpPr txBox="1"/>
          <p:nvPr/>
        </p:nvSpPr>
        <p:spPr>
          <a:xfrm>
            <a:off x="5338199" y="4088475"/>
            <a:ext cx="3415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Joint rejectors</a:t>
            </a:r>
            <a:endParaRPr sz="1500">
              <a:solidFill>
                <a:schemeClr val="dk1"/>
              </a:solidFill>
              <a:latin typeface="Poppins"/>
              <a:ea typeface="Poppins"/>
              <a:cs typeface="Poppins"/>
              <a:sym typeface="Poppins"/>
            </a:endParaRPr>
          </a:p>
        </p:txBody>
      </p:sp>
      <p:pic>
        <p:nvPicPr>
          <p:cNvPr id="426" name="Google Shape;426;p38"/>
          <p:cNvPicPr preferRelativeResize="0"/>
          <p:nvPr/>
        </p:nvPicPr>
        <p:blipFill>
          <a:blip r:embed="rId3">
            <a:alphaModFix/>
          </a:blip>
          <a:stretch>
            <a:fillRect/>
          </a:stretch>
        </p:blipFill>
        <p:spPr>
          <a:xfrm>
            <a:off x="5273437" y="1900106"/>
            <a:ext cx="3085017" cy="1934981"/>
          </a:xfrm>
          <a:prstGeom prst="rect">
            <a:avLst/>
          </a:prstGeom>
          <a:noFill/>
          <a:ln>
            <a:noFill/>
          </a:ln>
        </p:spPr>
      </p:pic>
      <p:pic>
        <p:nvPicPr>
          <p:cNvPr id="427" name="Google Shape;427;p38"/>
          <p:cNvPicPr preferRelativeResize="0"/>
          <p:nvPr/>
        </p:nvPicPr>
        <p:blipFill>
          <a:blip r:embed="rId4">
            <a:alphaModFix/>
          </a:blip>
          <a:stretch>
            <a:fillRect/>
          </a:stretch>
        </p:blipFill>
        <p:spPr>
          <a:xfrm>
            <a:off x="650494" y="1871484"/>
            <a:ext cx="3135839" cy="2086275"/>
          </a:xfrm>
          <a:prstGeom prst="rect">
            <a:avLst/>
          </a:prstGeom>
          <a:noFill/>
          <a:ln>
            <a:noFill/>
          </a:ln>
        </p:spPr>
      </p:pic>
      <p:sp>
        <p:nvSpPr>
          <p:cNvPr id="428" name="Google Shape;428;p38"/>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Dependent rejectors</a:t>
            </a:r>
            <a:endParaRPr b="0" i="0" sz="2500" u="none" cap="none" strike="noStrike">
              <a:solidFill>
                <a:schemeClr val="dk1"/>
              </a:solidFill>
              <a:latin typeface="Poppins"/>
              <a:ea typeface="Poppins"/>
              <a:cs typeface="Poppins"/>
              <a:sym typeface="Poppins"/>
            </a:endParaRPr>
          </a:p>
        </p:txBody>
      </p:sp>
      <p:sp>
        <p:nvSpPr>
          <p:cNvPr id="429" name="Google Shape;429;p38"/>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9"/>
          <p:cNvSpPr txBox="1"/>
          <p:nvPr/>
        </p:nvSpPr>
        <p:spPr>
          <a:xfrm>
            <a:off x="0" y="4388625"/>
            <a:ext cx="9144000" cy="7551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Yonatan Geifman and Ran El-Yaniv. 2017. Selective classification for deep neural networks. In Proceedings of the 31st International Conference on Neural Information Processing Systems (NIPS'17). Curran Associates Inc., Red Hook, NY, USA, 4885–4894.</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Geifman, Y. and El-Yaniv, R. (2019). SelectiveNet: A Deep Neural Network with an Integrated Reject Option. In International Conference on Machine Learning (ICML 2019), volume 2019-June, pages 3768–3776.</a:t>
            </a:r>
            <a:endParaRPr sz="900">
              <a:solidFill>
                <a:srgbClr val="666666"/>
              </a:solidFill>
              <a:latin typeface="Poppins"/>
              <a:ea typeface="Poppins"/>
              <a:cs typeface="Poppins"/>
              <a:sym typeface="Poppins"/>
            </a:endParaRPr>
          </a:p>
        </p:txBody>
      </p:sp>
      <p:sp>
        <p:nvSpPr>
          <p:cNvPr id="436" name="Google Shape;436;p39"/>
          <p:cNvSpPr txBox="1"/>
          <p:nvPr/>
        </p:nvSpPr>
        <p:spPr>
          <a:xfrm>
            <a:off x="497213" y="1473450"/>
            <a:ext cx="84330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Two main approaches:</a:t>
            </a:r>
            <a:endParaRPr sz="1500">
              <a:solidFill>
                <a:schemeClr val="dk1"/>
              </a:solidFill>
              <a:latin typeface="Poppins"/>
              <a:ea typeface="Poppins"/>
              <a:cs typeface="Poppins"/>
              <a:sym typeface="Poppins"/>
            </a:endParaRPr>
          </a:p>
        </p:txBody>
      </p:sp>
      <p:sp>
        <p:nvSpPr>
          <p:cNvPr id="437" name="Google Shape;437;p39"/>
          <p:cNvSpPr txBox="1"/>
          <p:nvPr/>
        </p:nvSpPr>
        <p:spPr>
          <a:xfrm>
            <a:off x="213788" y="4088475"/>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Staged rejectors</a:t>
            </a:r>
            <a:endParaRPr sz="1500">
              <a:solidFill>
                <a:schemeClr val="dk1"/>
              </a:solidFill>
              <a:latin typeface="Poppins"/>
              <a:ea typeface="Poppins"/>
              <a:cs typeface="Poppins"/>
              <a:sym typeface="Poppins"/>
            </a:endParaRPr>
          </a:p>
        </p:txBody>
      </p:sp>
      <p:sp>
        <p:nvSpPr>
          <p:cNvPr id="438" name="Google Shape;438;p39"/>
          <p:cNvSpPr txBox="1"/>
          <p:nvPr/>
        </p:nvSpPr>
        <p:spPr>
          <a:xfrm>
            <a:off x="5338199" y="4088475"/>
            <a:ext cx="3415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Joint rejectors</a:t>
            </a:r>
            <a:endParaRPr sz="1500">
              <a:solidFill>
                <a:schemeClr val="dk1"/>
              </a:solidFill>
              <a:latin typeface="Poppins"/>
              <a:ea typeface="Poppins"/>
              <a:cs typeface="Poppins"/>
              <a:sym typeface="Poppins"/>
            </a:endParaRPr>
          </a:p>
        </p:txBody>
      </p:sp>
      <p:pic>
        <p:nvPicPr>
          <p:cNvPr id="439" name="Google Shape;439;p39"/>
          <p:cNvPicPr preferRelativeResize="0"/>
          <p:nvPr/>
        </p:nvPicPr>
        <p:blipFill>
          <a:blip r:embed="rId3">
            <a:alphaModFix/>
          </a:blip>
          <a:stretch>
            <a:fillRect/>
          </a:stretch>
        </p:blipFill>
        <p:spPr>
          <a:xfrm>
            <a:off x="5273437" y="1900106"/>
            <a:ext cx="3085017" cy="1934981"/>
          </a:xfrm>
          <a:prstGeom prst="rect">
            <a:avLst/>
          </a:prstGeom>
          <a:noFill/>
          <a:ln>
            <a:noFill/>
          </a:ln>
        </p:spPr>
      </p:pic>
      <p:pic>
        <p:nvPicPr>
          <p:cNvPr id="440" name="Google Shape;440;p39"/>
          <p:cNvPicPr preferRelativeResize="0"/>
          <p:nvPr/>
        </p:nvPicPr>
        <p:blipFill>
          <a:blip r:embed="rId4">
            <a:alphaModFix/>
          </a:blip>
          <a:stretch>
            <a:fillRect/>
          </a:stretch>
        </p:blipFill>
        <p:spPr>
          <a:xfrm>
            <a:off x="650494" y="1871484"/>
            <a:ext cx="3135839" cy="2086275"/>
          </a:xfrm>
          <a:prstGeom prst="rect">
            <a:avLst/>
          </a:prstGeom>
          <a:noFill/>
          <a:ln>
            <a:noFill/>
          </a:ln>
        </p:spPr>
      </p:pic>
      <p:sp>
        <p:nvSpPr>
          <p:cNvPr id="441" name="Google Shape;441;p39"/>
          <p:cNvSpPr/>
          <p:nvPr/>
        </p:nvSpPr>
        <p:spPr>
          <a:xfrm>
            <a:off x="92588" y="1473450"/>
            <a:ext cx="8958900" cy="36294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442" name="Google Shape;442;p39"/>
          <p:cNvGrpSpPr/>
          <p:nvPr/>
        </p:nvGrpSpPr>
        <p:grpSpPr>
          <a:xfrm>
            <a:off x="692813" y="2370881"/>
            <a:ext cx="7665694" cy="931275"/>
            <a:chOff x="923750" y="3161175"/>
            <a:chExt cx="10220925" cy="1241700"/>
          </a:xfrm>
        </p:grpSpPr>
        <p:sp>
          <p:nvSpPr>
            <p:cNvPr id="443" name="Google Shape;443;p39"/>
            <p:cNvSpPr txBox="1"/>
            <p:nvPr/>
          </p:nvSpPr>
          <p:spPr>
            <a:xfrm>
              <a:off x="923750" y="3161175"/>
              <a:ext cx="4311600" cy="8106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Here we observe the model’s output/confidence in various ways</a:t>
              </a:r>
              <a:endParaRPr sz="1100"/>
            </a:p>
          </p:txBody>
        </p:sp>
        <p:sp>
          <p:nvSpPr>
            <p:cNvPr id="444" name="Google Shape;444;p39"/>
            <p:cNvSpPr txBox="1"/>
            <p:nvPr/>
          </p:nvSpPr>
          <p:spPr>
            <a:xfrm>
              <a:off x="7031375" y="3161175"/>
              <a:ext cx="4113300" cy="12417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Here we design and train the model with an embedded rejector</a:t>
              </a:r>
              <a:endParaRPr sz="1100"/>
            </a:p>
          </p:txBody>
        </p:sp>
      </p:grpSp>
      <p:sp>
        <p:nvSpPr>
          <p:cNvPr id="445" name="Google Shape;445;p39"/>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Dependent rejectors</a:t>
            </a:r>
            <a:endParaRPr b="0" i="0" sz="2500" u="none" cap="none" strike="noStrike">
              <a:solidFill>
                <a:schemeClr val="dk1"/>
              </a:solidFill>
              <a:latin typeface="Poppins"/>
              <a:ea typeface="Poppins"/>
              <a:cs typeface="Poppins"/>
              <a:sym typeface="Poppins"/>
            </a:endParaRPr>
          </a:p>
        </p:txBody>
      </p:sp>
      <p:sp>
        <p:nvSpPr>
          <p:cNvPr id="446" name="Google Shape;446;p39"/>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40"/>
          <p:cNvPicPr preferRelativeResize="0"/>
          <p:nvPr/>
        </p:nvPicPr>
        <p:blipFill>
          <a:blip r:embed="rId3">
            <a:alphaModFix/>
          </a:blip>
          <a:stretch>
            <a:fillRect/>
          </a:stretch>
        </p:blipFill>
        <p:spPr>
          <a:xfrm>
            <a:off x="421743" y="2027269"/>
            <a:ext cx="3348260" cy="843599"/>
          </a:xfrm>
          <a:prstGeom prst="rect">
            <a:avLst/>
          </a:prstGeom>
          <a:noFill/>
          <a:ln>
            <a:noFill/>
          </a:ln>
        </p:spPr>
      </p:pic>
      <p:pic>
        <p:nvPicPr>
          <p:cNvPr id="453" name="Google Shape;453;p40"/>
          <p:cNvPicPr preferRelativeResize="0"/>
          <p:nvPr/>
        </p:nvPicPr>
        <p:blipFill>
          <a:blip r:embed="rId4">
            <a:alphaModFix/>
          </a:blip>
          <a:stretch>
            <a:fillRect/>
          </a:stretch>
        </p:blipFill>
        <p:spPr>
          <a:xfrm>
            <a:off x="893875" y="2870869"/>
            <a:ext cx="2712013" cy="1812431"/>
          </a:xfrm>
          <a:prstGeom prst="rect">
            <a:avLst/>
          </a:prstGeom>
          <a:noFill/>
          <a:ln>
            <a:noFill/>
          </a:ln>
        </p:spPr>
      </p:pic>
      <p:sp>
        <p:nvSpPr>
          <p:cNvPr id="454" name="Google Shape;454;p40"/>
          <p:cNvSpPr txBox="1"/>
          <p:nvPr/>
        </p:nvSpPr>
        <p:spPr>
          <a:xfrm>
            <a:off x="0" y="4591800"/>
            <a:ext cx="9144000" cy="551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0"/>
              </a:spcAft>
              <a:buNone/>
            </a:pPr>
            <a:r>
              <a:rPr lang="it" sz="900">
                <a:solidFill>
                  <a:srgbClr val="666666"/>
                </a:solidFill>
                <a:latin typeface="Poppins"/>
                <a:ea typeface="Poppins"/>
                <a:cs typeface="Poppins"/>
                <a:sym typeface="Poppins"/>
              </a:rPr>
              <a:t>- A. Mandelbaum and D. Weinshall, “Distance-based confidence score for neural network classifiers,” 2017, </a:t>
            </a:r>
            <a:r>
              <a:rPr i="1" lang="it" sz="900">
                <a:solidFill>
                  <a:srgbClr val="666666"/>
                </a:solidFill>
                <a:latin typeface="Poppins"/>
                <a:ea typeface="Poppins"/>
                <a:cs typeface="Poppins"/>
                <a:sym typeface="Poppins"/>
              </a:rPr>
              <a:t>arXiv:1709.09844</a:t>
            </a:r>
            <a:r>
              <a:rPr lang="it" sz="900">
                <a:solidFill>
                  <a:srgbClr val="666666"/>
                </a:solidFill>
                <a:latin typeface="Poppins"/>
                <a:ea typeface="Poppins"/>
                <a:cs typeface="Poppins"/>
                <a:sym typeface="Poppins"/>
              </a:rPr>
              <a:t>.</a:t>
            </a:r>
            <a:endParaRPr sz="900">
              <a:solidFill>
                <a:srgbClr val="666666"/>
              </a:solidFill>
              <a:latin typeface="Poppins"/>
              <a:ea typeface="Poppins"/>
              <a:cs typeface="Poppins"/>
              <a:sym typeface="Poppins"/>
            </a:endParaRPr>
          </a:p>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 Y. Bahat and G. Shakhnarovich, “Classification confidence estimation with test-time data-augmentation,” 2020, </a:t>
            </a:r>
            <a:r>
              <a:rPr i="1" lang="it" sz="900">
                <a:solidFill>
                  <a:srgbClr val="666666"/>
                </a:solidFill>
                <a:latin typeface="Poppins"/>
                <a:ea typeface="Poppins"/>
                <a:cs typeface="Poppins"/>
                <a:sym typeface="Poppins"/>
              </a:rPr>
              <a:t>arXiv:2006.1670</a:t>
            </a:r>
            <a:endParaRPr sz="1400">
              <a:solidFill>
                <a:srgbClr val="666666"/>
              </a:solidFill>
              <a:latin typeface="Poppins"/>
              <a:ea typeface="Poppins"/>
              <a:cs typeface="Poppins"/>
              <a:sym typeface="Poppins"/>
            </a:endParaRPr>
          </a:p>
        </p:txBody>
      </p:sp>
      <p:sp>
        <p:nvSpPr>
          <p:cNvPr id="455" name="Google Shape;455;p40"/>
          <p:cNvSpPr txBox="1"/>
          <p:nvPr/>
        </p:nvSpPr>
        <p:spPr>
          <a:xfrm>
            <a:off x="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Hard Predictions</a:t>
            </a:r>
            <a:endParaRPr sz="1500">
              <a:solidFill>
                <a:schemeClr val="dk1"/>
              </a:solidFill>
              <a:latin typeface="Poppins"/>
              <a:ea typeface="Poppins"/>
              <a:cs typeface="Poppins"/>
              <a:sym typeface="Poppins"/>
            </a:endParaRPr>
          </a:p>
        </p:txBody>
      </p:sp>
      <p:sp>
        <p:nvSpPr>
          <p:cNvPr id="456" name="Google Shape;456;p40"/>
          <p:cNvSpPr txBox="1"/>
          <p:nvPr/>
        </p:nvSpPr>
        <p:spPr>
          <a:xfrm>
            <a:off x="495225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Soft Predictions</a:t>
            </a:r>
            <a:endParaRPr sz="1500">
              <a:solidFill>
                <a:schemeClr val="dk1"/>
              </a:solidFill>
              <a:latin typeface="Poppins"/>
              <a:ea typeface="Poppins"/>
              <a:cs typeface="Poppins"/>
              <a:sym typeface="Poppins"/>
            </a:endParaRPr>
          </a:p>
        </p:txBody>
      </p:sp>
      <p:pic>
        <p:nvPicPr>
          <p:cNvPr id="457" name="Google Shape;457;p40"/>
          <p:cNvPicPr preferRelativeResize="0"/>
          <p:nvPr/>
        </p:nvPicPr>
        <p:blipFill>
          <a:blip r:embed="rId5">
            <a:alphaModFix/>
          </a:blip>
          <a:stretch>
            <a:fillRect/>
          </a:stretch>
        </p:blipFill>
        <p:spPr>
          <a:xfrm>
            <a:off x="5347190" y="2917125"/>
            <a:ext cx="3401866" cy="1523213"/>
          </a:xfrm>
          <a:prstGeom prst="rect">
            <a:avLst/>
          </a:prstGeom>
          <a:noFill/>
          <a:ln>
            <a:noFill/>
          </a:ln>
        </p:spPr>
      </p:pic>
      <p:pic>
        <p:nvPicPr>
          <p:cNvPr id="458" name="Google Shape;458;p40"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6">
            <a:alphaModFix/>
          </a:blip>
          <a:stretch>
            <a:fillRect/>
          </a:stretch>
        </p:blipFill>
        <p:spPr>
          <a:xfrm>
            <a:off x="5486908" y="1922063"/>
            <a:ext cx="3122443" cy="843600"/>
          </a:xfrm>
          <a:prstGeom prst="rect">
            <a:avLst/>
          </a:prstGeom>
          <a:noFill/>
          <a:ln>
            <a:noFill/>
          </a:ln>
        </p:spPr>
      </p:pic>
      <p:sp>
        <p:nvSpPr>
          <p:cNvPr id="459" name="Google Shape;459;p40"/>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Different confidence metrics</a:t>
            </a:r>
            <a:endParaRPr b="0" i="0" sz="2500" u="none" cap="none" strike="noStrike">
              <a:solidFill>
                <a:schemeClr val="dk1"/>
              </a:solidFill>
              <a:latin typeface="Poppins"/>
              <a:ea typeface="Poppins"/>
              <a:cs typeface="Poppins"/>
              <a:sym typeface="Poppins"/>
            </a:endParaRPr>
          </a:p>
        </p:txBody>
      </p:sp>
      <p:sp>
        <p:nvSpPr>
          <p:cNvPr id="460" name="Google Shape;460;p40"/>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1"/>
          <p:cNvSpPr txBox="1"/>
          <p:nvPr/>
        </p:nvSpPr>
        <p:spPr>
          <a:xfrm>
            <a:off x="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Global</a:t>
            </a:r>
            <a:endParaRPr sz="1500">
              <a:solidFill>
                <a:schemeClr val="dk1"/>
              </a:solidFill>
              <a:latin typeface="Poppins"/>
              <a:ea typeface="Poppins"/>
              <a:cs typeface="Poppins"/>
              <a:sym typeface="Poppins"/>
            </a:endParaRPr>
          </a:p>
        </p:txBody>
      </p:sp>
      <p:sp>
        <p:nvSpPr>
          <p:cNvPr id="467" name="Google Shape;467;p41"/>
          <p:cNvSpPr txBox="1"/>
          <p:nvPr/>
        </p:nvSpPr>
        <p:spPr>
          <a:xfrm>
            <a:off x="4952250" y="1473450"/>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Local</a:t>
            </a:r>
            <a:endParaRPr sz="1500">
              <a:solidFill>
                <a:schemeClr val="dk1"/>
              </a:solidFill>
              <a:latin typeface="Poppins"/>
              <a:ea typeface="Poppins"/>
              <a:cs typeface="Poppins"/>
              <a:sym typeface="Poppins"/>
            </a:endParaRPr>
          </a:p>
        </p:txBody>
      </p:sp>
      <p:pic>
        <p:nvPicPr>
          <p:cNvPr id="468" name="Google Shape;468;p41"/>
          <p:cNvPicPr preferRelativeResize="0"/>
          <p:nvPr/>
        </p:nvPicPr>
        <p:blipFill>
          <a:blip r:embed="rId3">
            <a:alphaModFix/>
          </a:blip>
          <a:stretch>
            <a:fillRect/>
          </a:stretch>
        </p:blipFill>
        <p:spPr>
          <a:xfrm>
            <a:off x="5505075" y="1945819"/>
            <a:ext cx="3086100" cy="385763"/>
          </a:xfrm>
          <a:prstGeom prst="rect">
            <a:avLst/>
          </a:prstGeom>
          <a:noFill/>
          <a:ln>
            <a:noFill/>
          </a:ln>
        </p:spPr>
      </p:pic>
      <p:pic>
        <p:nvPicPr>
          <p:cNvPr id="469" name="Google Shape;469;p41"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4">
            <a:alphaModFix/>
          </a:blip>
          <a:stretch>
            <a:fillRect/>
          </a:stretch>
        </p:blipFill>
        <p:spPr>
          <a:xfrm>
            <a:off x="1949428" y="1945819"/>
            <a:ext cx="292894" cy="271463"/>
          </a:xfrm>
          <a:prstGeom prst="rect">
            <a:avLst/>
          </a:prstGeom>
          <a:noFill/>
          <a:ln>
            <a:noFill/>
          </a:ln>
        </p:spPr>
      </p:pic>
      <p:sp>
        <p:nvSpPr>
          <p:cNvPr id="470" name="Google Shape;470;p41"/>
          <p:cNvSpPr txBox="1"/>
          <p:nvPr/>
        </p:nvSpPr>
        <p:spPr>
          <a:xfrm>
            <a:off x="0" y="4591800"/>
            <a:ext cx="9144000" cy="551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0"/>
              </a:spcAft>
              <a:buNone/>
            </a:pPr>
            <a:r>
              <a:rPr lang="it" sz="900">
                <a:solidFill>
                  <a:srgbClr val="666666"/>
                </a:solidFill>
                <a:latin typeface="Poppins"/>
                <a:ea typeface="Poppins"/>
                <a:cs typeface="Poppins"/>
                <a:sym typeface="Poppins"/>
              </a:rPr>
              <a:t>- L. Fischer et al “</a:t>
            </a:r>
            <a:r>
              <a:rPr lang="it" sz="900">
                <a:solidFill>
                  <a:srgbClr val="666666"/>
                </a:solidFill>
                <a:highlight>
                  <a:srgbClr val="FFFFFF"/>
                </a:highlight>
                <a:latin typeface="Poppins"/>
                <a:ea typeface="Poppins"/>
                <a:cs typeface="Poppins"/>
                <a:sym typeface="Poppins"/>
              </a:rPr>
              <a:t>Local Rejection Strategies for Learning Vector Quantization</a:t>
            </a:r>
            <a:r>
              <a:rPr b="1" lang="it" sz="800">
                <a:solidFill>
                  <a:srgbClr val="666666"/>
                </a:solidFill>
                <a:highlight>
                  <a:srgbClr val="FFFFFF"/>
                </a:highlight>
                <a:latin typeface="Open Sans"/>
                <a:ea typeface="Open Sans"/>
                <a:cs typeface="Open Sans"/>
                <a:sym typeface="Open Sans"/>
              </a:rPr>
              <a:t>.</a:t>
            </a:r>
            <a:r>
              <a:rPr lang="it" sz="800">
                <a:solidFill>
                  <a:srgbClr val="505B62"/>
                </a:solidFill>
                <a:highlight>
                  <a:srgbClr val="FFFFFF"/>
                </a:highlight>
                <a:latin typeface="Open Sans"/>
                <a:ea typeface="Open Sans"/>
                <a:cs typeface="Open Sans"/>
                <a:sym typeface="Open Sans"/>
              </a:rPr>
              <a:t> </a:t>
            </a:r>
            <a:r>
              <a:rPr lang="it" sz="900">
                <a:solidFill>
                  <a:srgbClr val="666666"/>
                </a:solidFill>
                <a:latin typeface="Poppins"/>
                <a:ea typeface="Poppins"/>
                <a:cs typeface="Poppins"/>
                <a:sym typeface="Poppins"/>
              </a:rPr>
              <a:t>,” 2014, ICANN</a:t>
            </a:r>
            <a:endParaRPr sz="900">
              <a:solidFill>
                <a:srgbClr val="666666"/>
              </a:solidFill>
              <a:latin typeface="Poppins"/>
              <a:ea typeface="Poppins"/>
              <a:cs typeface="Poppins"/>
              <a:sym typeface="Poppins"/>
            </a:endParaRPr>
          </a:p>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 L. Fischer et al , “Efficient Rejection Strategies for Prototype classification,” 2020, </a:t>
            </a:r>
            <a:r>
              <a:rPr i="1" lang="it" sz="900">
                <a:solidFill>
                  <a:srgbClr val="666666"/>
                </a:solidFill>
                <a:latin typeface="Poppins"/>
                <a:ea typeface="Poppins"/>
                <a:cs typeface="Poppins"/>
                <a:sym typeface="Poppins"/>
              </a:rPr>
              <a:t>arXiv:2006.1670</a:t>
            </a:r>
            <a:endParaRPr sz="1400">
              <a:solidFill>
                <a:srgbClr val="666666"/>
              </a:solidFill>
              <a:latin typeface="Poppins"/>
              <a:ea typeface="Poppins"/>
              <a:cs typeface="Poppins"/>
              <a:sym typeface="Poppins"/>
            </a:endParaRPr>
          </a:p>
        </p:txBody>
      </p:sp>
      <p:sp>
        <p:nvSpPr>
          <p:cNvPr id="471" name="Google Shape;471;p41"/>
          <p:cNvSpPr txBox="1"/>
          <p:nvPr/>
        </p:nvSpPr>
        <p:spPr>
          <a:xfrm>
            <a:off x="4952250" y="2536631"/>
            <a:ext cx="4191900" cy="6465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confidence that varies over the data (e.g. multilabel classification)</a:t>
            </a:r>
            <a:endParaRPr sz="1500">
              <a:solidFill>
                <a:schemeClr val="dk1"/>
              </a:solidFill>
              <a:latin typeface="Poppins"/>
              <a:ea typeface="Poppins"/>
              <a:cs typeface="Poppins"/>
              <a:sym typeface="Poppins"/>
            </a:endParaRPr>
          </a:p>
        </p:txBody>
      </p:sp>
      <p:sp>
        <p:nvSpPr>
          <p:cNvPr id="472" name="Google Shape;472;p41"/>
          <p:cNvSpPr txBox="1"/>
          <p:nvPr/>
        </p:nvSpPr>
        <p:spPr>
          <a:xfrm>
            <a:off x="152813" y="2504869"/>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Well calibrated confidence over the data</a:t>
            </a:r>
            <a:endParaRPr sz="1500">
              <a:solidFill>
                <a:schemeClr val="dk1"/>
              </a:solidFill>
              <a:latin typeface="Poppins"/>
              <a:ea typeface="Poppins"/>
              <a:cs typeface="Poppins"/>
              <a:sym typeface="Poppins"/>
            </a:endParaRPr>
          </a:p>
        </p:txBody>
      </p:sp>
      <p:sp>
        <p:nvSpPr>
          <p:cNvPr id="473" name="Google Shape;473;p41"/>
          <p:cNvSpPr txBox="1"/>
          <p:nvPr/>
        </p:nvSpPr>
        <p:spPr>
          <a:xfrm>
            <a:off x="0" y="3430069"/>
            <a:ext cx="91440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To have threshold invariant evaluation, use trade-off curves (ROC)</a:t>
            </a:r>
            <a:endParaRPr sz="1500">
              <a:solidFill>
                <a:schemeClr val="dk1"/>
              </a:solidFill>
              <a:latin typeface="Poppins"/>
              <a:ea typeface="Poppins"/>
              <a:cs typeface="Poppins"/>
              <a:sym typeface="Poppins"/>
            </a:endParaRPr>
          </a:p>
        </p:txBody>
      </p:sp>
      <p:sp>
        <p:nvSpPr>
          <p:cNvPr id="474" name="Google Shape;474;p41"/>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Different confidence thresholds</a:t>
            </a:r>
            <a:endParaRPr b="0" i="0" sz="2500" u="none" cap="none" strike="noStrike">
              <a:solidFill>
                <a:schemeClr val="dk1"/>
              </a:solidFill>
              <a:latin typeface="Poppins"/>
              <a:ea typeface="Poppins"/>
              <a:cs typeface="Poppins"/>
              <a:sym typeface="Poppins"/>
            </a:endParaRPr>
          </a:p>
        </p:txBody>
      </p:sp>
      <p:sp>
        <p:nvSpPr>
          <p:cNvPr id="475" name="Google Shape;475;p41"/>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42"/>
          <p:cNvPicPr preferRelativeResize="0"/>
          <p:nvPr/>
        </p:nvPicPr>
        <p:blipFill>
          <a:blip r:embed="rId3">
            <a:alphaModFix/>
          </a:blip>
          <a:stretch>
            <a:fillRect/>
          </a:stretch>
        </p:blipFill>
        <p:spPr>
          <a:xfrm>
            <a:off x="1887206" y="1473450"/>
            <a:ext cx="5369588" cy="2825495"/>
          </a:xfrm>
          <a:prstGeom prst="rect">
            <a:avLst/>
          </a:prstGeom>
          <a:noFill/>
          <a:ln>
            <a:noFill/>
          </a:ln>
        </p:spPr>
      </p:pic>
      <p:sp>
        <p:nvSpPr>
          <p:cNvPr id="482" name="Google Shape;482;p42"/>
          <p:cNvSpPr txBox="1"/>
          <p:nvPr/>
        </p:nvSpPr>
        <p:spPr>
          <a:xfrm>
            <a:off x="0" y="4707225"/>
            <a:ext cx="9144000" cy="4365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Sotgiu, A., Demontis, A., Melis, M., Biggio, B., Fumera, G., Feng, X., and Roli, F. (2020). Deep neural rejection against adversarial examples. EURASIP Journal on Information Security, 2020(1):5.</a:t>
            </a:r>
            <a:endParaRPr sz="900">
              <a:solidFill>
                <a:srgbClr val="666666"/>
              </a:solidFill>
              <a:latin typeface="Poppins"/>
              <a:ea typeface="Poppins"/>
              <a:cs typeface="Poppins"/>
              <a:sym typeface="Poppins"/>
            </a:endParaRPr>
          </a:p>
        </p:txBody>
      </p:sp>
      <p:sp>
        <p:nvSpPr>
          <p:cNvPr id="483" name="Google Shape;483;p42"/>
          <p:cNvSpPr txBox="1"/>
          <p:nvPr/>
        </p:nvSpPr>
        <p:spPr>
          <a:xfrm>
            <a:off x="1400513" y="4353009"/>
            <a:ext cx="63429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Rejection based on the rate of adversarial examples injected</a:t>
            </a:r>
            <a:endParaRPr sz="1500">
              <a:solidFill>
                <a:schemeClr val="dk1"/>
              </a:solidFill>
              <a:latin typeface="Poppins"/>
              <a:ea typeface="Poppins"/>
              <a:cs typeface="Poppins"/>
              <a:sym typeface="Poppins"/>
            </a:endParaRPr>
          </a:p>
        </p:txBody>
      </p:sp>
      <p:sp>
        <p:nvSpPr>
          <p:cNvPr id="484" name="Google Shape;484;p42"/>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Fixed rejection rates</a:t>
            </a:r>
            <a:endParaRPr b="0" i="0" sz="2500" u="none" cap="none" strike="noStrike">
              <a:solidFill>
                <a:schemeClr val="dk1"/>
              </a:solidFill>
              <a:latin typeface="Poppins"/>
              <a:ea typeface="Poppins"/>
              <a:cs typeface="Poppins"/>
              <a:sym typeface="Poppins"/>
            </a:endParaRPr>
          </a:p>
        </p:txBody>
      </p:sp>
      <p:sp>
        <p:nvSpPr>
          <p:cNvPr id="485" name="Google Shape;485;p42"/>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3"/>
          <p:cNvSpPr txBox="1"/>
          <p:nvPr/>
        </p:nvSpPr>
        <p:spPr>
          <a:xfrm>
            <a:off x="4952250" y="1674844"/>
            <a:ext cx="41919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correct prediction</a:t>
            </a:r>
            <a:endParaRPr sz="1500">
              <a:solidFill>
                <a:schemeClr val="dk1"/>
              </a:solidFill>
              <a:latin typeface="Poppins"/>
              <a:ea typeface="Poppins"/>
              <a:cs typeface="Poppins"/>
              <a:sym typeface="Poppins"/>
            </a:endParaRPr>
          </a:p>
        </p:txBody>
      </p:sp>
      <p:sp>
        <p:nvSpPr>
          <p:cNvPr id="492" name="Google Shape;492;p43"/>
          <p:cNvSpPr txBox="1"/>
          <p:nvPr/>
        </p:nvSpPr>
        <p:spPr>
          <a:xfrm>
            <a:off x="4952250" y="2532019"/>
            <a:ext cx="4191900" cy="6465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rejection</a:t>
            </a:r>
            <a:endParaRPr sz="1500">
              <a:solidFill>
                <a:schemeClr val="dk1"/>
              </a:solidFill>
              <a:latin typeface="Poppins"/>
              <a:ea typeface="Poppins"/>
              <a:cs typeface="Poppins"/>
              <a:sym typeface="Poppins"/>
            </a:endParaRPr>
          </a:p>
          <a:p>
            <a:pPr indent="0" lvl="0" marL="0" marR="0" rtl="0" algn="just">
              <a:lnSpc>
                <a:spcPct val="150000"/>
              </a:lnSpc>
              <a:spcBef>
                <a:spcPts val="0"/>
              </a:spcBef>
              <a:spcAft>
                <a:spcPts val="0"/>
              </a:spcAft>
              <a:buNone/>
            </a:pPr>
            <a:r>
              <a:t/>
            </a:r>
            <a:endParaRPr sz="1500">
              <a:solidFill>
                <a:schemeClr val="dk1"/>
              </a:solidFill>
              <a:latin typeface="Poppins"/>
              <a:ea typeface="Poppins"/>
              <a:cs typeface="Poppins"/>
              <a:sym typeface="Poppins"/>
            </a:endParaRPr>
          </a:p>
        </p:txBody>
      </p:sp>
      <p:sp>
        <p:nvSpPr>
          <p:cNvPr id="493" name="Google Shape;493;p43"/>
          <p:cNvSpPr txBox="1"/>
          <p:nvPr/>
        </p:nvSpPr>
        <p:spPr>
          <a:xfrm>
            <a:off x="4952250" y="2103422"/>
            <a:ext cx="4191900" cy="300000"/>
          </a:xfrm>
          <a:prstGeom prst="rect">
            <a:avLst/>
          </a:prstGeom>
          <a:noFill/>
          <a:ln>
            <a:noFill/>
          </a:ln>
        </p:spPr>
        <p:txBody>
          <a:bodyPr anchorCtr="0" anchor="t" bIns="34275" lIns="68575" spcFirstLastPara="1" rIns="68575" wrap="square" tIns="34275">
            <a:spAutoFit/>
          </a:bodyPr>
          <a:lstStyle/>
          <a:p>
            <a:pPr indent="0" lvl="0" marL="0" rtl="0" algn="just">
              <a:lnSpc>
                <a:spcPct val="150000"/>
              </a:lnSpc>
              <a:spcBef>
                <a:spcPts val="0"/>
              </a:spcBef>
              <a:spcAft>
                <a:spcPts val="0"/>
              </a:spcAft>
              <a:buNone/>
            </a:pPr>
            <a:r>
              <a:rPr lang="it" sz="1500">
                <a:solidFill>
                  <a:schemeClr val="dk1"/>
                </a:solidFill>
                <a:latin typeface="Poppins"/>
                <a:ea typeface="Poppins"/>
                <a:cs typeface="Poppins"/>
                <a:sym typeface="Poppins"/>
              </a:rPr>
              <a:t>Cost of misprediction </a:t>
            </a:r>
            <a:endParaRPr sz="1500">
              <a:solidFill>
                <a:schemeClr val="dk1"/>
              </a:solidFill>
              <a:latin typeface="Poppins"/>
              <a:ea typeface="Poppins"/>
              <a:cs typeface="Poppins"/>
              <a:sym typeface="Poppins"/>
            </a:endParaRPr>
          </a:p>
        </p:txBody>
      </p:sp>
      <p:sp>
        <p:nvSpPr>
          <p:cNvPr id="494" name="Google Shape;494;p43"/>
          <p:cNvSpPr txBox="1"/>
          <p:nvPr/>
        </p:nvSpPr>
        <p:spPr>
          <a:xfrm>
            <a:off x="0" y="4707225"/>
            <a:ext cx="9144000" cy="4365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900"/>
              </a:spcBef>
              <a:spcAft>
                <a:spcPts val="900"/>
              </a:spcAft>
              <a:buNone/>
            </a:pPr>
            <a:r>
              <a:rPr lang="it" sz="900">
                <a:solidFill>
                  <a:srgbClr val="666666"/>
                </a:solidFill>
                <a:latin typeface="Poppins"/>
                <a:ea typeface="Poppins"/>
                <a:cs typeface="Poppins"/>
                <a:sym typeface="Poppins"/>
              </a:rPr>
              <a:t>Ni, C., Charoenphakdee, N., Honda, J., and Sugiyama, M. (2019). On the Calibration of Multiclass Classification with Rejection. arXiv preprint arXiv:1901.10655, pages 1–31.</a:t>
            </a:r>
            <a:endParaRPr sz="900">
              <a:solidFill>
                <a:srgbClr val="666666"/>
              </a:solidFill>
              <a:latin typeface="Poppins"/>
              <a:ea typeface="Poppins"/>
              <a:cs typeface="Poppins"/>
              <a:sym typeface="Poppins"/>
            </a:endParaRPr>
          </a:p>
        </p:txBody>
      </p:sp>
      <p:pic>
        <p:nvPicPr>
          <p:cNvPr id="495" name="Google Shape;495;p43"/>
          <p:cNvPicPr preferRelativeResize="0"/>
          <p:nvPr/>
        </p:nvPicPr>
        <p:blipFill>
          <a:blip r:embed="rId3">
            <a:alphaModFix/>
          </a:blip>
          <a:stretch>
            <a:fillRect/>
          </a:stretch>
        </p:blipFill>
        <p:spPr>
          <a:xfrm>
            <a:off x="0" y="1799605"/>
            <a:ext cx="4732299" cy="920157"/>
          </a:xfrm>
          <a:prstGeom prst="rect">
            <a:avLst/>
          </a:prstGeom>
          <a:noFill/>
          <a:ln>
            <a:noFill/>
          </a:ln>
        </p:spPr>
      </p:pic>
      <p:grpSp>
        <p:nvGrpSpPr>
          <p:cNvPr id="496" name="Google Shape;496;p43"/>
          <p:cNvGrpSpPr/>
          <p:nvPr/>
        </p:nvGrpSpPr>
        <p:grpSpPr>
          <a:xfrm>
            <a:off x="0" y="3307331"/>
            <a:ext cx="9144001" cy="812325"/>
            <a:chOff x="0" y="4409775"/>
            <a:chExt cx="12192002" cy="1083100"/>
          </a:xfrm>
        </p:grpSpPr>
        <p:pic>
          <p:nvPicPr>
            <p:cNvPr id="497" name="Google Shape;497;p43"/>
            <p:cNvPicPr preferRelativeResize="0"/>
            <p:nvPr/>
          </p:nvPicPr>
          <p:blipFill>
            <a:blip r:embed="rId4">
              <a:alphaModFix/>
            </a:blip>
            <a:stretch>
              <a:fillRect/>
            </a:stretch>
          </p:blipFill>
          <p:spPr>
            <a:xfrm>
              <a:off x="0" y="4409775"/>
              <a:ext cx="5019926" cy="1083100"/>
            </a:xfrm>
            <a:prstGeom prst="rect">
              <a:avLst/>
            </a:prstGeom>
            <a:noFill/>
            <a:ln>
              <a:noFill/>
            </a:ln>
          </p:spPr>
        </p:pic>
        <p:pic>
          <p:nvPicPr>
            <p:cNvPr id="498" name="Google Shape;498;p43"/>
            <p:cNvPicPr preferRelativeResize="0"/>
            <p:nvPr/>
          </p:nvPicPr>
          <p:blipFill>
            <a:blip r:embed="rId5">
              <a:alphaModFix/>
            </a:blip>
            <a:stretch>
              <a:fillRect/>
            </a:stretch>
          </p:blipFill>
          <p:spPr>
            <a:xfrm>
              <a:off x="5446875" y="4530198"/>
              <a:ext cx="6745127" cy="662050"/>
            </a:xfrm>
            <a:prstGeom prst="rect">
              <a:avLst/>
            </a:prstGeom>
            <a:noFill/>
            <a:ln>
              <a:noFill/>
            </a:ln>
          </p:spPr>
        </p:pic>
      </p:grpSp>
      <p:sp>
        <p:nvSpPr>
          <p:cNvPr id="499" name="Google Shape;499;p43"/>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 cost model for rejection</a:t>
            </a:r>
            <a:endParaRPr b="0" i="0" sz="2500" u="none" cap="none" strike="noStrike">
              <a:solidFill>
                <a:schemeClr val="dk1"/>
              </a:solidFill>
              <a:latin typeface="Poppins"/>
              <a:ea typeface="Poppins"/>
              <a:cs typeface="Poppins"/>
              <a:sym typeface="Poppins"/>
            </a:endParaRPr>
          </a:p>
        </p:txBody>
      </p:sp>
      <p:sp>
        <p:nvSpPr>
          <p:cNvPr id="500" name="Google Shape;500;p43"/>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nvSpPr>
        <p:spPr>
          <a:xfrm>
            <a:off x="677088" y="338150"/>
            <a:ext cx="7234500" cy="885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The general Idea</a:t>
            </a:r>
            <a:r>
              <a:rPr b="0" i="0" lang="it" sz="2500" u="none" cap="none" strike="noStrike">
                <a:solidFill>
                  <a:schemeClr val="dk1"/>
                </a:solidFill>
                <a:latin typeface="Poppins"/>
                <a:ea typeface="Poppins"/>
                <a:cs typeface="Poppins"/>
                <a:sym typeface="Poppins"/>
              </a:rPr>
              <a:t> </a:t>
            </a:r>
            <a:endParaRPr b="0" i="0" sz="2500" u="none" cap="none" strike="noStrike">
              <a:solidFill>
                <a:schemeClr val="dk1"/>
              </a:solidFill>
              <a:latin typeface="Poppins"/>
              <a:ea typeface="Poppins"/>
              <a:cs typeface="Poppins"/>
              <a:sym typeface="Poppins"/>
            </a:endParaRPr>
          </a:p>
        </p:txBody>
      </p:sp>
      <p:sp>
        <p:nvSpPr>
          <p:cNvPr id="84" name="Google Shape;84;p17"/>
          <p:cNvSpPr txBox="1"/>
          <p:nvPr/>
        </p:nvSpPr>
        <p:spPr>
          <a:xfrm>
            <a:off x="0" y="4709644"/>
            <a:ext cx="9144000" cy="4365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C. Chow. 1970. On optimum recognition error and reject tradeoff. IEEE Transactions on Information Theory 16, 1(1970), 41–46.</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t/>
            </a:r>
            <a:endParaRPr sz="900">
              <a:latin typeface="Poppins"/>
              <a:ea typeface="Poppins"/>
              <a:cs typeface="Poppins"/>
              <a:sym typeface="Poppins"/>
            </a:endParaRPr>
          </a:p>
        </p:txBody>
      </p:sp>
      <p:sp>
        <p:nvSpPr>
          <p:cNvPr id="85" name="Google Shape;85;p17"/>
          <p:cNvSpPr txBox="1"/>
          <p:nvPr/>
        </p:nvSpPr>
        <p:spPr>
          <a:xfrm>
            <a:off x="1883393" y="4139034"/>
            <a:ext cx="27777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t/>
            </a:r>
            <a:endParaRPr sz="1100"/>
          </a:p>
        </p:txBody>
      </p:sp>
      <p:grpSp>
        <p:nvGrpSpPr>
          <p:cNvPr id="86" name="Google Shape;86;p17"/>
          <p:cNvGrpSpPr/>
          <p:nvPr/>
        </p:nvGrpSpPr>
        <p:grpSpPr>
          <a:xfrm>
            <a:off x="2118813" y="1564350"/>
            <a:ext cx="3225937" cy="1836459"/>
            <a:chOff x="3044717" y="2666400"/>
            <a:chExt cx="4301249" cy="2448613"/>
          </a:xfrm>
        </p:grpSpPr>
        <p:cxnSp>
          <p:nvCxnSpPr>
            <p:cNvPr id="87" name="Google Shape;87;p17"/>
            <p:cNvCxnSpPr>
              <a:stCxn id="88" idx="3"/>
              <a:endCxn id="89" idx="1"/>
            </p:cNvCxnSpPr>
            <p:nvPr/>
          </p:nvCxnSpPr>
          <p:spPr>
            <a:xfrm flipH="1" rot="10800000">
              <a:off x="3044717" y="3792945"/>
              <a:ext cx="1728900" cy="4200"/>
            </a:xfrm>
            <a:prstGeom prst="straightConnector1">
              <a:avLst/>
            </a:prstGeom>
            <a:noFill/>
            <a:ln cap="flat" cmpd="sng" w="38100">
              <a:solidFill>
                <a:srgbClr val="F2DF4D"/>
              </a:solidFill>
              <a:prstDash val="solid"/>
              <a:round/>
              <a:headEnd len="med" w="med" type="none"/>
              <a:tailEnd len="med" w="med" type="triangle"/>
            </a:ln>
          </p:spPr>
        </p:cxnSp>
        <p:pic>
          <p:nvPicPr>
            <p:cNvPr id="89" name="Google Shape;89;p17"/>
            <p:cNvPicPr preferRelativeResize="0"/>
            <p:nvPr/>
          </p:nvPicPr>
          <p:blipFill>
            <a:blip r:embed="rId3">
              <a:alphaModFix/>
            </a:blip>
            <a:stretch>
              <a:fillRect/>
            </a:stretch>
          </p:blipFill>
          <p:spPr>
            <a:xfrm>
              <a:off x="4773703" y="3138050"/>
              <a:ext cx="1441009" cy="1310000"/>
            </a:xfrm>
            <a:prstGeom prst="rect">
              <a:avLst/>
            </a:prstGeom>
            <a:noFill/>
            <a:ln>
              <a:noFill/>
            </a:ln>
          </p:spPr>
        </p:pic>
        <p:pic>
          <p:nvPicPr>
            <p:cNvPr id="90" name="Google Shape;90;p17"/>
            <p:cNvPicPr preferRelativeResize="0"/>
            <p:nvPr/>
          </p:nvPicPr>
          <p:blipFill>
            <a:blip r:embed="rId4">
              <a:alphaModFix/>
            </a:blip>
            <a:stretch>
              <a:fillRect/>
            </a:stretch>
          </p:blipFill>
          <p:spPr>
            <a:xfrm>
              <a:off x="4343713" y="4495513"/>
              <a:ext cx="2301000" cy="619500"/>
            </a:xfrm>
            <a:prstGeom prst="rect">
              <a:avLst/>
            </a:prstGeom>
            <a:noFill/>
            <a:ln>
              <a:noFill/>
            </a:ln>
          </p:spPr>
        </p:pic>
        <p:sp>
          <p:nvSpPr>
            <p:cNvPr id="91" name="Google Shape;91;p17"/>
            <p:cNvSpPr txBox="1"/>
            <p:nvPr/>
          </p:nvSpPr>
          <p:spPr>
            <a:xfrm>
              <a:off x="3642466" y="266640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Rejector</a:t>
              </a:r>
              <a:endParaRPr sz="1100"/>
            </a:p>
          </p:txBody>
        </p:sp>
      </p:grpSp>
      <p:grpSp>
        <p:nvGrpSpPr>
          <p:cNvPr id="92" name="Google Shape;92;p17"/>
          <p:cNvGrpSpPr/>
          <p:nvPr/>
        </p:nvGrpSpPr>
        <p:grpSpPr>
          <a:xfrm>
            <a:off x="281905" y="1666063"/>
            <a:ext cx="2777625" cy="1811362"/>
            <a:chOff x="605041" y="2784050"/>
            <a:chExt cx="3703500" cy="2415150"/>
          </a:xfrm>
        </p:grpSpPr>
        <p:pic>
          <p:nvPicPr>
            <p:cNvPr id="93" name="Google Shape;93;p17"/>
            <p:cNvPicPr preferRelativeResize="0"/>
            <p:nvPr/>
          </p:nvPicPr>
          <p:blipFill>
            <a:blip r:embed="rId5">
              <a:alphaModFix/>
            </a:blip>
            <a:stretch>
              <a:fillRect/>
            </a:stretch>
          </p:blipFill>
          <p:spPr>
            <a:xfrm>
              <a:off x="1870350" y="4411325"/>
              <a:ext cx="1117350" cy="787875"/>
            </a:xfrm>
            <a:prstGeom prst="rect">
              <a:avLst/>
            </a:prstGeom>
            <a:noFill/>
            <a:ln>
              <a:noFill/>
            </a:ln>
          </p:spPr>
        </p:pic>
        <p:pic>
          <p:nvPicPr>
            <p:cNvPr id="88" name="Google Shape;88;p17"/>
            <p:cNvPicPr preferRelativeResize="0"/>
            <p:nvPr/>
          </p:nvPicPr>
          <p:blipFill>
            <a:blip r:embed="rId6">
              <a:alphaModFix/>
            </a:blip>
            <a:stretch>
              <a:fillRect/>
            </a:stretch>
          </p:blipFill>
          <p:spPr>
            <a:xfrm>
              <a:off x="1859350" y="3240219"/>
              <a:ext cx="1194900" cy="1077918"/>
            </a:xfrm>
            <a:prstGeom prst="rect">
              <a:avLst/>
            </a:prstGeom>
            <a:noFill/>
            <a:ln>
              <a:noFill/>
            </a:ln>
          </p:spPr>
        </p:pic>
        <p:sp>
          <p:nvSpPr>
            <p:cNvPr id="94" name="Google Shape;94;p17"/>
            <p:cNvSpPr txBox="1"/>
            <p:nvPr/>
          </p:nvSpPr>
          <p:spPr>
            <a:xfrm>
              <a:off x="605041" y="278405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Input Data</a:t>
              </a:r>
              <a:endParaRPr sz="1100"/>
            </a:p>
          </p:txBody>
        </p:sp>
      </p:grpSp>
      <p:grpSp>
        <p:nvGrpSpPr>
          <p:cNvPr id="95" name="Google Shape;95;p17"/>
          <p:cNvGrpSpPr/>
          <p:nvPr/>
        </p:nvGrpSpPr>
        <p:grpSpPr>
          <a:xfrm>
            <a:off x="4496309" y="1088850"/>
            <a:ext cx="3699849" cy="2340559"/>
            <a:chOff x="5142612" y="1079367"/>
            <a:chExt cx="4933133" cy="3120746"/>
          </a:xfrm>
        </p:grpSpPr>
        <p:cxnSp>
          <p:nvCxnSpPr>
            <p:cNvPr id="96" name="Google Shape;96;p17"/>
            <p:cNvCxnSpPr>
              <a:stCxn id="89" idx="3"/>
              <a:endCxn id="97" idx="1"/>
            </p:cNvCxnSpPr>
            <p:nvPr/>
          </p:nvCxnSpPr>
          <p:spPr>
            <a:xfrm flipH="1" rot="10800000">
              <a:off x="5142612" y="2051017"/>
              <a:ext cx="2542500" cy="789000"/>
            </a:xfrm>
            <a:prstGeom prst="bentConnector3">
              <a:avLst>
                <a:gd fmla="val 49999" name="adj1"/>
              </a:avLst>
            </a:prstGeom>
            <a:noFill/>
            <a:ln cap="flat" cmpd="sng" w="38100">
              <a:solidFill>
                <a:srgbClr val="F2DF4D"/>
              </a:solidFill>
              <a:prstDash val="solid"/>
              <a:round/>
              <a:headEnd len="med" w="med" type="none"/>
              <a:tailEnd len="med" w="med" type="triangle"/>
            </a:ln>
          </p:spPr>
        </p:cxnSp>
        <p:cxnSp>
          <p:nvCxnSpPr>
            <p:cNvPr id="98" name="Google Shape;98;p17"/>
            <p:cNvCxnSpPr>
              <a:stCxn id="89" idx="3"/>
              <a:endCxn id="99" idx="1"/>
            </p:cNvCxnSpPr>
            <p:nvPr/>
          </p:nvCxnSpPr>
          <p:spPr>
            <a:xfrm>
              <a:off x="5142612" y="2840017"/>
              <a:ext cx="2542500" cy="1001400"/>
            </a:xfrm>
            <a:prstGeom prst="bentConnector3">
              <a:avLst>
                <a:gd fmla="val 49999" name="adj1"/>
              </a:avLst>
            </a:prstGeom>
            <a:noFill/>
            <a:ln cap="flat" cmpd="sng" w="38100">
              <a:solidFill>
                <a:srgbClr val="F2DF4D"/>
              </a:solidFill>
              <a:prstDash val="solid"/>
              <a:round/>
              <a:headEnd len="med" w="med" type="none"/>
              <a:tailEnd len="med" w="med" type="triangle"/>
            </a:ln>
          </p:spPr>
        </p:cxnSp>
        <p:pic>
          <p:nvPicPr>
            <p:cNvPr id="100" name="Google Shape;100;p17"/>
            <p:cNvPicPr preferRelativeResize="0"/>
            <p:nvPr/>
          </p:nvPicPr>
          <p:blipFill>
            <a:blip r:embed="rId7">
              <a:alphaModFix/>
            </a:blip>
            <a:stretch>
              <a:fillRect/>
            </a:stretch>
          </p:blipFill>
          <p:spPr>
            <a:xfrm>
              <a:off x="7416663" y="2622479"/>
              <a:ext cx="1614650" cy="493354"/>
            </a:xfrm>
            <a:prstGeom prst="rect">
              <a:avLst/>
            </a:prstGeom>
            <a:noFill/>
            <a:ln>
              <a:noFill/>
            </a:ln>
          </p:spPr>
        </p:pic>
        <p:pic>
          <p:nvPicPr>
            <p:cNvPr id="99" name="Google Shape;99;p17"/>
            <p:cNvPicPr preferRelativeResize="0"/>
            <p:nvPr/>
          </p:nvPicPr>
          <p:blipFill>
            <a:blip r:embed="rId8">
              <a:alphaModFix/>
            </a:blip>
            <a:stretch>
              <a:fillRect/>
            </a:stretch>
          </p:blipFill>
          <p:spPr>
            <a:xfrm>
              <a:off x="7685063" y="3482462"/>
              <a:ext cx="620350" cy="717650"/>
            </a:xfrm>
            <a:prstGeom prst="rect">
              <a:avLst/>
            </a:prstGeom>
            <a:noFill/>
            <a:ln>
              <a:noFill/>
            </a:ln>
          </p:spPr>
        </p:pic>
        <p:sp>
          <p:nvSpPr>
            <p:cNvPr id="101" name="Google Shape;101;p17"/>
            <p:cNvSpPr txBox="1"/>
            <p:nvPr/>
          </p:nvSpPr>
          <p:spPr>
            <a:xfrm>
              <a:off x="6372245" y="1079367"/>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Predictor</a:t>
              </a:r>
              <a:endParaRPr sz="1100"/>
            </a:p>
          </p:txBody>
        </p:sp>
        <p:pic>
          <p:nvPicPr>
            <p:cNvPr id="102" name="Google Shape;102;p17"/>
            <p:cNvPicPr preferRelativeResize="0"/>
            <p:nvPr/>
          </p:nvPicPr>
          <p:blipFill>
            <a:blip r:embed="rId9">
              <a:alphaModFix/>
            </a:blip>
            <a:stretch>
              <a:fillRect/>
            </a:stretch>
          </p:blipFill>
          <p:spPr>
            <a:xfrm>
              <a:off x="9619843" y="2589919"/>
              <a:ext cx="455884" cy="558450"/>
            </a:xfrm>
            <a:prstGeom prst="rect">
              <a:avLst/>
            </a:prstGeom>
            <a:noFill/>
            <a:ln>
              <a:noFill/>
            </a:ln>
          </p:spPr>
        </p:pic>
        <p:pic>
          <p:nvPicPr>
            <p:cNvPr descr="Icon&#10;&#10;Description automatically generated" id="97" name="Google Shape;97;p17"/>
            <p:cNvPicPr preferRelativeResize="0"/>
            <p:nvPr/>
          </p:nvPicPr>
          <p:blipFill rotWithShape="1">
            <a:blip r:embed="rId10">
              <a:alphaModFix/>
            </a:blip>
            <a:srcRect b="0" l="0" r="0" t="0"/>
            <a:stretch/>
          </p:blipFill>
          <p:spPr>
            <a:xfrm>
              <a:off x="7685055" y="1512069"/>
              <a:ext cx="1077900" cy="1077900"/>
            </a:xfrm>
            <a:prstGeom prst="rect">
              <a:avLst/>
            </a:prstGeom>
            <a:noFill/>
            <a:ln>
              <a:noFill/>
            </a:ln>
          </p:spPr>
        </p:pic>
      </p:grpSp>
      <p:sp>
        <p:nvSpPr>
          <p:cNvPr id="103" name="Google Shape;103;p17"/>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4"/>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(L2R)</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The key points</a:t>
            </a:r>
            <a:endParaRPr b="0" i="0" sz="2500" u="none" cap="none" strike="noStrike">
              <a:solidFill>
                <a:schemeClr val="dk1"/>
              </a:solidFill>
              <a:latin typeface="Poppins"/>
              <a:ea typeface="Poppins"/>
              <a:cs typeface="Poppins"/>
              <a:sym typeface="Poppins"/>
            </a:endParaRPr>
          </a:p>
        </p:txBody>
      </p:sp>
      <p:sp>
        <p:nvSpPr>
          <p:cNvPr id="506" name="Google Shape;506;p44"/>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
        <p:nvSpPr>
          <p:cNvPr id="507" name="Google Shape;507;p44"/>
          <p:cNvSpPr txBox="1"/>
          <p:nvPr/>
        </p:nvSpPr>
        <p:spPr>
          <a:xfrm>
            <a:off x="2002088" y="2969288"/>
            <a:ext cx="6177600" cy="831300"/>
          </a:xfrm>
          <a:prstGeom prst="rect">
            <a:avLst/>
          </a:prstGeom>
          <a:noFill/>
          <a:ln>
            <a:noFill/>
          </a:ln>
        </p:spPr>
        <p:txBody>
          <a:bodyPr anchorCtr="0" anchor="t" bIns="34275" lIns="68575" spcFirstLastPara="1" rIns="68575" wrap="square" tIns="34275">
            <a:spAutoFit/>
          </a:bodyPr>
          <a:lstStyle/>
          <a:p>
            <a:pPr indent="0" lvl="0" marL="0" rtl="0" algn="just">
              <a:lnSpc>
                <a:spcPct val="115000"/>
              </a:lnSpc>
              <a:spcBef>
                <a:spcPts val="0"/>
              </a:spcBef>
              <a:spcAft>
                <a:spcPts val="0"/>
              </a:spcAft>
              <a:buNone/>
            </a:pPr>
            <a:r>
              <a:rPr lang="it" sz="1500">
                <a:solidFill>
                  <a:schemeClr val="dk1"/>
                </a:solidFill>
                <a:latin typeface="Poppins"/>
                <a:ea typeface="Poppins"/>
                <a:cs typeface="Poppins"/>
                <a:sym typeface="Poppins"/>
              </a:rPr>
              <a:t>These methods are focused on </a:t>
            </a:r>
            <a:r>
              <a:rPr b="1" lang="it" sz="1500">
                <a:solidFill>
                  <a:schemeClr val="dk1"/>
                </a:solidFill>
                <a:latin typeface="Poppins"/>
                <a:ea typeface="Poppins"/>
                <a:cs typeface="Poppins"/>
                <a:sym typeface="Poppins"/>
              </a:rPr>
              <a:t>achieving an optimal balance</a:t>
            </a:r>
            <a:r>
              <a:rPr lang="it" sz="1500">
                <a:solidFill>
                  <a:schemeClr val="dk1"/>
                </a:solidFill>
                <a:latin typeface="Poppins"/>
                <a:ea typeface="Poppins"/>
                <a:cs typeface="Poppins"/>
                <a:sym typeface="Poppins"/>
              </a:rPr>
              <a:t> between rejection rate and performance on accepted instance</a:t>
            </a:r>
            <a:endParaRPr sz="1500">
              <a:solidFill>
                <a:schemeClr val="dk1"/>
              </a:solidFill>
              <a:latin typeface="Poppins"/>
              <a:ea typeface="Poppins"/>
              <a:cs typeface="Poppins"/>
              <a:sym typeface="Poppins"/>
            </a:endParaRPr>
          </a:p>
          <a:p>
            <a:pPr indent="0" lvl="0" marL="0" marR="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p:txBody>
      </p:sp>
      <p:sp>
        <p:nvSpPr>
          <p:cNvPr id="508" name="Google Shape;508;p44"/>
          <p:cNvSpPr txBox="1"/>
          <p:nvPr/>
        </p:nvSpPr>
        <p:spPr>
          <a:xfrm>
            <a:off x="2002088" y="3931800"/>
            <a:ext cx="6177600" cy="1096800"/>
          </a:xfrm>
          <a:prstGeom prst="rect">
            <a:avLst/>
          </a:prstGeom>
          <a:noFill/>
          <a:ln>
            <a:noFill/>
          </a:ln>
        </p:spPr>
        <p:txBody>
          <a:bodyPr anchorCtr="0" anchor="t" bIns="34275" lIns="68575" spcFirstLastPara="1" rIns="68575" wrap="square" tIns="34275">
            <a:spAutoFit/>
          </a:bodyPr>
          <a:lstStyle/>
          <a:p>
            <a:pPr indent="0" lvl="0" marL="0" rtl="0" algn="just">
              <a:lnSpc>
                <a:spcPct val="115000"/>
              </a:lnSpc>
              <a:spcBef>
                <a:spcPts val="0"/>
              </a:spcBef>
              <a:spcAft>
                <a:spcPts val="0"/>
              </a:spcAft>
              <a:buNone/>
            </a:pPr>
            <a:r>
              <a:rPr lang="it" sz="1500">
                <a:solidFill>
                  <a:schemeClr val="dk1"/>
                </a:solidFill>
                <a:latin typeface="Poppins"/>
                <a:ea typeface="Poppins"/>
                <a:cs typeface="Poppins"/>
                <a:sym typeface="Poppins"/>
              </a:rPr>
              <a:t>The core idea can be implemented in different ways, revolving around the same core components: </a:t>
            </a:r>
            <a:r>
              <a:rPr b="1" lang="it" sz="1500">
                <a:solidFill>
                  <a:schemeClr val="dk1"/>
                </a:solidFill>
                <a:latin typeface="Poppins"/>
                <a:ea typeface="Poppins"/>
                <a:cs typeface="Poppins"/>
                <a:sym typeface="Poppins"/>
              </a:rPr>
              <a:t>a confidence estimator and some threshold</a:t>
            </a:r>
            <a:endParaRPr b="1" sz="1500">
              <a:solidFill>
                <a:schemeClr val="dk1"/>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1500">
              <a:solidFill>
                <a:schemeClr val="dk1"/>
              </a:solidFill>
              <a:latin typeface="Poppins"/>
              <a:ea typeface="Poppins"/>
              <a:cs typeface="Poppins"/>
              <a:sym typeface="Poppins"/>
            </a:endParaRPr>
          </a:p>
        </p:txBody>
      </p:sp>
      <p:sp>
        <p:nvSpPr>
          <p:cNvPr id="509" name="Google Shape;509;p44"/>
          <p:cNvSpPr txBox="1"/>
          <p:nvPr/>
        </p:nvSpPr>
        <p:spPr>
          <a:xfrm>
            <a:off x="2002088" y="1813475"/>
            <a:ext cx="6177600" cy="565500"/>
          </a:xfrm>
          <a:prstGeom prst="rect">
            <a:avLst/>
          </a:prstGeom>
          <a:noFill/>
          <a:ln>
            <a:noFill/>
          </a:ln>
        </p:spPr>
        <p:txBody>
          <a:bodyPr anchorCtr="0" anchor="t" bIns="34275" lIns="68575" spcFirstLastPara="1" rIns="68575" wrap="square" tIns="34275">
            <a:spAutoFit/>
          </a:bodyPr>
          <a:lstStyle/>
          <a:p>
            <a:pPr indent="0" lvl="0" marL="0" rtl="0" algn="just">
              <a:lnSpc>
                <a:spcPct val="115000"/>
              </a:lnSpc>
              <a:spcBef>
                <a:spcPts val="0"/>
              </a:spcBef>
              <a:spcAft>
                <a:spcPts val="0"/>
              </a:spcAft>
              <a:buNone/>
            </a:pPr>
            <a:r>
              <a:rPr lang="it" sz="1500">
                <a:solidFill>
                  <a:schemeClr val="dk1"/>
                </a:solidFill>
                <a:latin typeface="Poppins"/>
                <a:ea typeface="Poppins"/>
                <a:cs typeface="Poppins"/>
                <a:sym typeface="Poppins"/>
              </a:rPr>
              <a:t>Learning to reject/selective classification are </a:t>
            </a:r>
            <a:r>
              <a:rPr b="1" lang="it" sz="1500">
                <a:solidFill>
                  <a:schemeClr val="dk1"/>
                </a:solidFill>
                <a:latin typeface="Poppins"/>
                <a:ea typeface="Poppins"/>
                <a:cs typeface="Poppins"/>
                <a:sym typeface="Poppins"/>
              </a:rPr>
              <a:t>different ways to describe the same methodology</a:t>
            </a:r>
            <a:endParaRPr b="1" sz="1500">
              <a:solidFill>
                <a:schemeClr val="dk1"/>
              </a:solidFill>
              <a:latin typeface="Poppins"/>
              <a:ea typeface="Poppins"/>
              <a:cs typeface="Poppins"/>
              <a:sym typeface="Poppins"/>
            </a:endParaRPr>
          </a:p>
        </p:txBody>
      </p:sp>
      <p:pic>
        <p:nvPicPr>
          <p:cNvPr id="510" name="Google Shape;510;p44"/>
          <p:cNvPicPr preferRelativeResize="0"/>
          <p:nvPr/>
        </p:nvPicPr>
        <p:blipFill>
          <a:blip r:embed="rId3">
            <a:alphaModFix/>
          </a:blip>
          <a:stretch>
            <a:fillRect/>
          </a:stretch>
        </p:blipFill>
        <p:spPr>
          <a:xfrm>
            <a:off x="752326" y="1569175"/>
            <a:ext cx="1211279" cy="33407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5"/>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Adding a human touch</a:t>
            </a:r>
            <a:endParaRPr b="0" i="0" sz="2500" u="none" cap="none" strike="noStrike">
              <a:solidFill>
                <a:schemeClr val="dk1"/>
              </a:solidFill>
              <a:latin typeface="Poppins"/>
              <a:ea typeface="Poppins"/>
              <a:cs typeface="Poppins"/>
              <a:sym typeface="Poppins"/>
            </a:endParaRPr>
          </a:p>
        </p:txBody>
      </p:sp>
      <p:sp>
        <p:nvSpPr>
          <p:cNvPr id="516" name="Google Shape;516;p45"/>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6"/>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From rejection</a:t>
            </a:r>
            <a:endParaRPr b="0" i="0" sz="2500" u="none" cap="none" strike="noStrike">
              <a:solidFill>
                <a:schemeClr val="dk1"/>
              </a:solidFill>
              <a:latin typeface="Poppins"/>
              <a:ea typeface="Poppins"/>
              <a:cs typeface="Poppins"/>
              <a:sym typeface="Poppins"/>
            </a:endParaRPr>
          </a:p>
        </p:txBody>
      </p:sp>
      <p:sp>
        <p:nvSpPr>
          <p:cNvPr id="522" name="Google Shape;522;p46"/>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grpSp>
        <p:nvGrpSpPr>
          <p:cNvPr id="523" name="Google Shape;523;p46"/>
          <p:cNvGrpSpPr/>
          <p:nvPr/>
        </p:nvGrpSpPr>
        <p:grpSpPr>
          <a:xfrm>
            <a:off x="2118813" y="1564350"/>
            <a:ext cx="3225937" cy="1836459"/>
            <a:chOff x="3044717" y="2666400"/>
            <a:chExt cx="4301249" cy="2448613"/>
          </a:xfrm>
        </p:grpSpPr>
        <p:cxnSp>
          <p:nvCxnSpPr>
            <p:cNvPr id="524" name="Google Shape;524;p46"/>
            <p:cNvCxnSpPr>
              <a:stCxn id="525" idx="3"/>
              <a:endCxn id="526" idx="1"/>
            </p:cNvCxnSpPr>
            <p:nvPr/>
          </p:nvCxnSpPr>
          <p:spPr>
            <a:xfrm flipH="1" rot="10800000">
              <a:off x="3044717" y="3792945"/>
              <a:ext cx="1728900" cy="4200"/>
            </a:xfrm>
            <a:prstGeom prst="straightConnector1">
              <a:avLst/>
            </a:prstGeom>
            <a:noFill/>
            <a:ln cap="flat" cmpd="sng" w="38100">
              <a:solidFill>
                <a:srgbClr val="F2DF4D"/>
              </a:solidFill>
              <a:prstDash val="solid"/>
              <a:round/>
              <a:headEnd len="med" w="med" type="none"/>
              <a:tailEnd len="med" w="med" type="triangle"/>
            </a:ln>
          </p:spPr>
        </p:cxnSp>
        <p:pic>
          <p:nvPicPr>
            <p:cNvPr id="526" name="Google Shape;526;p46"/>
            <p:cNvPicPr preferRelativeResize="0"/>
            <p:nvPr/>
          </p:nvPicPr>
          <p:blipFill>
            <a:blip r:embed="rId3">
              <a:alphaModFix/>
            </a:blip>
            <a:stretch>
              <a:fillRect/>
            </a:stretch>
          </p:blipFill>
          <p:spPr>
            <a:xfrm>
              <a:off x="4773703" y="3138050"/>
              <a:ext cx="1441009" cy="1310000"/>
            </a:xfrm>
            <a:prstGeom prst="rect">
              <a:avLst/>
            </a:prstGeom>
            <a:noFill/>
            <a:ln>
              <a:noFill/>
            </a:ln>
          </p:spPr>
        </p:pic>
        <p:pic>
          <p:nvPicPr>
            <p:cNvPr id="527" name="Google Shape;527;p46"/>
            <p:cNvPicPr preferRelativeResize="0"/>
            <p:nvPr/>
          </p:nvPicPr>
          <p:blipFill>
            <a:blip r:embed="rId4">
              <a:alphaModFix/>
            </a:blip>
            <a:stretch>
              <a:fillRect/>
            </a:stretch>
          </p:blipFill>
          <p:spPr>
            <a:xfrm>
              <a:off x="4343713" y="4495513"/>
              <a:ext cx="2301000" cy="619500"/>
            </a:xfrm>
            <a:prstGeom prst="rect">
              <a:avLst/>
            </a:prstGeom>
            <a:noFill/>
            <a:ln>
              <a:noFill/>
            </a:ln>
          </p:spPr>
        </p:pic>
        <p:sp>
          <p:nvSpPr>
            <p:cNvPr id="528" name="Google Shape;528;p46"/>
            <p:cNvSpPr txBox="1"/>
            <p:nvPr/>
          </p:nvSpPr>
          <p:spPr>
            <a:xfrm>
              <a:off x="3642466" y="266640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Rejector</a:t>
              </a:r>
              <a:endParaRPr sz="1100"/>
            </a:p>
          </p:txBody>
        </p:sp>
      </p:grpSp>
      <p:grpSp>
        <p:nvGrpSpPr>
          <p:cNvPr id="529" name="Google Shape;529;p46"/>
          <p:cNvGrpSpPr/>
          <p:nvPr/>
        </p:nvGrpSpPr>
        <p:grpSpPr>
          <a:xfrm>
            <a:off x="281905" y="1666063"/>
            <a:ext cx="2777625" cy="1811362"/>
            <a:chOff x="605041" y="2784050"/>
            <a:chExt cx="3703500" cy="2415150"/>
          </a:xfrm>
        </p:grpSpPr>
        <p:pic>
          <p:nvPicPr>
            <p:cNvPr id="530" name="Google Shape;530;p46"/>
            <p:cNvPicPr preferRelativeResize="0"/>
            <p:nvPr/>
          </p:nvPicPr>
          <p:blipFill>
            <a:blip r:embed="rId5">
              <a:alphaModFix/>
            </a:blip>
            <a:stretch>
              <a:fillRect/>
            </a:stretch>
          </p:blipFill>
          <p:spPr>
            <a:xfrm>
              <a:off x="1870350" y="4411325"/>
              <a:ext cx="1117350" cy="787875"/>
            </a:xfrm>
            <a:prstGeom prst="rect">
              <a:avLst/>
            </a:prstGeom>
            <a:noFill/>
            <a:ln>
              <a:noFill/>
            </a:ln>
          </p:spPr>
        </p:pic>
        <p:pic>
          <p:nvPicPr>
            <p:cNvPr id="525" name="Google Shape;525;p46"/>
            <p:cNvPicPr preferRelativeResize="0"/>
            <p:nvPr/>
          </p:nvPicPr>
          <p:blipFill>
            <a:blip r:embed="rId6">
              <a:alphaModFix/>
            </a:blip>
            <a:stretch>
              <a:fillRect/>
            </a:stretch>
          </p:blipFill>
          <p:spPr>
            <a:xfrm>
              <a:off x="1859350" y="3240219"/>
              <a:ext cx="1194900" cy="1077918"/>
            </a:xfrm>
            <a:prstGeom prst="rect">
              <a:avLst/>
            </a:prstGeom>
            <a:noFill/>
            <a:ln>
              <a:noFill/>
            </a:ln>
          </p:spPr>
        </p:pic>
        <p:sp>
          <p:nvSpPr>
            <p:cNvPr id="531" name="Google Shape;531;p46"/>
            <p:cNvSpPr txBox="1"/>
            <p:nvPr/>
          </p:nvSpPr>
          <p:spPr>
            <a:xfrm>
              <a:off x="605041" y="278405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Input Data</a:t>
              </a:r>
              <a:endParaRPr sz="1100"/>
            </a:p>
          </p:txBody>
        </p:sp>
      </p:grpSp>
      <p:grpSp>
        <p:nvGrpSpPr>
          <p:cNvPr id="532" name="Google Shape;532;p46"/>
          <p:cNvGrpSpPr/>
          <p:nvPr/>
        </p:nvGrpSpPr>
        <p:grpSpPr>
          <a:xfrm>
            <a:off x="4496309" y="1088850"/>
            <a:ext cx="3699849" cy="2340559"/>
            <a:chOff x="5142612" y="1079367"/>
            <a:chExt cx="4933133" cy="3120746"/>
          </a:xfrm>
        </p:grpSpPr>
        <p:cxnSp>
          <p:nvCxnSpPr>
            <p:cNvPr id="533" name="Google Shape;533;p46"/>
            <p:cNvCxnSpPr>
              <a:stCxn id="526" idx="3"/>
              <a:endCxn id="534" idx="1"/>
            </p:cNvCxnSpPr>
            <p:nvPr/>
          </p:nvCxnSpPr>
          <p:spPr>
            <a:xfrm flipH="1" rot="10800000">
              <a:off x="5142612" y="2051017"/>
              <a:ext cx="2542500" cy="789000"/>
            </a:xfrm>
            <a:prstGeom prst="bentConnector3">
              <a:avLst>
                <a:gd fmla="val 49999" name="adj1"/>
              </a:avLst>
            </a:prstGeom>
            <a:noFill/>
            <a:ln cap="flat" cmpd="sng" w="38100">
              <a:solidFill>
                <a:srgbClr val="F2DF4D"/>
              </a:solidFill>
              <a:prstDash val="solid"/>
              <a:round/>
              <a:headEnd len="med" w="med" type="none"/>
              <a:tailEnd len="med" w="med" type="triangle"/>
            </a:ln>
          </p:spPr>
        </p:cxnSp>
        <p:cxnSp>
          <p:nvCxnSpPr>
            <p:cNvPr id="535" name="Google Shape;535;p46"/>
            <p:cNvCxnSpPr>
              <a:stCxn id="526" idx="3"/>
              <a:endCxn id="536" idx="1"/>
            </p:cNvCxnSpPr>
            <p:nvPr/>
          </p:nvCxnSpPr>
          <p:spPr>
            <a:xfrm>
              <a:off x="5142612" y="2840017"/>
              <a:ext cx="2542500" cy="1001400"/>
            </a:xfrm>
            <a:prstGeom prst="bentConnector3">
              <a:avLst>
                <a:gd fmla="val 49999" name="adj1"/>
              </a:avLst>
            </a:prstGeom>
            <a:noFill/>
            <a:ln cap="flat" cmpd="sng" w="38100">
              <a:solidFill>
                <a:srgbClr val="F2DF4D"/>
              </a:solidFill>
              <a:prstDash val="solid"/>
              <a:round/>
              <a:headEnd len="med" w="med" type="none"/>
              <a:tailEnd len="med" w="med" type="triangle"/>
            </a:ln>
          </p:spPr>
        </p:cxnSp>
        <p:pic>
          <p:nvPicPr>
            <p:cNvPr id="537" name="Google Shape;537;p46"/>
            <p:cNvPicPr preferRelativeResize="0"/>
            <p:nvPr/>
          </p:nvPicPr>
          <p:blipFill>
            <a:blip r:embed="rId7">
              <a:alphaModFix/>
            </a:blip>
            <a:stretch>
              <a:fillRect/>
            </a:stretch>
          </p:blipFill>
          <p:spPr>
            <a:xfrm>
              <a:off x="7416663" y="2622479"/>
              <a:ext cx="1614650" cy="493354"/>
            </a:xfrm>
            <a:prstGeom prst="rect">
              <a:avLst/>
            </a:prstGeom>
            <a:noFill/>
            <a:ln>
              <a:noFill/>
            </a:ln>
          </p:spPr>
        </p:pic>
        <p:pic>
          <p:nvPicPr>
            <p:cNvPr id="536" name="Google Shape;536;p46"/>
            <p:cNvPicPr preferRelativeResize="0"/>
            <p:nvPr/>
          </p:nvPicPr>
          <p:blipFill>
            <a:blip r:embed="rId8">
              <a:alphaModFix/>
            </a:blip>
            <a:stretch>
              <a:fillRect/>
            </a:stretch>
          </p:blipFill>
          <p:spPr>
            <a:xfrm>
              <a:off x="7685063" y="3482462"/>
              <a:ext cx="620350" cy="717650"/>
            </a:xfrm>
            <a:prstGeom prst="rect">
              <a:avLst/>
            </a:prstGeom>
            <a:noFill/>
            <a:ln>
              <a:noFill/>
            </a:ln>
          </p:spPr>
        </p:pic>
        <p:sp>
          <p:nvSpPr>
            <p:cNvPr id="538" name="Google Shape;538;p46"/>
            <p:cNvSpPr txBox="1"/>
            <p:nvPr/>
          </p:nvSpPr>
          <p:spPr>
            <a:xfrm>
              <a:off x="6372245" y="1079367"/>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Predictor</a:t>
              </a:r>
              <a:endParaRPr sz="1100"/>
            </a:p>
          </p:txBody>
        </p:sp>
        <p:pic>
          <p:nvPicPr>
            <p:cNvPr id="539" name="Google Shape;539;p46"/>
            <p:cNvPicPr preferRelativeResize="0"/>
            <p:nvPr/>
          </p:nvPicPr>
          <p:blipFill>
            <a:blip r:embed="rId9">
              <a:alphaModFix/>
            </a:blip>
            <a:stretch>
              <a:fillRect/>
            </a:stretch>
          </p:blipFill>
          <p:spPr>
            <a:xfrm>
              <a:off x="9619843" y="2589919"/>
              <a:ext cx="455884" cy="558450"/>
            </a:xfrm>
            <a:prstGeom prst="rect">
              <a:avLst/>
            </a:prstGeom>
            <a:noFill/>
            <a:ln>
              <a:noFill/>
            </a:ln>
          </p:spPr>
        </p:pic>
        <p:pic>
          <p:nvPicPr>
            <p:cNvPr descr="Icon&#10;&#10;Description automatically generated" id="534" name="Google Shape;534;p46"/>
            <p:cNvPicPr preferRelativeResize="0"/>
            <p:nvPr/>
          </p:nvPicPr>
          <p:blipFill rotWithShape="1">
            <a:blip r:embed="rId10">
              <a:alphaModFix/>
            </a:blip>
            <a:srcRect b="0" l="0" r="0" t="0"/>
            <a:stretch/>
          </p:blipFill>
          <p:spPr>
            <a:xfrm>
              <a:off x="7685055" y="1512069"/>
              <a:ext cx="1077900" cy="1077900"/>
            </a:xfrm>
            <a:prstGeom prst="rect">
              <a:avLst/>
            </a:prstGeom>
            <a:noFill/>
            <a:ln>
              <a:noFill/>
            </a:ln>
          </p:spPr>
        </p:pic>
      </p:grpSp>
      <p:pic>
        <p:nvPicPr>
          <p:cNvPr id="540" name="Google Shape;540;p46"/>
          <p:cNvPicPr preferRelativeResize="0"/>
          <p:nvPr>
            <p:ph idx="2" type="pic"/>
          </p:nvPr>
        </p:nvPicPr>
        <p:blipFill rotWithShape="1">
          <a:blip r:embed="rId11">
            <a:alphaModFix/>
          </a:blip>
          <a:srcRect b="0" l="1465" r="1465" t="0"/>
          <a:stretch/>
        </p:blipFill>
        <p:spPr>
          <a:xfrm>
            <a:off x="6848704" y="2681140"/>
            <a:ext cx="652126" cy="1044624"/>
          </a:xfrm>
          <a:prstGeom prst="rect">
            <a:avLst/>
          </a:prstGeom>
          <a:solidFill>
            <a:schemeClr val="lt1"/>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grpSp>
        <p:nvGrpSpPr>
          <p:cNvPr id="545" name="Google Shape;545;p47"/>
          <p:cNvGrpSpPr/>
          <p:nvPr/>
        </p:nvGrpSpPr>
        <p:grpSpPr>
          <a:xfrm>
            <a:off x="2118813" y="1564350"/>
            <a:ext cx="3225937" cy="1836459"/>
            <a:chOff x="3044717" y="2666400"/>
            <a:chExt cx="4301249" cy="2448613"/>
          </a:xfrm>
        </p:grpSpPr>
        <p:cxnSp>
          <p:nvCxnSpPr>
            <p:cNvPr id="546" name="Google Shape;546;p47"/>
            <p:cNvCxnSpPr>
              <a:stCxn id="547" idx="3"/>
              <a:endCxn id="548" idx="1"/>
            </p:cNvCxnSpPr>
            <p:nvPr/>
          </p:nvCxnSpPr>
          <p:spPr>
            <a:xfrm flipH="1" rot="10800000">
              <a:off x="3044717" y="3792945"/>
              <a:ext cx="1728900" cy="4200"/>
            </a:xfrm>
            <a:prstGeom prst="straightConnector1">
              <a:avLst/>
            </a:prstGeom>
            <a:noFill/>
            <a:ln cap="flat" cmpd="sng" w="38100">
              <a:solidFill>
                <a:srgbClr val="C00000"/>
              </a:solidFill>
              <a:prstDash val="solid"/>
              <a:round/>
              <a:headEnd len="med" w="med" type="none"/>
              <a:tailEnd len="med" w="med" type="triangle"/>
            </a:ln>
          </p:spPr>
        </p:cxnSp>
        <p:pic>
          <p:nvPicPr>
            <p:cNvPr id="548" name="Google Shape;548;p47"/>
            <p:cNvPicPr preferRelativeResize="0"/>
            <p:nvPr/>
          </p:nvPicPr>
          <p:blipFill>
            <a:blip r:embed="rId3">
              <a:alphaModFix/>
            </a:blip>
            <a:stretch>
              <a:fillRect/>
            </a:stretch>
          </p:blipFill>
          <p:spPr>
            <a:xfrm>
              <a:off x="4773703" y="3138050"/>
              <a:ext cx="1441009" cy="1310000"/>
            </a:xfrm>
            <a:prstGeom prst="rect">
              <a:avLst/>
            </a:prstGeom>
            <a:noFill/>
            <a:ln>
              <a:noFill/>
            </a:ln>
          </p:spPr>
        </p:pic>
        <p:pic>
          <p:nvPicPr>
            <p:cNvPr id="549" name="Google Shape;549;p47"/>
            <p:cNvPicPr preferRelativeResize="0"/>
            <p:nvPr/>
          </p:nvPicPr>
          <p:blipFill>
            <a:blip r:embed="rId4">
              <a:alphaModFix/>
            </a:blip>
            <a:stretch>
              <a:fillRect/>
            </a:stretch>
          </p:blipFill>
          <p:spPr>
            <a:xfrm>
              <a:off x="4343713" y="4495513"/>
              <a:ext cx="2301000" cy="619500"/>
            </a:xfrm>
            <a:prstGeom prst="rect">
              <a:avLst/>
            </a:prstGeom>
            <a:noFill/>
            <a:ln>
              <a:noFill/>
            </a:ln>
          </p:spPr>
        </p:pic>
        <p:sp>
          <p:nvSpPr>
            <p:cNvPr id="550" name="Google Shape;550;p47"/>
            <p:cNvSpPr txBox="1"/>
            <p:nvPr/>
          </p:nvSpPr>
          <p:spPr>
            <a:xfrm>
              <a:off x="3642466" y="266640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Deferrer</a:t>
              </a:r>
              <a:endParaRPr sz="1100"/>
            </a:p>
          </p:txBody>
        </p:sp>
      </p:grpSp>
      <p:grpSp>
        <p:nvGrpSpPr>
          <p:cNvPr id="551" name="Google Shape;551;p47"/>
          <p:cNvGrpSpPr/>
          <p:nvPr/>
        </p:nvGrpSpPr>
        <p:grpSpPr>
          <a:xfrm>
            <a:off x="281905" y="1666063"/>
            <a:ext cx="2777625" cy="1150565"/>
            <a:chOff x="605041" y="2784050"/>
            <a:chExt cx="3703500" cy="1534087"/>
          </a:xfrm>
        </p:grpSpPr>
        <p:pic>
          <p:nvPicPr>
            <p:cNvPr id="547" name="Google Shape;547;p47"/>
            <p:cNvPicPr preferRelativeResize="0"/>
            <p:nvPr/>
          </p:nvPicPr>
          <p:blipFill>
            <a:blip r:embed="rId5">
              <a:alphaModFix/>
            </a:blip>
            <a:stretch>
              <a:fillRect/>
            </a:stretch>
          </p:blipFill>
          <p:spPr>
            <a:xfrm>
              <a:off x="1859350" y="3240219"/>
              <a:ext cx="1194900" cy="1077918"/>
            </a:xfrm>
            <a:prstGeom prst="rect">
              <a:avLst/>
            </a:prstGeom>
            <a:noFill/>
            <a:ln>
              <a:noFill/>
            </a:ln>
          </p:spPr>
        </p:pic>
        <p:sp>
          <p:nvSpPr>
            <p:cNvPr id="552" name="Google Shape;552;p47"/>
            <p:cNvSpPr txBox="1"/>
            <p:nvPr/>
          </p:nvSpPr>
          <p:spPr>
            <a:xfrm>
              <a:off x="605041" y="2784050"/>
              <a:ext cx="37035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Input Data</a:t>
              </a:r>
              <a:endParaRPr sz="1100"/>
            </a:p>
          </p:txBody>
        </p:sp>
      </p:grpSp>
      <p:grpSp>
        <p:nvGrpSpPr>
          <p:cNvPr id="553" name="Google Shape;553;p47"/>
          <p:cNvGrpSpPr/>
          <p:nvPr/>
        </p:nvGrpSpPr>
        <p:grpSpPr>
          <a:xfrm>
            <a:off x="4496309" y="1088879"/>
            <a:ext cx="3699840" cy="3128816"/>
            <a:chOff x="5142625" y="1079367"/>
            <a:chExt cx="4933119" cy="3963537"/>
          </a:xfrm>
        </p:grpSpPr>
        <p:cxnSp>
          <p:nvCxnSpPr>
            <p:cNvPr id="554" name="Google Shape;554;p47"/>
            <p:cNvCxnSpPr>
              <a:stCxn id="548" idx="3"/>
              <a:endCxn id="555" idx="1"/>
            </p:cNvCxnSpPr>
            <p:nvPr/>
          </p:nvCxnSpPr>
          <p:spPr>
            <a:xfrm flipH="1" rot="10800000">
              <a:off x="5142625" y="2051004"/>
              <a:ext cx="2542500" cy="701100"/>
            </a:xfrm>
            <a:prstGeom prst="bentConnector3">
              <a:avLst>
                <a:gd fmla="val 49999" name="adj1"/>
              </a:avLst>
            </a:prstGeom>
            <a:noFill/>
            <a:ln cap="flat" cmpd="sng" w="38100">
              <a:solidFill>
                <a:srgbClr val="C00000"/>
              </a:solidFill>
              <a:prstDash val="solid"/>
              <a:round/>
              <a:headEnd len="med" w="med" type="none"/>
              <a:tailEnd len="med" w="med" type="triangle"/>
            </a:ln>
          </p:spPr>
        </p:cxnSp>
        <p:cxnSp>
          <p:nvCxnSpPr>
            <p:cNvPr id="556" name="Google Shape;556;p47"/>
            <p:cNvCxnSpPr>
              <a:stCxn id="548" idx="3"/>
              <a:endCxn id="557" idx="1"/>
            </p:cNvCxnSpPr>
            <p:nvPr/>
          </p:nvCxnSpPr>
          <p:spPr>
            <a:xfrm>
              <a:off x="5142625" y="2752104"/>
              <a:ext cx="2542500" cy="2290800"/>
            </a:xfrm>
            <a:prstGeom prst="bentConnector3">
              <a:avLst>
                <a:gd fmla="val 50001" name="adj1"/>
              </a:avLst>
            </a:prstGeom>
            <a:noFill/>
            <a:ln cap="flat" cmpd="sng" w="38100">
              <a:solidFill>
                <a:srgbClr val="C00000"/>
              </a:solidFill>
              <a:prstDash val="solid"/>
              <a:round/>
              <a:headEnd len="med" w="med" type="none"/>
              <a:tailEnd len="med" w="med" type="triangle"/>
            </a:ln>
          </p:spPr>
        </p:cxnSp>
        <p:pic>
          <p:nvPicPr>
            <p:cNvPr id="558" name="Google Shape;558;p47"/>
            <p:cNvPicPr preferRelativeResize="0"/>
            <p:nvPr/>
          </p:nvPicPr>
          <p:blipFill>
            <a:blip r:embed="rId6">
              <a:alphaModFix/>
            </a:blip>
            <a:stretch>
              <a:fillRect/>
            </a:stretch>
          </p:blipFill>
          <p:spPr>
            <a:xfrm>
              <a:off x="7416663" y="2622479"/>
              <a:ext cx="1614650" cy="493354"/>
            </a:xfrm>
            <a:prstGeom prst="rect">
              <a:avLst/>
            </a:prstGeom>
            <a:noFill/>
            <a:ln>
              <a:noFill/>
            </a:ln>
          </p:spPr>
        </p:pic>
        <p:sp>
          <p:nvSpPr>
            <p:cNvPr id="559" name="Google Shape;559;p47"/>
            <p:cNvSpPr txBox="1"/>
            <p:nvPr/>
          </p:nvSpPr>
          <p:spPr>
            <a:xfrm>
              <a:off x="6372245" y="1079367"/>
              <a:ext cx="3703500" cy="3801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Predictor</a:t>
              </a:r>
              <a:endParaRPr sz="1100"/>
            </a:p>
          </p:txBody>
        </p:sp>
        <p:pic>
          <p:nvPicPr>
            <p:cNvPr id="560" name="Google Shape;560;p47"/>
            <p:cNvPicPr preferRelativeResize="0"/>
            <p:nvPr/>
          </p:nvPicPr>
          <p:blipFill>
            <a:blip r:embed="rId7">
              <a:alphaModFix/>
            </a:blip>
            <a:stretch>
              <a:fillRect/>
            </a:stretch>
          </p:blipFill>
          <p:spPr>
            <a:xfrm>
              <a:off x="9619843" y="2589919"/>
              <a:ext cx="455884" cy="558450"/>
            </a:xfrm>
            <a:prstGeom prst="rect">
              <a:avLst/>
            </a:prstGeom>
            <a:noFill/>
            <a:ln>
              <a:noFill/>
            </a:ln>
          </p:spPr>
        </p:pic>
        <p:pic>
          <p:nvPicPr>
            <p:cNvPr descr="Icon&#10;&#10;Description automatically generated" id="555" name="Google Shape;555;p47"/>
            <p:cNvPicPr preferRelativeResize="0"/>
            <p:nvPr/>
          </p:nvPicPr>
          <p:blipFill rotWithShape="1">
            <a:blip r:embed="rId8">
              <a:alphaModFix/>
            </a:blip>
            <a:srcRect b="0" l="0" r="0" t="0"/>
            <a:stretch/>
          </p:blipFill>
          <p:spPr>
            <a:xfrm>
              <a:off x="7685055" y="1512069"/>
              <a:ext cx="1077900" cy="1077900"/>
            </a:xfrm>
            <a:prstGeom prst="rect">
              <a:avLst/>
            </a:prstGeom>
            <a:noFill/>
            <a:ln>
              <a:noFill/>
            </a:ln>
          </p:spPr>
        </p:pic>
      </p:grpSp>
      <p:sp>
        <p:nvSpPr>
          <p:cNvPr id="561" name="Google Shape;561;p47"/>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To deferral</a:t>
            </a:r>
            <a:endParaRPr b="0" i="0" sz="2500" u="none" cap="none" strike="noStrike">
              <a:solidFill>
                <a:schemeClr val="dk1"/>
              </a:solidFill>
              <a:latin typeface="Poppins"/>
              <a:ea typeface="Poppins"/>
              <a:cs typeface="Poppins"/>
              <a:sym typeface="Poppins"/>
            </a:endParaRPr>
          </a:p>
        </p:txBody>
      </p:sp>
      <p:sp>
        <p:nvSpPr>
          <p:cNvPr id="562" name="Google Shape;562;p47"/>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pic>
        <p:nvPicPr>
          <p:cNvPr id="557" name="Google Shape;557;p47"/>
          <p:cNvPicPr preferRelativeResize="0"/>
          <p:nvPr>
            <p:ph idx="2" type="pic"/>
          </p:nvPr>
        </p:nvPicPr>
        <p:blipFill rotWithShape="1">
          <a:blip r:embed="rId9">
            <a:alphaModFix/>
          </a:blip>
          <a:srcRect b="0" l="1465" r="1465" t="0"/>
          <a:stretch/>
        </p:blipFill>
        <p:spPr>
          <a:xfrm>
            <a:off x="6403229" y="3695390"/>
            <a:ext cx="652126" cy="1044624"/>
          </a:xfrm>
          <a:prstGeom prst="rect">
            <a:avLst/>
          </a:prstGeom>
          <a:solidFill>
            <a:schemeClr val="lt1"/>
          </a:solidFill>
          <a:ln>
            <a:noFill/>
          </a:ln>
        </p:spPr>
      </p:pic>
      <p:pic>
        <p:nvPicPr>
          <p:cNvPr id="563" name="Google Shape;563;p47"/>
          <p:cNvPicPr preferRelativeResize="0"/>
          <p:nvPr/>
        </p:nvPicPr>
        <p:blipFill>
          <a:blip r:embed="rId10">
            <a:alphaModFix/>
          </a:blip>
          <a:stretch>
            <a:fillRect/>
          </a:stretch>
        </p:blipFill>
        <p:spPr>
          <a:xfrm>
            <a:off x="7797008" y="4010297"/>
            <a:ext cx="563699" cy="761081"/>
          </a:xfrm>
          <a:prstGeom prst="rect">
            <a:avLst/>
          </a:prstGeom>
          <a:noFill/>
          <a:ln>
            <a:noFill/>
          </a:ln>
        </p:spPr>
      </p:pic>
      <p:sp>
        <p:nvSpPr>
          <p:cNvPr id="564" name="Google Shape;564;p47"/>
          <p:cNvSpPr txBox="1"/>
          <p:nvPr/>
        </p:nvSpPr>
        <p:spPr>
          <a:xfrm>
            <a:off x="7013688" y="3695406"/>
            <a:ext cx="21303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Human expertise</a:t>
            </a:r>
            <a:endParaRPr sz="1100"/>
          </a:p>
        </p:txBody>
      </p:sp>
      <p:pic>
        <p:nvPicPr>
          <p:cNvPr id="565" name="Google Shape;565;p47"/>
          <p:cNvPicPr preferRelativeResize="0"/>
          <p:nvPr/>
        </p:nvPicPr>
        <p:blipFill rotWithShape="1">
          <a:blip r:embed="rId11">
            <a:alphaModFix/>
          </a:blip>
          <a:srcRect b="0" l="57294" r="0" t="0"/>
          <a:stretch/>
        </p:blipFill>
        <p:spPr>
          <a:xfrm>
            <a:off x="7199800" y="4261731"/>
            <a:ext cx="357881" cy="352313"/>
          </a:xfrm>
          <a:prstGeom prst="rect">
            <a:avLst/>
          </a:prstGeom>
          <a:noFill/>
          <a:ln>
            <a:noFill/>
          </a:ln>
        </p:spPr>
      </p:pic>
      <p:pic>
        <p:nvPicPr>
          <p:cNvPr id="566" name="Google Shape;566;p47"/>
          <p:cNvPicPr preferRelativeResize="0"/>
          <p:nvPr/>
        </p:nvPicPr>
        <p:blipFill>
          <a:blip r:embed="rId12">
            <a:alphaModFix/>
          </a:blip>
          <a:stretch>
            <a:fillRect/>
          </a:stretch>
        </p:blipFill>
        <p:spPr>
          <a:xfrm>
            <a:off x="940989" y="2863356"/>
            <a:ext cx="1459442" cy="300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48"/>
          <p:cNvSpPr txBox="1"/>
          <p:nvPr/>
        </p:nvSpPr>
        <p:spPr>
          <a:xfrm>
            <a:off x="3851457" y="1780331"/>
            <a:ext cx="2177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Learning Step</a:t>
            </a:r>
            <a:r>
              <a:rPr b="0" i="0" lang="it" sz="1500" u="none" cap="none" strike="noStrike">
                <a:solidFill>
                  <a:srgbClr val="C00000"/>
                </a:solidFill>
                <a:latin typeface="Poppins"/>
                <a:ea typeface="Poppins"/>
                <a:cs typeface="Poppins"/>
                <a:sym typeface="Poppins"/>
              </a:rPr>
              <a:t> </a:t>
            </a:r>
            <a:endParaRPr sz="1100"/>
          </a:p>
        </p:txBody>
      </p:sp>
      <p:cxnSp>
        <p:nvCxnSpPr>
          <p:cNvPr id="572" name="Google Shape;572;p48"/>
          <p:cNvCxnSpPr>
            <a:stCxn id="573" idx="3"/>
            <a:endCxn id="574" idx="1"/>
          </p:cNvCxnSpPr>
          <p:nvPr/>
        </p:nvCxnSpPr>
        <p:spPr>
          <a:xfrm flipH="1" rot="10800000">
            <a:off x="2767147" y="2478683"/>
            <a:ext cx="1783200" cy="767400"/>
          </a:xfrm>
          <a:prstGeom prst="bentConnector3">
            <a:avLst>
              <a:gd fmla="val 49999" name="adj1"/>
            </a:avLst>
          </a:prstGeom>
          <a:noFill/>
          <a:ln cap="flat" cmpd="sng" w="38100">
            <a:solidFill>
              <a:srgbClr val="C00000"/>
            </a:solidFill>
            <a:prstDash val="solid"/>
            <a:round/>
            <a:headEnd len="sm" w="sm" type="none"/>
            <a:tailEnd len="med" w="med" type="stealth"/>
          </a:ln>
        </p:spPr>
      </p:cxnSp>
      <p:cxnSp>
        <p:nvCxnSpPr>
          <p:cNvPr id="575" name="Google Shape;575;p48"/>
          <p:cNvCxnSpPr>
            <a:stCxn id="573" idx="3"/>
            <a:endCxn id="576" idx="1"/>
          </p:cNvCxnSpPr>
          <p:nvPr/>
        </p:nvCxnSpPr>
        <p:spPr>
          <a:xfrm>
            <a:off x="2767147" y="3246083"/>
            <a:ext cx="1737000" cy="966300"/>
          </a:xfrm>
          <a:prstGeom prst="bentConnector3">
            <a:avLst>
              <a:gd fmla="val 50948" name="adj1"/>
            </a:avLst>
          </a:prstGeom>
          <a:noFill/>
          <a:ln cap="flat" cmpd="sng" w="38100">
            <a:solidFill>
              <a:srgbClr val="C00000"/>
            </a:solidFill>
            <a:prstDash val="solid"/>
            <a:round/>
            <a:headEnd len="sm" w="sm" type="none"/>
            <a:tailEnd len="med" w="med" type="stealth"/>
          </a:ln>
        </p:spPr>
      </p:cxnSp>
      <p:pic>
        <p:nvPicPr>
          <p:cNvPr descr="Icon&#10;&#10;Description automatically generated" id="574" name="Google Shape;574;p48"/>
          <p:cNvPicPr preferRelativeResize="0"/>
          <p:nvPr/>
        </p:nvPicPr>
        <p:blipFill rotWithShape="1">
          <a:blip r:embed="rId3">
            <a:alphaModFix/>
          </a:blip>
          <a:srcRect b="0" l="0" r="0" t="0"/>
          <a:stretch/>
        </p:blipFill>
        <p:spPr>
          <a:xfrm>
            <a:off x="4550239" y="2152697"/>
            <a:ext cx="652125" cy="652148"/>
          </a:xfrm>
          <a:prstGeom prst="rect">
            <a:avLst/>
          </a:prstGeom>
          <a:noFill/>
          <a:ln>
            <a:noFill/>
          </a:ln>
        </p:spPr>
      </p:pic>
      <p:sp>
        <p:nvSpPr>
          <p:cNvPr id="577" name="Google Shape;577;p48"/>
          <p:cNvSpPr txBox="1"/>
          <p:nvPr/>
        </p:nvSpPr>
        <p:spPr>
          <a:xfrm>
            <a:off x="1624461" y="205980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Training data</a:t>
            </a:r>
            <a:endParaRPr sz="1100"/>
          </a:p>
        </p:txBody>
      </p:sp>
      <p:pic>
        <p:nvPicPr>
          <p:cNvPr id="578" name="Google Shape;578;p48"/>
          <p:cNvPicPr preferRelativeResize="0"/>
          <p:nvPr/>
        </p:nvPicPr>
        <p:blipFill>
          <a:blip r:embed="rId4">
            <a:alphaModFix/>
          </a:blip>
          <a:stretch>
            <a:fillRect/>
          </a:stretch>
        </p:blipFill>
        <p:spPr>
          <a:xfrm>
            <a:off x="6376893" y="3775387"/>
            <a:ext cx="1585650" cy="426906"/>
          </a:xfrm>
          <a:prstGeom prst="rect">
            <a:avLst/>
          </a:prstGeom>
          <a:noFill/>
          <a:ln>
            <a:noFill/>
          </a:ln>
        </p:spPr>
      </p:pic>
      <p:pic>
        <p:nvPicPr>
          <p:cNvPr id="573" name="Google Shape;573;p48"/>
          <p:cNvPicPr preferRelativeResize="0"/>
          <p:nvPr/>
        </p:nvPicPr>
        <p:blipFill>
          <a:blip r:embed="rId5">
            <a:alphaModFix/>
          </a:blip>
          <a:stretch>
            <a:fillRect/>
          </a:stretch>
        </p:blipFill>
        <p:spPr>
          <a:xfrm>
            <a:off x="1973747" y="2888220"/>
            <a:ext cx="793400" cy="715725"/>
          </a:xfrm>
          <a:prstGeom prst="rect">
            <a:avLst/>
          </a:prstGeom>
          <a:noFill/>
          <a:ln>
            <a:noFill/>
          </a:ln>
        </p:spPr>
      </p:pic>
      <p:sp>
        <p:nvSpPr>
          <p:cNvPr id="579" name="Google Shape;579;p48"/>
          <p:cNvSpPr txBox="1"/>
          <p:nvPr/>
        </p:nvSpPr>
        <p:spPr>
          <a:xfrm>
            <a:off x="6075844" y="2080481"/>
            <a:ext cx="22968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The Classifier is learned</a:t>
            </a:r>
            <a:endParaRPr sz="800">
              <a:solidFill>
                <a:schemeClr val="dk2"/>
              </a:solidFill>
            </a:endParaRPr>
          </a:p>
        </p:txBody>
      </p:sp>
      <p:pic>
        <p:nvPicPr>
          <p:cNvPr id="580" name="Google Shape;580;p48"/>
          <p:cNvPicPr preferRelativeResize="0"/>
          <p:nvPr>
            <p:ph idx="2" type="pic"/>
          </p:nvPr>
        </p:nvPicPr>
        <p:blipFill rotWithShape="1">
          <a:blip r:embed="rId6">
            <a:alphaModFix/>
          </a:blip>
          <a:srcRect b="0" l="1465" r="1465" t="0"/>
          <a:stretch/>
        </p:blipFill>
        <p:spPr>
          <a:xfrm>
            <a:off x="380735" y="2723762"/>
            <a:ext cx="652126" cy="1044624"/>
          </a:xfrm>
          <a:prstGeom prst="rect">
            <a:avLst/>
          </a:prstGeom>
          <a:solidFill>
            <a:schemeClr val="lt1"/>
          </a:solidFill>
          <a:ln>
            <a:noFill/>
          </a:ln>
        </p:spPr>
      </p:pic>
      <p:sp>
        <p:nvSpPr>
          <p:cNvPr id="581" name="Google Shape;581;p48"/>
          <p:cNvSpPr txBox="1"/>
          <p:nvPr/>
        </p:nvSpPr>
        <p:spPr>
          <a:xfrm>
            <a:off x="5739965" y="3490359"/>
            <a:ext cx="28596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Deferrer is  learned</a:t>
            </a:r>
            <a:endParaRPr sz="800">
              <a:solidFill>
                <a:schemeClr val="dk2"/>
              </a:solidFill>
            </a:endParaRPr>
          </a:p>
        </p:txBody>
      </p:sp>
      <p:pic>
        <p:nvPicPr>
          <p:cNvPr id="576" name="Google Shape;576;p48"/>
          <p:cNvPicPr preferRelativeResize="0"/>
          <p:nvPr/>
        </p:nvPicPr>
        <p:blipFill>
          <a:blip r:embed="rId7">
            <a:alphaModFix/>
          </a:blip>
          <a:stretch>
            <a:fillRect/>
          </a:stretch>
        </p:blipFill>
        <p:spPr>
          <a:xfrm>
            <a:off x="4504097" y="3815859"/>
            <a:ext cx="872036" cy="792760"/>
          </a:xfrm>
          <a:prstGeom prst="rect">
            <a:avLst/>
          </a:prstGeom>
          <a:noFill/>
          <a:ln>
            <a:noFill/>
          </a:ln>
        </p:spPr>
      </p:pic>
      <p:cxnSp>
        <p:nvCxnSpPr>
          <p:cNvPr id="582" name="Google Shape;582;p48"/>
          <p:cNvCxnSpPr>
            <a:stCxn id="580" idx="3"/>
            <a:endCxn id="583" idx="3"/>
          </p:cNvCxnSpPr>
          <p:nvPr/>
        </p:nvCxnSpPr>
        <p:spPr>
          <a:xfrm flipH="1" rot="10800000">
            <a:off x="1032861" y="2819174"/>
            <a:ext cx="1154400" cy="426900"/>
          </a:xfrm>
          <a:prstGeom prst="straightConnector1">
            <a:avLst/>
          </a:prstGeom>
          <a:noFill/>
          <a:ln cap="flat" cmpd="sng" w="38100">
            <a:solidFill>
              <a:srgbClr val="C00000"/>
            </a:solidFill>
            <a:prstDash val="solid"/>
            <a:round/>
            <a:headEnd len="sm" w="sm" type="none"/>
            <a:tailEnd len="med" w="med" type="stealth"/>
          </a:ln>
        </p:spPr>
      </p:cxnSp>
      <p:pic>
        <p:nvPicPr>
          <p:cNvPr id="584" name="Google Shape;584;p48"/>
          <p:cNvPicPr preferRelativeResize="0"/>
          <p:nvPr/>
        </p:nvPicPr>
        <p:blipFill>
          <a:blip r:embed="rId8">
            <a:alphaModFix/>
          </a:blip>
          <a:stretch>
            <a:fillRect/>
          </a:stretch>
        </p:blipFill>
        <p:spPr>
          <a:xfrm>
            <a:off x="5739956" y="4195070"/>
            <a:ext cx="1228725" cy="692698"/>
          </a:xfrm>
          <a:prstGeom prst="rect">
            <a:avLst/>
          </a:prstGeom>
          <a:noFill/>
          <a:ln>
            <a:noFill/>
          </a:ln>
        </p:spPr>
      </p:pic>
      <p:sp>
        <p:nvSpPr>
          <p:cNvPr id="585" name="Google Shape;585;p48"/>
          <p:cNvSpPr txBox="1"/>
          <p:nvPr/>
        </p:nvSpPr>
        <p:spPr>
          <a:xfrm>
            <a:off x="7008525" y="4221131"/>
            <a:ext cx="2135400" cy="627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it" sz="1100">
                <a:solidFill>
                  <a:schemeClr val="dk1"/>
                </a:solidFill>
                <a:latin typeface="Consolas"/>
                <a:ea typeface="Consolas"/>
                <a:cs typeface="Consolas"/>
                <a:sym typeface="Consolas"/>
              </a:rPr>
              <a:t>if the classifier is </a:t>
            </a:r>
            <a:r>
              <a:rPr b="1" lang="it" sz="1100">
                <a:solidFill>
                  <a:schemeClr val="dk1"/>
                </a:solidFill>
                <a:latin typeface="Consolas"/>
                <a:ea typeface="Consolas"/>
                <a:cs typeface="Consolas"/>
                <a:sym typeface="Consolas"/>
              </a:rPr>
              <a:t>“better” than the human</a:t>
            </a:r>
            <a:r>
              <a:rPr lang="it"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0" lvl="0" marL="0" marR="0" rtl="0" algn="l">
              <a:lnSpc>
                <a:spcPct val="115000"/>
              </a:lnSpc>
              <a:spcBef>
                <a:spcPts val="0"/>
              </a:spcBef>
              <a:spcAft>
                <a:spcPts val="0"/>
              </a:spcAft>
              <a:buNone/>
            </a:pPr>
            <a:r>
              <a:rPr lang="it" sz="1100">
                <a:solidFill>
                  <a:schemeClr val="dk1"/>
                </a:solidFill>
                <a:latin typeface="Consolas"/>
                <a:ea typeface="Consolas"/>
                <a:cs typeface="Consolas"/>
                <a:sym typeface="Consolas"/>
              </a:rPr>
              <a:t>otherwise</a:t>
            </a:r>
            <a:endParaRPr sz="1100">
              <a:solidFill>
                <a:schemeClr val="dk1"/>
              </a:solidFill>
              <a:latin typeface="Consolas"/>
              <a:ea typeface="Consolas"/>
              <a:cs typeface="Consolas"/>
              <a:sym typeface="Consolas"/>
            </a:endParaRPr>
          </a:p>
        </p:txBody>
      </p:sp>
      <p:pic>
        <p:nvPicPr>
          <p:cNvPr id="586" name="Google Shape;586;p48"/>
          <p:cNvPicPr preferRelativeResize="0"/>
          <p:nvPr/>
        </p:nvPicPr>
        <p:blipFill>
          <a:blip r:embed="rId9">
            <a:alphaModFix/>
          </a:blip>
          <a:stretch>
            <a:fillRect/>
          </a:stretch>
        </p:blipFill>
        <p:spPr>
          <a:xfrm>
            <a:off x="1640727" y="2531156"/>
            <a:ext cx="1459442" cy="300150"/>
          </a:xfrm>
          <a:prstGeom prst="rect">
            <a:avLst/>
          </a:prstGeom>
          <a:noFill/>
          <a:ln>
            <a:noFill/>
          </a:ln>
        </p:spPr>
      </p:pic>
      <p:pic>
        <p:nvPicPr>
          <p:cNvPr id="587" name="Google Shape;587;p48"/>
          <p:cNvPicPr preferRelativeResize="0"/>
          <p:nvPr/>
        </p:nvPicPr>
        <p:blipFill>
          <a:blip r:embed="rId10">
            <a:alphaModFix/>
          </a:blip>
          <a:stretch>
            <a:fillRect/>
          </a:stretch>
        </p:blipFill>
        <p:spPr>
          <a:xfrm>
            <a:off x="6329233" y="2390909"/>
            <a:ext cx="1790018" cy="312338"/>
          </a:xfrm>
          <a:prstGeom prst="rect">
            <a:avLst/>
          </a:prstGeom>
          <a:noFill/>
          <a:ln>
            <a:noFill/>
          </a:ln>
        </p:spPr>
      </p:pic>
      <p:sp>
        <p:nvSpPr>
          <p:cNvPr id="583" name="Google Shape;583;p48"/>
          <p:cNvSpPr/>
          <p:nvPr/>
        </p:nvSpPr>
        <p:spPr>
          <a:xfrm>
            <a:off x="2102325" y="2416894"/>
            <a:ext cx="579300" cy="471300"/>
          </a:xfrm>
          <a:prstGeom prst="ellipse">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588" name="Google Shape;588;p48"/>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Training</a:t>
            </a:r>
            <a:endParaRPr b="0" i="0" sz="2500" u="none" cap="none" strike="noStrike">
              <a:solidFill>
                <a:schemeClr val="dk1"/>
              </a:solidFill>
              <a:latin typeface="Poppins"/>
              <a:ea typeface="Poppins"/>
              <a:cs typeface="Poppins"/>
              <a:sym typeface="Poppins"/>
            </a:endParaRPr>
          </a:p>
        </p:txBody>
      </p:sp>
      <p:sp>
        <p:nvSpPr>
          <p:cNvPr id="589" name="Google Shape;589;p48"/>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9"/>
          <p:cNvSpPr txBox="1"/>
          <p:nvPr/>
        </p:nvSpPr>
        <p:spPr>
          <a:xfrm>
            <a:off x="3851457" y="1780331"/>
            <a:ext cx="2177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Learning Step</a:t>
            </a:r>
            <a:r>
              <a:rPr b="0" i="0" lang="it" sz="1500" u="none" cap="none" strike="noStrike">
                <a:solidFill>
                  <a:srgbClr val="C00000"/>
                </a:solidFill>
                <a:latin typeface="Poppins"/>
                <a:ea typeface="Poppins"/>
                <a:cs typeface="Poppins"/>
                <a:sym typeface="Poppins"/>
              </a:rPr>
              <a:t> </a:t>
            </a:r>
            <a:endParaRPr sz="1100"/>
          </a:p>
        </p:txBody>
      </p:sp>
      <p:cxnSp>
        <p:nvCxnSpPr>
          <p:cNvPr id="595" name="Google Shape;595;p49"/>
          <p:cNvCxnSpPr>
            <a:stCxn id="596" idx="3"/>
            <a:endCxn id="597" idx="1"/>
          </p:cNvCxnSpPr>
          <p:nvPr/>
        </p:nvCxnSpPr>
        <p:spPr>
          <a:xfrm flipH="1" rot="10800000">
            <a:off x="2767147" y="2478683"/>
            <a:ext cx="1783200" cy="767400"/>
          </a:xfrm>
          <a:prstGeom prst="bentConnector3">
            <a:avLst>
              <a:gd fmla="val 49999" name="adj1"/>
            </a:avLst>
          </a:prstGeom>
          <a:noFill/>
          <a:ln cap="flat" cmpd="sng" w="38100">
            <a:solidFill>
              <a:srgbClr val="C00000"/>
            </a:solidFill>
            <a:prstDash val="solid"/>
            <a:round/>
            <a:headEnd len="sm" w="sm" type="none"/>
            <a:tailEnd len="med" w="med" type="stealth"/>
          </a:ln>
        </p:spPr>
      </p:cxnSp>
      <p:cxnSp>
        <p:nvCxnSpPr>
          <p:cNvPr id="598" name="Google Shape;598;p49"/>
          <p:cNvCxnSpPr>
            <a:stCxn id="596" idx="3"/>
            <a:endCxn id="599" idx="1"/>
          </p:cNvCxnSpPr>
          <p:nvPr/>
        </p:nvCxnSpPr>
        <p:spPr>
          <a:xfrm>
            <a:off x="2767147" y="3246083"/>
            <a:ext cx="1737000" cy="966300"/>
          </a:xfrm>
          <a:prstGeom prst="bentConnector3">
            <a:avLst>
              <a:gd fmla="val 50948" name="adj1"/>
            </a:avLst>
          </a:prstGeom>
          <a:noFill/>
          <a:ln cap="flat" cmpd="sng" w="38100">
            <a:solidFill>
              <a:srgbClr val="C00000"/>
            </a:solidFill>
            <a:prstDash val="solid"/>
            <a:round/>
            <a:headEnd len="sm" w="sm" type="none"/>
            <a:tailEnd len="med" w="med" type="stealth"/>
          </a:ln>
        </p:spPr>
      </p:cxnSp>
      <p:pic>
        <p:nvPicPr>
          <p:cNvPr descr="Icon&#10;&#10;Description automatically generated" id="597" name="Google Shape;597;p49"/>
          <p:cNvPicPr preferRelativeResize="0"/>
          <p:nvPr/>
        </p:nvPicPr>
        <p:blipFill rotWithShape="1">
          <a:blip r:embed="rId3">
            <a:alphaModFix/>
          </a:blip>
          <a:srcRect b="0" l="0" r="0" t="0"/>
          <a:stretch/>
        </p:blipFill>
        <p:spPr>
          <a:xfrm>
            <a:off x="4550239" y="2152697"/>
            <a:ext cx="652125" cy="652148"/>
          </a:xfrm>
          <a:prstGeom prst="rect">
            <a:avLst/>
          </a:prstGeom>
          <a:noFill/>
          <a:ln>
            <a:noFill/>
          </a:ln>
        </p:spPr>
      </p:pic>
      <p:sp>
        <p:nvSpPr>
          <p:cNvPr id="600" name="Google Shape;600;p49"/>
          <p:cNvSpPr txBox="1"/>
          <p:nvPr/>
        </p:nvSpPr>
        <p:spPr>
          <a:xfrm>
            <a:off x="1624461" y="205980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Training data</a:t>
            </a:r>
            <a:endParaRPr sz="1100"/>
          </a:p>
        </p:txBody>
      </p:sp>
      <p:pic>
        <p:nvPicPr>
          <p:cNvPr id="601" name="Google Shape;601;p49"/>
          <p:cNvPicPr preferRelativeResize="0"/>
          <p:nvPr/>
        </p:nvPicPr>
        <p:blipFill>
          <a:blip r:embed="rId4">
            <a:alphaModFix/>
          </a:blip>
          <a:stretch>
            <a:fillRect/>
          </a:stretch>
        </p:blipFill>
        <p:spPr>
          <a:xfrm>
            <a:off x="6376893" y="3775387"/>
            <a:ext cx="1585650" cy="426906"/>
          </a:xfrm>
          <a:prstGeom prst="rect">
            <a:avLst/>
          </a:prstGeom>
          <a:noFill/>
          <a:ln>
            <a:noFill/>
          </a:ln>
        </p:spPr>
      </p:pic>
      <p:pic>
        <p:nvPicPr>
          <p:cNvPr id="596" name="Google Shape;596;p49"/>
          <p:cNvPicPr preferRelativeResize="0"/>
          <p:nvPr/>
        </p:nvPicPr>
        <p:blipFill>
          <a:blip r:embed="rId5">
            <a:alphaModFix/>
          </a:blip>
          <a:stretch>
            <a:fillRect/>
          </a:stretch>
        </p:blipFill>
        <p:spPr>
          <a:xfrm>
            <a:off x="1973747" y="2888220"/>
            <a:ext cx="793400" cy="715725"/>
          </a:xfrm>
          <a:prstGeom prst="rect">
            <a:avLst/>
          </a:prstGeom>
          <a:noFill/>
          <a:ln>
            <a:noFill/>
          </a:ln>
        </p:spPr>
      </p:pic>
      <p:sp>
        <p:nvSpPr>
          <p:cNvPr id="602" name="Google Shape;602;p49"/>
          <p:cNvSpPr txBox="1"/>
          <p:nvPr/>
        </p:nvSpPr>
        <p:spPr>
          <a:xfrm>
            <a:off x="6075844" y="2080481"/>
            <a:ext cx="22968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The Classifier is learned</a:t>
            </a:r>
            <a:endParaRPr sz="800">
              <a:solidFill>
                <a:schemeClr val="dk2"/>
              </a:solidFill>
            </a:endParaRPr>
          </a:p>
        </p:txBody>
      </p:sp>
      <p:sp>
        <p:nvSpPr>
          <p:cNvPr id="603" name="Google Shape;603;p49"/>
          <p:cNvSpPr txBox="1"/>
          <p:nvPr/>
        </p:nvSpPr>
        <p:spPr>
          <a:xfrm>
            <a:off x="5739965" y="3490359"/>
            <a:ext cx="28596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Deferrer is  learned</a:t>
            </a:r>
            <a:endParaRPr sz="800">
              <a:solidFill>
                <a:schemeClr val="dk2"/>
              </a:solidFill>
            </a:endParaRPr>
          </a:p>
        </p:txBody>
      </p:sp>
      <p:pic>
        <p:nvPicPr>
          <p:cNvPr id="599" name="Google Shape;599;p49"/>
          <p:cNvPicPr preferRelativeResize="0"/>
          <p:nvPr/>
        </p:nvPicPr>
        <p:blipFill>
          <a:blip r:embed="rId6">
            <a:alphaModFix/>
          </a:blip>
          <a:stretch>
            <a:fillRect/>
          </a:stretch>
        </p:blipFill>
        <p:spPr>
          <a:xfrm>
            <a:off x="4504097" y="3815859"/>
            <a:ext cx="872036" cy="792760"/>
          </a:xfrm>
          <a:prstGeom prst="rect">
            <a:avLst/>
          </a:prstGeom>
          <a:noFill/>
          <a:ln>
            <a:noFill/>
          </a:ln>
        </p:spPr>
      </p:pic>
      <p:cxnSp>
        <p:nvCxnSpPr>
          <p:cNvPr id="604" name="Google Shape;604;p49"/>
          <p:cNvCxnSpPr>
            <a:stCxn id="605" idx="3"/>
            <a:endCxn id="606" idx="3"/>
          </p:cNvCxnSpPr>
          <p:nvPr/>
        </p:nvCxnSpPr>
        <p:spPr>
          <a:xfrm flipH="1" rot="10800000">
            <a:off x="1032861" y="2819174"/>
            <a:ext cx="1154400" cy="426900"/>
          </a:xfrm>
          <a:prstGeom prst="straightConnector1">
            <a:avLst/>
          </a:prstGeom>
          <a:noFill/>
          <a:ln cap="flat" cmpd="sng" w="38100">
            <a:solidFill>
              <a:srgbClr val="C00000"/>
            </a:solidFill>
            <a:prstDash val="solid"/>
            <a:round/>
            <a:headEnd len="sm" w="sm" type="none"/>
            <a:tailEnd len="med" w="med" type="stealth"/>
          </a:ln>
        </p:spPr>
      </p:cxnSp>
      <p:pic>
        <p:nvPicPr>
          <p:cNvPr id="607" name="Google Shape;607;p49"/>
          <p:cNvPicPr preferRelativeResize="0"/>
          <p:nvPr/>
        </p:nvPicPr>
        <p:blipFill>
          <a:blip r:embed="rId7">
            <a:alphaModFix/>
          </a:blip>
          <a:stretch>
            <a:fillRect/>
          </a:stretch>
        </p:blipFill>
        <p:spPr>
          <a:xfrm>
            <a:off x="5739956" y="4195070"/>
            <a:ext cx="1228725" cy="692698"/>
          </a:xfrm>
          <a:prstGeom prst="rect">
            <a:avLst/>
          </a:prstGeom>
          <a:noFill/>
          <a:ln>
            <a:noFill/>
          </a:ln>
        </p:spPr>
      </p:pic>
      <p:sp>
        <p:nvSpPr>
          <p:cNvPr id="608" name="Google Shape;608;p49"/>
          <p:cNvSpPr txBox="1"/>
          <p:nvPr/>
        </p:nvSpPr>
        <p:spPr>
          <a:xfrm>
            <a:off x="7008525" y="4221131"/>
            <a:ext cx="2135400" cy="627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it" sz="1100">
                <a:solidFill>
                  <a:schemeClr val="dk1"/>
                </a:solidFill>
                <a:latin typeface="Consolas"/>
                <a:ea typeface="Consolas"/>
                <a:cs typeface="Consolas"/>
                <a:sym typeface="Consolas"/>
              </a:rPr>
              <a:t>if the classifier is </a:t>
            </a:r>
            <a:r>
              <a:rPr b="1" lang="it" sz="1100">
                <a:solidFill>
                  <a:schemeClr val="dk1"/>
                </a:solidFill>
                <a:latin typeface="Consolas"/>
                <a:ea typeface="Consolas"/>
                <a:cs typeface="Consolas"/>
                <a:sym typeface="Consolas"/>
              </a:rPr>
              <a:t>“better” than the human</a:t>
            </a:r>
            <a:r>
              <a:rPr lang="it"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0" lvl="0" marL="0" marR="0" rtl="0" algn="l">
              <a:lnSpc>
                <a:spcPct val="115000"/>
              </a:lnSpc>
              <a:spcBef>
                <a:spcPts val="0"/>
              </a:spcBef>
              <a:spcAft>
                <a:spcPts val="0"/>
              </a:spcAft>
              <a:buNone/>
            </a:pPr>
            <a:r>
              <a:rPr lang="it" sz="1100">
                <a:solidFill>
                  <a:schemeClr val="dk1"/>
                </a:solidFill>
                <a:latin typeface="Consolas"/>
                <a:ea typeface="Consolas"/>
                <a:cs typeface="Consolas"/>
                <a:sym typeface="Consolas"/>
              </a:rPr>
              <a:t>otherwise</a:t>
            </a:r>
            <a:endParaRPr sz="1100">
              <a:solidFill>
                <a:schemeClr val="dk1"/>
              </a:solidFill>
              <a:latin typeface="Consolas"/>
              <a:ea typeface="Consolas"/>
              <a:cs typeface="Consolas"/>
              <a:sym typeface="Consolas"/>
            </a:endParaRPr>
          </a:p>
        </p:txBody>
      </p:sp>
      <p:pic>
        <p:nvPicPr>
          <p:cNvPr id="609" name="Google Shape;609;p49"/>
          <p:cNvPicPr preferRelativeResize="0"/>
          <p:nvPr/>
        </p:nvPicPr>
        <p:blipFill>
          <a:blip r:embed="rId8">
            <a:alphaModFix/>
          </a:blip>
          <a:stretch>
            <a:fillRect/>
          </a:stretch>
        </p:blipFill>
        <p:spPr>
          <a:xfrm>
            <a:off x="1640727" y="2531156"/>
            <a:ext cx="1459442" cy="300150"/>
          </a:xfrm>
          <a:prstGeom prst="rect">
            <a:avLst/>
          </a:prstGeom>
          <a:noFill/>
          <a:ln>
            <a:noFill/>
          </a:ln>
        </p:spPr>
      </p:pic>
      <p:pic>
        <p:nvPicPr>
          <p:cNvPr id="610" name="Google Shape;610;p49"/>
          <p:cNvPicPr preferRelativeResize="0"/>
          <p:nvPr/>
        </p:nvPicPr>
        <p:blipFill>
          <a:blip r:embed="rId9">
            <a:alphaModFix/>
          </a:blip>
          <a:stretch>
            <a:fillRect/>
          </a:stretch>
        </p:blipFill>
        <p:spPr>
          <a:xfrm>
            <a:off x="6329233" y="2390909"/>
            <a:ext cx="1790018" cy="312338"/>
          </a:xfrm>
          <a:prstGeom prst="rect">
            <a:avLst/>
          </a:prstGeom>
          <a:noFill/>
          <a:ln>
            <a:noFill/>
          </a:ln>
        </p:spPr>
      </p:pic>
      <p:sp>
        <p:nvSpPr>
          <p:cNvPr id="606" name="Google Shape;606;p49"/>
          <p:cNvSpPr/>
          <p:nvPr/>
        </p:nvSpPr>
        <p:spPr>
          <a:xfrm>
            <a:off x="2102325" y="2416894"/>
            <a:ext cx="579300" cy="471300"/>
          </a:xfrm>
          <a:prstGeom prst="ellipse">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611" name="Google Shape;611;p49"/>
          <p:cNvSpPr/>
          <p:nvPr/>
        </p:nvSpPr>
        <p:spPr>
          <a:xfrm>
            <a:off x="47794" y="1558350"/>
            <a:ext cx="9024900" cy="3585300"/>
          </a:xfrm>
          <a:prstGeom prst="rect">
            <a:avLst/>
          </a:prstGeom>
          <a:solidFill>
            <a:srgbClr val="FFFFFF">
              <a:alpha val="70450"/>
            </a:srgbClr>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05" name="Google Shape;605;p49"/>
          <p:cNvPicPr preferRelativeResize="0"/>
          <p:nvPr>
            <p:ph idx="2" type="pic"/>
          </p:nvPr>
        </p:nvPicPr>
        <p:blipFill rotWithShape="1">
          <a:blip r:embed="rId10">
            <a:alphaModFix/>
          </a:blip>
          <a:srcRect b="0" l="1465" r="1465" t="0"/>
          <a:stretch/>
        </p:blipFill>
        <p:spPr>
          <a:xfrm>
            <a:off x="380735" y="2723762"/>
            <a:ext cx="652126" cy="1044624"/>
          </a:xfrm>
          <a:prstGeom prst="rect">
            <a:avLst/>
          </a:prstGeom>
          <a:solidFill>
            <a:schemeClr val="lt1"/>
          </a:solidFill>
          <a:ln>
            <a:noFill/>
          </a:ln>
        </p:spPr>
      </p:pic>
      <p:pic>
        <p:nvPicPr>
          <p:cNvPr id="612" name="Google Shape;612;p49"/>
          <p:cNvPicPr preferRelativeResize="0"/>
          <p:nvPr/>
        </p:nvPicPr>
        <p:blipFill rotWithShape="1">
          <a:blip r:embed="rId8">
            <a:alphaModFix/>
          </a:blip>
          <a:srcRect b="0" l="31629" r="30414" t="0"/>
          <a:stretch/>
        </p:blipFill>
        <p:spPr>
          <a:xfrm>
            <a:off x="2102326" y="2531156"/>
            <a:ext cx="553950" cy="300150"/>
          </a:xfrm>
          <a:prstGeom prst="rect">
            <a:avLst/>
          </a:prstGeom>
          <a:noFill/>
          <a:ln>
            <a:noFill/>
          </a:ln>
        </p:spPr>
      </p:pic>
      <p:sp>
        <p:nvSpPr>
          <p:cNvPr id="613" name="Google Shape;613;p49"/>
          <p:cNvSpPr txBox="1"/>
          <p:nvPr/>
        </p:nvSpPr>
        <p:spPr>
          <a:xfrm>
            <a:off x="3554419" y="2045588"/>
            <a:ext cx="2643900" cy="2362800"/>
          </a:xfrm>
          <a:prstGeom prst="rect">
            <a:avLst/>
          </a:prstGeom>
          <a:solidFill>
            <a:srgbClr val="BFE2E0"/>
          </a:solidFill>
          <a:ln>
            <a:noFill/>
          </a:ln>
        </p:spPr>
        <p:txBody>
          <a:bodyPr anchorCtr="0" anchor="t" bIns="102875" lIns="68575" spcFirstLastPara="1" rIns="68575" wrap="square" tIns="1028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The model is trained to</a:t>
            </a:r>
            <a:r>
              <a:rPr b="1" lang="it" sz="1400">
                <a:solidFill>
                  <a:schemeClr val="dk1"/>
                </a:solidFill>
                <a:latin typeface="Poppins"/>
                <a:ea typeface="Poppins"/>
                <a:cs typeface="Poppins"/>
                <a:sym typeface="Poppins"/>
              </a:rPr>
              <a:t> adapt to humans</a:t>
            </a:r>
            <a:r>
              <a:rPr lang="it" sz="1400">
                <a:solidFill>
                  <a:schemeClr val="dk1"/>
                </a:solidFill>
                <a:latin typeface="Poppins"/>
                <a:ea typeface="Poppins"/>
                <a:cs typeface="Poppins"/>
                <a:sym typeface="Poppins"/>
              </a:rPr>
              <a:t>! </a:t>
            </a:r>
            <a:endParaRPr sz="1400">
              <a:solidFill>
                <a:schemeClr val="dk1"/>
              </a:solidFill>
              <a:latin typeface="Poppins"/>
              <a:ea typeface="Poppins"/>
              <a:cs typeface="Poppins"/>
              <a:sym typeface="Poppins"/>
            </a:endParaRPr>
          </a:p>
          <a:p>
            <a:pPr indent="0" lvl="0" marL="0" marR="0" rtl="0" algn="ctr">
              <a:lnSpc>
                <a:spcPct val="150000"/>
              </a:lnSpc>
              <a:spcBef>
                <a:spcPts val="0"/>
              </a:spcBef>
              <a:spcAft>
                <a:spcPts val="0"/>
              </a:spcAft>
              <a:buClr>
                <a:srgbClr val="000000"/>
              </a:buClr>
              <a:buSzPts val="1400"/>
              <a:buFont typeface="Arial"/>
              <a:buNone/>
            </a:pPr>
            <a:r>
              <a:t/>
            </a:r>
            <a:endParaRPr sz="1400">
              <a:solidFill>
                <a:schemeClr val="dk1"/>
              </a:solidFill>
              <a:latin typeface="Poppins"/>
              <a:ea typeface="Poppins"/>
              <a:cs typeface="Poppins"/>
              <a:sym typeface="Poppins"/>
            </a:endParaRPr>
          </a:p>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At training time, we need ground truth labels + </a:t>
            </a:r>
            <a:r>
              <a:rPr b="1" lang="it" sz="1400">
                <a:solidFill>
                  <a:schemeClr val="dk1"/>
                </a:solidFill>
                <a:latin typeface="Poppins"/>
                <a:ea typeface="Poppins"/>
                <a:cs typeface="Poppins"/>
                <a:sym typeface="Poppins"/>
              </a:rPr>
              <a:t>human predictions </a:t>
            </a:r>
            <a:r>
              <a:rPr lang="it" sz="1400">
                <a:solidFill>
                  <a:schemeClr val="dk1"/>
                </a:solidFill>
                <a:latin typeface="Poppins"/>
                <a:ea typeface="Poppins"/>
                <a:cs typeface="Poppins"/>
                <a:sym typeface="Poppins"/>
              </a:rPr>
              <a:t>for all instances</a:t>
            </a:r>
            <a:endParaRPr sz="1100"/>
          </a:p>
        </p:txBody>
      </p:sp>
      <p:cxnSp>
        <p:nvCxnSpPr>
          <p:cNvPr id="614" name="Google Shape;614;p49"/>
          <p:cNvCxnSpPr>
            <a:stCxn id="615" idx="0"/>
            <a:endCxn id="613" idx="0"/>
          </p:cNvCxnSpPr>
          <p:nvPr/>
        </p:nvCxnSpPr>
        <p:spPr>
          <a:xfrm rot="-5400000">
            <a:off x="2537794" y="252825"/>
            <a:ext cx="545700" cy="4131300"/>
          </a:xfrm>
          <a:prstGeom prst="curvedConnector3">
            <a:avLst>
              <a:gd fmla="val 143643" name="adj1"/>
            </a:avLst>
          </a:prstGeom>
          <a:noFill/>
          <a:ln cap="flat" cmpd="sng" w="76200">
            <a:solidFill>
              <a:srgbClr val="BFE2E0"/>
            </a:solidFill>
            <a:prstDash val="solid"/>
            <a:round/>
            <a:headEnd len="sm" w="sm" type="none"/>
            <a:tailEnd len="med" w="med" type="triangle"/>
          </a:ln>
        </p:spPr>
      </p:cxnSp>
      <p:sp>
        <p:nvSpPr>
          <p:cNvPr id="615" name="Google Shape;615;p49"/>
          <p:cNvSpPr/>
          <p:nvPr/>
        </p:nvSpPr>
        <p:spPr>
          <a:xfrm>
            <a:off x="47794" y="2591325"/>
            <a:ext cx="1394400" cy="1404900"/>
          </a:xfrm>
          <a:prstGeom prst="ellipse">
            <a:avLst/>
          </a:prstGeom>
          <a:noFill/>
          <a:ln cap="flat" cmpd="sng" w="76200">
            <a:solidFill>
              <a:srgbClr val="BFE2E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16" name="Google Shape;616;p49"/>
          <p:cNvSpPr/>
          <p:nvPr/>
        </p:nvSpPr>
        <p:spPr>
          <a:xfrm>
            <a:off x="2119181" y="2416894"/>
            <a:ext cx="554100" cy="471300"/>
          </a:xfrm>
          <a:prstGeom prst="ellipse">
            <a:avLst/>
          </a:prstGeom>
          <a:noFill/>
          <a:ln cap="flat" cmpd="sng" w="76200">
            <a:solidFill>
              <a:srgbClr val="BFE2E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cxnSp>
        <p:nvCxnSpPr>
          <p:cNvPr id="617" name="Google Shape;617;p49"/>
          <p:cNvCxnSpPr>
            <a:stCxn id="616" idx="0"/>
            <a:endCxn id="613" idx="0"/>
          </p:cNvCxnSpPr>
          <p:nvPr/>
        </p:nvCxnSpPr>
        <p:spPr>
          <a:xfrm rot="-5400000">
            <a:off x="3450581" y="991144"/>
            <a:ext cx="371400" cy="2480100"/>
          </a:xfrm>
          <a:prstGeom prst="curvedConnector3">
            <a:avLst>
              <a:gd fmla="val 164090" name="adj1"/>
            </a:avLst>
          </a:prstGeom>
          <a:noFill/>
          <a:ln cap="flat" cmpd="sng" w="76200">
            <a:solidFill>
              <a:srgbClr val="BFE2E0"/>
            </a:solidFill>
            <a:prstDash val="solid"/>
            <a:round/>
            <a:headEnd len="sm" w="sm" type="none"/>
            <a:tailEnd len="med" w="med" type="triangle"/>
          </a:ln>
        </p:spPr>
      </p:cxnSp>
      <p:sp>
        <p:nvSpPr>
          <p:cNvPr id="618" name="Google Shape;618;p49"/>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Training</a:t>
            </a:r>
            <a:endParaRPr b="0" i="0" sz="2500" u="none" cap="none" strike="noStrike">
              <a:solidFill>
                <a:schemeClr val="dk1"/>
              </a:solidFill>
              <a:latin typeface="Poppins"/>
              <a:ea typeface="Poppins"/>
              <a:cs typeface="Poppins"/>
              <a:sym typeface="Poppins"/>
            </a:endParaRPr>
          </a:p>
        </p:txBody>
      </p:sp>
      <p:sp>
        <p:nvSpPr>
          <p:cNvPr id="619" name="Google Shape;619;p49"/>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descr="Icon&#10;&#10;Description automatically generated" id="624" name="Google Shape;624;p50"/>
          <p:cNvPicPr preferRelativeResize="0"/>
          <p:nvPr/>
        </p:nvPicPr>
        <p:blipFill rotWithShape="1">
          <a:blip r:embed="rId3">
            <a:alphaModFix/>
          </a:blip>
          <a:srcRect b="0" l="0" r="0" t="0"/>
          <a:stretch/>
        </p:blipFill>
        <p:spPr>
          <a:xfrm>
            <a:off x="3033764" y="2698997"/>
            <a:ext cx="652127" cy="652127"/>
          </a:xfrm>
          <a:prstGeom prst="rect">
            <a:avLst/>
          </a:prstGeom>
          <a:noFill/>
          <a:ln>
            <a:noFill/>
          </a:ln>
        </p:spPr>
      </p:pic>
      <p:sp>
        <p:nvSpPr>
          <p:cNvPr id="625" name="Google Shape;625;p50"/>
          <p:cNvSpPr txBox="1"/>
          <p:nvPr/>
        </p:nvSpPr>
        <p:spPr>
          <a:xfrm>
            <a:off x="5921982" y="2013338"/>
            <a:ext cx="19428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Prediction </a:t>
            </a:r>
            <a:r>
              <a:rPr b="0" i="0" lang="it" sz="1500" u="none" cap="none" strike="noStrike">
                <a:solidFill>
                  <a:srgbClr val="C00000"/>
                </a:solidFill>
                <a:latin typeface="Poppins"/>
                <a:ea typeface="Poppins"/>
                <a:cs typeface="Poppins"/>
                <a:sym typeface="Poppins"/>
              </a:rPr>
              <a:t>step</a:t>
            </a:r>
            <a:endParaRPr sz="1100"/>
          </a:p>
        </p:txBody>
      </p:sp>
      <p:cxnSp>
        <p:nvCxnSpPr>
          <p:cNvPr id="626" name="Google Shape;626;p50"/>
          <p:cNvCxnSpPr>
            <a:endCxn id="624" idx="1"/>
          </p:cNvCxnSpPr>
          <p:nvPr/>
        </p:nvCxnSpPr>
        <p:spPr>
          <a:xfrm flipH="1" rot="10800000">
            <a:off x="2231264" y="3025061"/>
            <a:ext cx="802500" cy="3600"/>
          </a:xfrm>
          <a:prstGeom prst="straightConnector1">
            <a:avLst/>
          </a:prstGeom>
          <a:noFill/>
          <a:ln cap="flat" cmpd="sng" w="38100">
            <a:solidFill>
              <a:srgbClr val="C00000"/>
            </a:solidFill>
            <a:prstDash val="solid"/>
            <a:round/>
            <a:headEnd len="sm" w="sm" type="none"/>
            <a:tailEnd len="med" w="med" type="stealth"/>
          </a:ln>
        </p:spPr>
      </p:cxnSp>
      <p:sp>
        <p:nvSpPr>
          <p:cNvPr id="627" name="Google Shape;627;p50"/>
          <p:cNvSpPr txBox="1"/>
          <p:nvPr/>
        </p:nvSpPr>
        <p:spPr>
          <a:xfrm>
            <a:off x="507863" y="1599713"/>
            <a:ext cx="59910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000000"/>
              </a:buClr>
              <a:buSzPts val="1500"/>
              <a:buFont typeface="Arial"/>
              <a:buNone/>
            </a:pPr>
            <a:r>
              <a:rPr b="1" lang="it" sz="1400">
                <a:solidFill>
                  <a:schemeClr val="dk1"/>
                </a:solidFill>
                <a:latin typeface="Poppins"/>
                <a:ea typeface="Poppins"/>
                <a:cs typeface="Poppins"/>
                <a:sym typeface="Poppins"/>
              </a:rPr>
              <a:t>Example task</a:t>
            </a:r>
            <a:r>
              <a:rPr lang="it" sz="1400">
                <a:solidFill>
                  <a:schemeClr val="dk1"/>
                </a:solidFill>
                <a:latin typeface="Poppins"/>
                <a:ea typeface="Poppins"/>
                <a:cs typeface="Poppins"/>
                <a:sym typeface="Poppins"/>
              </a:rPr>
              <a:t>: Classification of skin</a:t>
            </a:r>
            <a:r>
              <a:rPr b="0" i="0" lang="it" sz="1400" u="none" cap="none" strike="noStrike">
                <a:solidFill>
                  <a:schemeClr val="dk1"/>
                </a:solidFill>
                <a:latin typeface="Poppins"/>
                <a:ea typeface="Poppins"/>
                <a:cs typeface="Poppins"/>
                <a:sym typeface="Poppins"/>
              </a:rPr>
              <a:t> lesions</a:t>
            </a:r>
            <a:endParaRPr sz="1000"/>
          </a:p>
        </p:txBody>
      </p:sp>
      <p:cxnSp>
        <p:nvCxnSpPr>
          <p:cNvPr id="628" name="Google Shape;628;p50"/>
          <p:cNvCxnSpPr>
            <a:stCxn id="624" idx="3"/>
            <a:endCxn id="629" idx="1"/>
          </p:cNvCxnSpPr>
          <p:nvPr/>
        </p:nvCxnSpPr>
        <p:spPr>
          <a:xfrm flipH="1" rot="10800000">
            <a:off x="3685891" y="2764661"/>
            <a:ext cx="1942800" cy="260400"/>
          </a:xfrm>
          <a:prstGeom prst="bentConnector3">
            <a:avLst>
              <a:gd fmla="val 34277" name="adj1"/>
            </a:avLst>
          </a:prstGeom>
          <a:noFill/>
          <a:ln cap="flat" cmpd="sng" w="38100">
            <a:solidFill>
              <a:srgbClr val="C00000"/>
            </a:solidFill>
            <a:prstDash val="solid"/>
            <a:round/>
            <a:headEnd len="sm" w="sm" type="none"/>
            <a:tailEnd len="med" w="med" type="stealth"/>
          </a:ln>
        </p:spPr>
      </p:cxnSp>
      <p:cxnSp>
        <p:nvCxnSpPr>
          <p:cNvPr id="630" name="Google Shape;630;p50"/>
          <p:cNvCxnSpPr>
            <a:stCxn id="624" idx="3"/>
            <a:endCxn id="631" idx="1"/>
          </p:cNvCxnSpPr>
          <p:nvPr/>
        </p:nvCxnSpPr>
        <p:spPr>
          <a:xfrm>
            <a:off x="3685891" y="3025061"/>
            <a:ext cx="1942800" cy="1221300"/>
          </a:xfrm>
          <a:prstGeom prst="bentConnector3">
            <a:avLst>
              <a:gd fmla="val 34277" name="adj1"/>
            </a:avLst>
          </a:prstGeom>
          <a:noFill/>
          <a:ln cap="flat" cmpd="sng" w="38100">
            <a:solidFill>
              <a:srgbClr val="C00000"/>
            </a:solidFill>
            <a:prstDash val="solid"/>
            <a:round/>
            <a:headEnd len="sm" w="sm" type="none"/>
            <a:tailEnd len="med" w="med" type="stealth"/>
          </a:ln>
        </p:spPr>
      </p:cxnSp>
      <p:pic>
        <p:nvPicPr>
          <p:cNvPr descr="Icon&#10;&#10;Description automatically generated" id="629" name="Google Shape;629;p50"/>
          <p:cNvPicPr preferRelativeResize="0"/>
          <p:nvPr/>
        </p:nvPicPr>
        <p:blipFill rotWithShape="1">
          <a:blip r:embed="rId3">
            <a:alphaModFix/>
          </a:blip>
          <a:srcRect b="0" l="0" r="0" t="0"/>
          <a:stretch/>
        </p:blipFill>
        <p:spPr>
          <a:xfrm>
            <a:off x="5628814" y="2438447"/>
            <a:ext cx="652125" cy="652148"/>
          </a:xfrm>
          <a:prstGeom prst="rect">
            <a:avLst/>
          </a:prstGeom>
          <a:noFill/>
          <a:ln>
            <a:noFill/>
          </a:ln>
        </p:spPr>
      </p:pic>
      <p:pic>
        <p:nvPicPr>
          <p:cNvPr id="631" name="Google Shape;631;p50"/>
          <p:cNvPicPr preferRelativeResize="0"/>
          <p:nvPr>
            <p:ph idx="2" type="pic"/>
          </p:nvPr>
        </p:nvPicPr>
        <p:blipFill rotWithShape="1">
          <a:blip r:embed="rId4">
            <a:alphaModFix/>
          </a:blip>
          <a:srcRect b="0" l="1465" r="1465" t="0"/>
          <a:stretch/>
        </p:blipFill>
        <p:spPr>
          <a:xfrm>
            <a:off x="5628804" y="3724065"/>
            <a:ext cx="652125" cy="1044624"/>
          </a:xfrm>
          <a:prstGeom prst="rect">
            <a:avLst/>
          </a:prstGeom>
          <a:solidFill>
            <a:schemeClr val="lt1"/>
          </a:solidFill>
          <a:ln>
            <a:noFill/>
          </a:ln>
        </p:spPr>
      </p:pic>
      <p:pic>
        <p:nvPicPr>
          <p:cNvPr id="632" name="Google Shape;632;p50"/>
          <p:cNvPicPr preferRelativeResize="0"/>
          <p:nvPr/>
        </p:nvPicPr>
        <p:blipFill>
          <a:blip r:embed="rId5">
            <a:alphaModFix/>
          </a:blip>
          <a:stretch>
            <a:fillRect/>
          </a:stretch>
        </p:blipFill>
        <p:spPr>
          <a:xfrm>
            <a:off x="1477210" y="4014394"/>
            <a:ext cx="652125" cy="880451"/>
          </a:xfrm>
          <a:prstGeom prst="rect">
            <a:avLst/>
          </a:prstGeom>
          <a:noFill/>
          <a:ln>
            <a:noFill/>
          </a:ln>
        </p:spPr>
      </p:pic>
      <p:pic>
        <p:nvPicPr>
          <p:cNvPr id="633" name="Google Shape;633;p50"/>
          <p:cNvPicPr preferRelativeResize="0"/>
          <p:nvPr/>
        </p:nvPicPr>
        <p:blipFill rotWithShape="1">
          <a:blip r:embed="rId6">
            <a:alphaModFix/>
          </a:blip>
          <a:srcRect b="55068" l="63728" r="0" t="0"/>
          <a:stretch/>
        </p:blipFill>
        <p:spPr>
          <a:xfrm>
            <a:off x="1485356" y="2313338"/>
            <a:ext cx="357881" cy="312602"/>
          </a:xfrm>
          <a:prstGeom prst="rect">
            <a:avLst/>
          </a:prstGeom>
          <a:noFill/>
          <a:ln>
            <a:noFill/>
          </a:ln>
        </p:spPr>
      </p:pic>
      <p:sp>
        <p:nvSpPr>
          <p:cNvPr id="634" name="Google Shape;634;p50"/>
          <p:cNvSpPr txBox="1"/>
          <p:nvPr/>
        </p:nvSpPr>
        <p:spPr>
          <a:xfrm>
            <a:off x="767211" y="200265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Input data</a:t>
            </a:r>
            <a:endParaRPr sz="1100"/>
          </a:p>
        </p:txBody>
      </p:sp>
      <p:sp>
        <p:nvSpPr>
          <p:cNvPr id="635" name="Google Shape;635;p50"/>
          <p:cNvSpPr txBox="1"/>
          <p:nvPr/>
        </p:nvSpPr>
        <p:spPr>
          <a:xfrm>
            <a:off x="2624164" y="1991877"/>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Rejector</a:t>
            </a:r>
            <a:endParaRPr sz="1100"/>
          </a:p>
        </p:txBody>
      </p:sp>
      <p:pic>
        <p:nvPicPr>
          <p:cNvPr id="636" name="Google Shape;636;p50"/>
          <p:cNvPicPr preferRelativeResize="0"/>
          <p:nvPr/>
        </p:nvPicPr>
        <p:blipFill>
          <a:blip r:embed="rId7">
            <a:alphaModFix/>
          </a:blip>
          <a:stretch>
            <a:fillRect/>
          </a:stretch>
        </p:blipFill>
        <p:spPr>
          <a:xfrm>
            <a:off x="2567005" y="3389587"/>
            <a:ext cx="1585650" cy="426906"/>
          </a:xfrm>
          <a:prstGeom prst="rect">
            <a:avLst/>
          </a:prstGeom>
          <a:noFill/>
          <a:ln>
            <a:noFill/>
          </a:ln>
        </p:spPr>
      </p:pic>
      <p:pic>
        <p:nvPicPr>
          <p:cNvPr id="637" name="Google Shape;637;p50"/>
          <p:cNvPicPr preferRelativeResize="0"/>
          <p:nvPr/>
        </p:nvPicPr>
        <p:blipFill>
          <a:blip r:embed="rId8">
            <a:alphaModFix/>
          </a:blip>
          <a:stretch>
            <a:fillRect/>
          </a:stretch>
        </p:blipFill>
        <p:spPr>
          <a:xfrm>
            <a:off x="533345" y="4278469"/>
            <a:ext cx="838013" cy="352309"/>
          </a:xfrm>
          <a:prstGeom prst="rect">
            <a:avLst/>
          </a:prstGeom>
          <a:noFill/>
          <a:ln>
            <a:noFill/>
          </a:ln>
        </p:spPr>
      </p:pic>
      <p:cxnSp>
        <p:nvCxnSpPr>
          <p:cNvPr id="638" name="Google Shape;638;p50"/>
          <p:cNvCxnSpPr/>
          <p:nvPr/>
        </p:nvCxnSpPr>
        <p:spPr>
          <a:xfrm>
            <a:off x="2129334" y="4454619"/>
            <a:ext cx="3451200" cy="8100"/>
          </a:xfrm>
          <a:prstGeom prst="straightConnector1">
            <a:avLst/>
          </a:prstGeom>
          <a:noFill/>
          <a:ln cap="flat" cmpd="sng" w="38100">
            <a:solidFill>
              <a:srgbClr val="C00000"/>
            </a:solidFill>
            <a:prstDash val="solid"/>
            <a:round/>
            <a:headEnd len="sm" w="sm" type="none"/>
            <a:tailEnd len="med" w="med" type="stealth"/>
          </a:ln>
        </p:spPr>
      </p:cxnSp>
      <p:pic>
        <p:nvPicPr>
          <p:cNvPr id="639" name="Google Shape;639;p50"/>
          <p:cNvPicPr preferRelativeResize="0"/>
          <p:nvPr/>
        </p:nvPicPr>
        <p:blipFill rotWithShape="1">
          <a:blip r:embed="rId9">
            <a:alphaModFix/>
          </a:blip>
          <a:srcRect b="40445" l="31924" r="30763" t="20581"/>
          <a:stretch/>
        </p:blipFill>
        <p:spPr>
          <a:xfrm>
            <a:off x="1384707" y="2636475"/>
            <a:ext cx="559206" cy="384813"/>
          </a:xfrm>
          <a:prstGeom prst="rect">
            <a:avLst/>
          </a:prstGeom>
          <a:noFill/>
          <a:ln>
            <a:noFill/>
          </a:ln>
        </p:spPr>
      </p:pic>
      <p:pic>
        <p:nvPicPr>
          <p:cNvPr descr="A close up of a person's foot&#10;&#10;Description automatically generated with low confidence" id="640" name="Google Shape;640;p50"/>
          <p:cNvPicPr preferRelativeResize="0"/>
          <p:nvPr/>
        </p:nvPicPr>
        <p:blipFill rotWithShape="1">
          <a:blip r:embed="rId10">
            <a:alphaModFix/>
          </a:blip>
          <a:srcRect b="0" l="0" r="0" t="0"/>
          <a:stretch/>
        </p:blipFill>
        <p:spPr>
          <a:xfrm>
            <a:off x="1384613" y="3045090"/>
            <a:ext cx="559389" cy="384810"/>
          </a:xfrm>
          <a:prstGeom prst="rect">
            <a:avLst/>
          </a:prstGeom>
          <a:noFill/>
          <a:ln>
            <a:noFill/>
          </a:ln>
        </p:spPr>
      </p:pic>
      <p:pic>
        <p:nvPicPr>
          <p:cNvPr id="641" name="Google Shape;641;p50"/>
          <p:cNvPicPr preferRelativeResize="0"/>
          <p:nvPr/>
        </p:nvPicPr>
        <p:blipFill>
          <a:blip r:embed="rId11">
            <a:alphaModFix/>
          </a:blip>
          <a:stretch>
            <a:fillRect/>
          </a:stretch>
        </p:blipFill>
        <p:spPr>
          <a:xfrm>
            <a:off x="1004025" y="2699427"/>
            <a:ext cx="303956" cy="258905"/>
          </a:xfrm>
          <a:prstGeom prst="rect">
            <a:avLst/>
          </a:prstGeom>
          <a:noFill/>
          <a:ln>
            <a:noFill/>
          </a:ln>
        </p:spPr>
      </p:pic>
      <p:pic>
        <p:nvPicPr>
          <p:cNvPr id="642" name="Google Shape;642;p50"/>
          <p:cNvPicPr preferRelativeResize="0"/>
          <p:nvPr/>
        </p:nvPicPr>
        <p:blipFill>
          <a:blip r:embed="rId12">
            <a:alphaModFix/>
          </a:blip>
          <a:stretch>
            <a:fillRect/>
          </a:stretch>
        </p:blipFill>
        <p:spPr>
          <a:xfrm>
            <a:off x="977062" y="3087422"/>
            <a:ext cx="357881" cy="300150"/>
          </a:xfrm>
          <a:prstGeom prst="rect">
            <a:avLst/>
          </a:prstGeom>
          <a:noFill/>
          <a:ln>
            <a:noFill/>
          </a:ln>
        </p:spPr>
      </p:pic>
      <p:pic>
        <p:nvPicPr>
          <p:cNvPr id="643" name="Google Shape;643;p50"/>
          <p:cNvPicPr preferRelativeResize="0"/>
          <p:nvPr/>
        </p:nvPicPr>
        <p:blipFill>
          <a:blip r:embed="rId13">
            <a:alphaModFix/>
          </a:blip>
          <a:stretch>
            <a:fillRect/>
          </a:stretch>
        </p:blipFill>
        <p:spPr>
          <a:xfrm>
            <a:off x="4546667" y="2461481"/>
            <a:ext cx="830927" cy="249821"/>
          </a:xfrm>
          <a:prstGeom prst="rect">
            <a:avLst/>
          </a:prstGeom>
          <a:noFill/>
          <a:ln>
            <a:noFill/>
          </a:ln>
        </p:spPr>
      </p:pic>
      <p:pic>
        <p:nvPicPr>
          <p:cNvPr id="644" name="Google Shape;644;p50"/>
          <p:cNvPicPr preferRelativeResize="0"/>
          <p:nvPr/>
        </p:nvPicPr>
        <p:blipFill>
          <a:blip r:embed="rId14">
            <a:alphaModFix/>
          </a:blip>
          <a:stretch>
            <a:fillRect/>
          </a:stretch>
        </p:blipFill>
        <p:spPr>
          <a:xfrm>
            <a:off x="4525594" y="3930793"/>
            <a:ext cx="830926" cy="246894"/>
          </a:xfrm>
          <a:prstGeom prst="rect">
            <a:avLst/>
          </a:prstGeom>
          <a:noFill/>
          <a:ln>
            <a:noFill/>
          </a:ln>
        </p:spPr>
      </p:pic>
      <p:sp>
        <p:nvSpPr>
          <p:cNvPr id="645" name="Google Shape;645;p50"/>
          <p:cNvSpPr txBox="1"/>
          <p:nvPr/>
        </p:nvSpPr>
        <p:spPr>
          <a:xfrm>
            <a:off x="6650672" y="2404809"/>
            <a:ext cx="16404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Classifier predicts</a:t>
            </a:r>
            <a:endParaRPr sz="800">
              <a:solidFill>
                <a:schemeClr val="dk2"/>
              </a:solidFill>
            </a:endParaRPr>
          </a:p>
        </p:txBody>
      </p:sp>
      <p:sp>
        <p:nvSpPr>
          <p:cNvPr id="646" name="Google Shape;646;p50"/>
          <p:cNvSpPr txBox="1"/>
          <p:nvPr/>
        </p:nvSpPr>
        <p:spPr>
          <a:xfrm>
            <a:off x="6486116" y="3838369"/>
            <a:ext cx="2078400" cy="4995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Defer to human that predicts autonomously</a:t>
            </a:r>
            <a:endParaRPr sz="800">
              <a:solidFill>
                <a:schemeClr val="dk2"/>
              </a:solidFill>
            </a:endParaRPr>
          </a:p>
        </p:txBody>
      </p:sp>
      <p:pic>
        <p:nvPicPr>
          <p:cNvPr id="647" name="Google Shape;647;p50"/>
          <p:cNvPicPr preferRelativeResize="0"/>
          <p:nvPr/>
        </p:nvPicPr>
        <p:blipFill>
          <a:blip r:embed="rId15">
            <a:alphaModFix/>
          </a:blip>
          <a:stretch>
            <a:fillRect/>
          </a:stretch>
        </p:blipFill>
        <p:spPr>
          <a:xfrm>
            <a:off x="6893645" y="2687991"/>
            <a:ext cx="1154305" cy="312327"/>
          </a:xfrm>
          <a:prstGeom prst="rect">
            <a:avLst/>
          </a:prstGeom>
          <a:noFill/>
          <a:ln>
            <a:noFill/>
          </a:ln>
        </p:spPr>
      </p:pic>
      <p:grpSp>
        <p:nvGrpSpPr>
          <p:cNvPr id="648" name="Google Shape;648;p50"/>
          <p:cNvGrpSpPr/>
          <p:nvPr/>
        </p:nvGrpSpPr>
        <p:grpSpPr>
          <a:xfrm>
            <a:off x="6177563" y="4330331"/>
            <a:ext cx="2619244" cy="430902"/>
            <a:chOff x="8617750" y="5773775"/>
            <a:chExt cx="3492325" cy="574535"/>
          </a:xfrm>
        </p:grpSpPr>
        <p:grpSp>
          <p:nvGrpSpPr>
            <p:cNvPr id="649" name="Google Shape;649;p50"/>
            <p:cNvGrpSpPr/>
            <p:nvPr/>
          </p:nvGrpSpPr>
          <p:grpSpPr>
            <a:xfrm>
              <a:off x="8617750" y="5773775"/>
              <a:ext cx="3492325" cy="574535"/>
              <a:chOff x="8617750" y="5849975"/>
              <a:chExt cx="3492325" cy="574535"/>
            </a:xfrm>
          </p:grpSpPr>
          <p:sp>
            <p:nvSpPr>
              <p:cNvPr id="650" name="Google Shape;650;p50"/>
              <p:cNvSpPr txBox="1"/>
              <p:nvPr/>
            </p:nvSpPr>
            <p:spPr>
              <a:xfrm>
                <a:off x="8617750" y="5849975"/>
                <a:ext cx="21870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  </a:t>
                </a:r>
                <a:endParaRPr sz="1800">
                  <a:latin typeface="Spectral"/>
                  <a:ea typeface="Spectral"/>
                  <a:cs typeface="Spectral"/>
                  <a:sym typeface="Spectral"/>
                </a:endParaRPr>
              </a:p>
            </p:txBody>
          </p:sp>
          <p:pic>
            <p:nvPicPr>
              <p:cNvPr descr="A close up of a person's foot&#10;&#10;Description automatically generated with low confidence" id="651" name="Google Shape;651;p50"/>
              <p:cNvPicPr preferRelativeResize="0"/>
              <p:nvPr/>
            </p:nvPicPr>
            <p:blipFill rotWithShape="1">
              <a:blip r:embed="rId10">
                <a:alphaModFix/>
              </a:blip>
              <a:srcRect b="0" l="0" r="0" t="0"/>
              <a:stretch/>
            </p:blipFill>
            <p:spPr>
              <a:xfrm>
                <a:off x="9080937" y="5891413"/>
                <a:ext cx="745600" cy="519019"/>
              </a:xfrm>
              <a:prstGeom prst="rect">
                <a:avLst/>
              </a:prstGeom>
              <a:noFill/>
              <a:ln>
                <a:noFill/>
              </a:ln>
            </p:spPr>
          </p:pic>
          <p:sp>
            <p:nvSpPr>
              <p:cNvPr id="652" name="Google Shape;652;p50"/>
              <p:cNvSpPr/>
              <p:nvPr/>
            </p:nvSpPr>
            <p:spPr>
              <a:xfrm>
                <a:off x="11052275" y="5904125"/>
                <a:ext cx="1057800" cy="445800"/>
              </a:xfrm>
              <a:prstGeom prst="roundRect">
                <a:avLst>
                  <a:gd fmla="val 16667" name="adj"/>
                </a:avLst>
              </a:prstGeom>
              <a:solidFill>
                <a:srgbClr val="FBDAD3"/>
              </a:solidFill>
              <a:ln cap="flat" cmpd="sng" w="9525">
                <a:solidFill>
                  <a:srgbClr val="FBDAD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3" name="Google Shape;653;p50"/>
              <p:cNvSpPr txBox="1"/>
              <p:nvPr/>
            </p:nvSpPr>
            <p:spPr>
              <a:xfrm>
                <a:off x="11047400" y="5926900"/>
                <a:ext cx="10578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lang="it" sz="1100">
                    <a:latin typeface="Consolas"/>
                    <a:ea typeface="Consolas"/>
                    <a:cs typeface="Consolas"/>
                    <a:sym typeface="Consolas"/>
                  </a:rPr>
                  <a:t>Melanoma</a:t>
                </a:r>
                <a:endParaRPr b="0" i="0" sz="1100" u="none" cap="none" strike="noStrike">
                  <a:solidFill>
                    <a:srgbClr val="000000"/>
                  </a:solidFill>
                  <a:latin typeface="Consolas"/>
                  <a:ea typeface="Consolas"/>
                  <a:cs typeface="Consolas"/>
                  <a:sym typeface="Consolas"/>
                </a:endParaRPr>
              </a:p>
            </p:txBody>
          </p:sp>
          <p:pic>
            <p:nvPicPr>
              <p:cNvPr id="654" name="Google Shape;654;p50"/>
              <p:cNvPicPr preferRelativeResize="0"/>
              <p:nvPr/>
            </p:nvPicPr>
            <p:blipFill>
              <a:blip r:embed="rId5">
                <a:alphaModFix/>
              </a:blip>
              <a:stretch>
                <a:fillRect/>
              </a:stretch>
            </p:blipFill>
            <p:spPr>
              <a:xfrm>
                <a:off x="9956043" y="5877327"/>
                <a:ext cx="405275" cy="547183"/>
              </a:xfrm>
              <a:prstGeom prst="rect">
                <a:avLst/>
              </a:prstGeom>
              <a:noFill/>
              <a:ln>
                <a:noFill/>
              </a:ln>
            </p:spPr>
          </p:pic>
        </p:grpSp>
        <p:pic>
          <p:nvPicPr>
            <p:cNvPr id="655" name="Google Shape;655;p50"/>
            <p:cNvPicPr preferRelativeResize="0"/>
            <p:nvPr/>
          </p:nvPicPr>
          <p:blipFill>
            <a:blip r:embed="rId16">
              <a:alphaModFix/>
            </a:blip>
            <a:stretch>
              <a:fillRect/>
            </a:stretch>
          </p:blipFill>
          <p:spPr>
            <a:xfrm>
              <a:off x="10521688" y="5922930"/>
              <a:ext cx="428625" cy="276225"/>
            </a:xfrm>
            <a:prstGeom prst="rect">
              <a:avLst/>
            </a:prstGeom>
            <a:noFill/>
            <a:ln>
              <a:noFill/>
            </a:ln>
          </p:spPr>
        </p:pic>
      </p:grpSp>
      <p:grpSp>
        <p:nvGrpSpPr>
          <p:cNvPr id="656" name="Google Shape;656;p50"/>
          <p:cNvGrpSpPr/>
          <p:nvPr/>
        </p:nvGrpSpPr>
        <p:grpSpPr>
          <a:xfrm>
            <a:off x="6395287" y="3017981"/>
            <a:ext cx="2196242" cy="423225"/>
            <a:chOff x="8831850" y="3642975"/>
            <a:chExt cx="2928322" cy="564300"/>
          </a:xfrm>
        </p:grpSpPr>
        <p:grpSp>
          <p:nvGrpSpPr>
            <p:cNvPr id="657" name="Google Shape;657;p50"/>
            <p:cNvGrpSpPr/>
            <p:nvPr/>
          </p:nvGrpSpPr>
          <p:grpSpPr>
            <a:xfrm>
              <a:off x="8831850" y="3642975"/>
              <a:ext cx="2928322" cy="564300"/>
              <a:chOff x="9045950" y="3241475"/>
              <a:chExt cx="2928322" cy="564300"/>
            </a:xfrm>
          </p:grpSpPr>
          <p:sp>
            <p:nvSpPr>
              <p:cNvPr id="658" name="Google Shape;658;p50"/>
              <p:cNvSpPr txBox="1"/>
              <p:nvPr/>
            </p:nvSpPr>
            <p:spPr>
              <a:xfrm>
                <a:off x="9045950" y="3241475"/>
                <a:ext cx="14316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a:t>
                </a:r>
                <a:endParaRPr sz="1800">
                  <a:latin typeface="Spectral"/>
                  <a:ea typeface="Spectral"/>
                  <a:cs typeface="Spectral"/>
                  <a:sym typeface="Spectral"/>
                </a:endParaRPr>
              </a:p>
            </p:txBody>
          </p:sp>
          <p:pic>
            <p:nvPicPr>
              <p:cNvPr id="659" name="Google Shape;659;p50"/>
              <p:cNvPicPr preferRelativeResize="0"/>
              <p:nvPr/>
            </p:nvPicPr>
            <p:blipFill rotWithShape="1">
              <a:blip r:embed="rId9">
                <a:alphaModFix/>
              </a:blip>
              <a:srcRect b="40445" l="31924" r="30763" t="20581"/>
              <a:stretch/>
            </p:blipFill>
            <p:spPr>
              <a:xfrm>
                <a:off x="9388162" y="3251274"/>
                <a:ext cx="745600" cy="519161"/>
              </a:xfrm>
              <a:prstGeom prst="rect">
                <a:avLst/>
              </a:prstGeom>
              <a:noFill/>
              <a:ln>
                <a:noFill/>
              </a:ln>
            </p:spPr>
          </p:pic>
          <p:sp>
            <p:nvSpPr>
              <p:cNvPr id="660" name="Google Shape;660;p50"/>
              <p:cNvSpPr/>
              <p:nvPr/>
            </p:nvSpPr>
            <p:spPr>
              <a:xfrm>
                <a:off x="10759125" y="3295625"/>
                <a:ext cx="1196100" cy="445800"/>
              </a:xfrm>
              <a:prstGeom prst="roundRect">
                <a:avLst>
                  <a:gd fmla="val 16667" name="adj"/>
                </a:avLst>
              </a:prstGeom>
              <a:solidFill>
                <a:srgbClr val="D0DEAA"/>
              </a:solidFill>
              <a:ln cap="flat" cmpd="sng" w="9525">
                <a:solidFill>
                  <a:srgbClr val="D0DEAA"/>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1" name="Google Shape;661;p50"/>
              <p:cNvSpPr txBox="1"/>
              <p:nvPr/>
            </p:nvSpPr>
            <p:spPr>
              <a:xfrm>
                <a:off x="10778172" y="3318400"/>
                <a:ext cx="11961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it" sz="1100" u="none" cap="none" strike="noStrike">
                    <a:solidFill>
                      <a:srgbClr val="000000"/>
                    </a:solidFill>
                    <a:latin typeface="Consolas"/>
                    <a:ea typeface="Consolas"/>
                    <a:cs typeface="Consolas"/>
                    <a:sym typeface="Consolas"/>
                  </a:rPr>
                  <a:t>Not</a:t>
                </a:r>
                <a:r>
                  <a:rPr lang="it" sz="1100">
                    <a:latin typeface="Consolas"/>
                    <a:ea typeface="Consolas"/>
                    <a:cs typeface="Consolas"/>
                    <a:sym typeface="Consolas"/>
                  </a:rPr>
                  <a:t> </a:t>
                </a:r>
                <a:r>
                  <a:rPr b="0" i="0" lang="it" sz="1100" u="none" cap="none" strike="noStrike">
                    <a:solidFill>
                      <a:srgbClr val="000000"/>
                    </a:solidFill>
                    <a:latin typeface="Consolas"/>
                    <a:ea typeface="Consolas"/>
                    <a:cs typeface="Consolas"/>
                    <a:sym typeface="Consolas"/>
                  </a:rPr>
                  <a:t>a melanoma</a:t>
                </a:r>
                <a:endParaRPr b="0" i="0" sz="1100" u="none" cap="none" strike="noStrike">
                  <a:solidFill>
                    <a:srgbClr val="000000"/>
                  </a:solidFill>
                  <a:latin typeface="Consolas"/>
                  <a:ea typeface="Consolas"/>
                  <a:cs typeface="Consolas"/>
                  <a:sym typeface="Consolas"/>
                </a:endParaRPr>
              </a:p>
            </p:txBody>
          </p:sp>
        </p:grpSp>
        <p:pic>
          <p:nvPicPr>
            <p:cNvPr id="662" name="Google Shape;662;p50"/>
            <p:cNvPicPr preferRelativeResize="0"/>
            <p:nvPr/>
          </p:nvPicPr>
          <p:blipFill>
            <a:blip r:embed="rId16">
              <a:alphaModFix/>
            </a:blip>
            <a:stretch>
              <a:fillRect/>
            </a:stretch>
          </p:blipFill>
          <p:spPr>
            <a:xfrm>
              <a:off x="10051538" y="3781900"/>
              <a:ext cx="428625" cy="276225"/>
            </a:xfrm>
            <a:prstGeom prst="rect">
              <a:avLst/>
            </a:prstGeom>
            <a:noFill/>
            <a:ln>
              <a:noFill/>
            </a:ln>
          </p:spPr>
        </p:pic>
      </p:grpSp>
      <p:sp>
        <p:nvSpPr>
          <p:cNvPr id="663" name="Google Shape;663;p50"/>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An example</a:t>
            </a:r>
            <a:endParaRPr b="0" i="0" sz="2500" u="none" cap="none" strike="noStrike">
              <a:solidFill>
                <a:schemeClr val="dk1"/>
              </a:solidFill>
              <a:latin typeface="Poppins"/>
              <a:ea typeface="Poppins"/>
              <a:cs typeface="Poppins"/>
              <a:sym typeface="Poppins"/>
            </a:endParaRPr>
          </a:p>
        </p:txBody>
      </p:sp>
      <p:sp>
        <p:nvSpPr>
          <p:cNvPr id="664" name="Google Shape;664;p50"/>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id="669" name="Google Shape;669;p51"/>
          <p:cNvPicPr preferRelativeResize="0"/>
          <p:nvPr/>
        </p:nvPicPr>
        <p:blipFill rotWithShape="1">
          <a:blip r:embed="rId3">
            <a:alphaModFix/>
          </a:blip>
          <a:srcRect b="55068" l="63728" r="0" t="0"/>
          <a:stretch/>
        </p:blipFill>
        <p:spPr>
          <a:xfrm>
            <a:off x="1485356" y="2313338"/>
            <a:ext cx="357881" cy="312602"/>
          </a:xfrm>
          <a:prstGeom prst="rect">
            <a:avLst/>
          </a:prstGeom>
          <a:noFill/>
          <a:ln>
            <a:noFill/>
          </a:ln>
        </p:spPr>
      </p:pic>
      <p:pic>
        <p:nvPicPr>
          <p:cNvPr id="670" name="Google Shape;670;p51"/>
          <p:cNvPicPr preferRelativeResize="0"/>
          <p:nvPr/>
        </p:nvPicPr>
        <p:blipFill rotWithShape="1">
          <a:blip r:embed="rId4">
            <a:alphaModFix/>
          </a:blip>
          <a:srcRect b="40445" l="31924" r="30763" t="20581"/>
          <a:stretch/>
        </p:blipFill>
        <p:spPr>
          <a:xfrm>
            <a:off x="1384707" y="2636475"/>
            <a:ext cx="559206" cy="384813"/>
          </a:xfrm>
          <a:prstGeom prst="rect">
            <a:avLst/>
          </a:prstGeom>
          <a:noFill/>
          <a:ln>
            <a:noFill/>
          </a:ln>
        </p:spPr>
      </p:pic>
      <p:pic>
        <p:nvPicPr>
          <p:cNvPr descr="A close up of a person's foot&#10;&#10;Description automatically generated with low confidence" id="671" name="Google Shape;671;p51"/>
          <p:cNvPicPr preferRelativeResize="0"/>
          <p:nvPr/>
        </p:nvPicPr>
        <p:blipFill rotWithShape="1">
          <a:blip r:embed="rId5">
            <a:alphaModFix/>
          </a:blip>
          <a:srcRect b="0" l="0" r="0" t="0"/>
          <a:stretch/>
        </p:blipFill>
        <p:spPr>
          <a:xfrm>
            <a:off x="1384613" y="3045090"/>
            <a:ext cx="559389" cy="384810"/>
          </a:xfrm>
          <a:prstGeom prst="rect">
            <a:avLst/>
          </a:prstGeom>
          <a:noFill/>
          <a:ln>
            <a:noFill/>
          </a:ln>
        </p:spPr>
      </p:pic>
      <p:pic>
        <p:nvPicPr>
          <p:cNvPr id="672" name="Google Shape;672;p51"/>
          <p:cNvPicPr preferRelativeResize="0"/>
          <p:nvPr/>
        </p:nvPicPr>
        <p:blipFill>
          <a:blip r:embed="rId6">
            <a:alphaModFix/>
          </a:blip>
          <a:stretch>
            <a:fillRect/>
          </a:stretch>
        </p:blipFill>
        <p:spPr>
          <a:xfrm>
            <a:off x="1004025" y="2699427"/>
            <a:ext cx="303956" cy="258905"/>
          </a:xfrm>
          <a:prstGeom prst="rect">
            <a:avLst/>
          </a:prstGeom>
          <a:noFill/>
          <a:ln>
            <a:noFill/>
          </a:ln>
        </p:spPr>
      </p:pic>
      <p:pic>
        <p:nvPicPr>
          <p:cNvPr id="673" name="Google Shape;673;p51"/>
          <p:cNvPicPr preferRelativeResize="0"/>
          <p:nvPr/>
        </p:nvPicPr>
        <p:blipFill>
          <a:blip r:embed="rId7">
            <a:alphaModFix/>
          </a:blip>
          <a:stretch>
            <a:fillRect/>
          </a:stretch>
        </p:blipFill>
        <p:spPr>
          <a:xfrm>
            <a:off x="977062" y="3087422"/>
            <a:ext cx="357881" cy="300150"/>
          </a:xfrm>
          <a:prstGeom prst="rect">
            <a:avLst/>
          </a:prstGeom>
          <a:noFill/>
          <a:ln>
            <a:noFill/>
          </a:ln>
        </p:spPr>
      </p:pic>
      <p:sp>
        <p:nvSpPr>
          <p:cNvPr id="674" name="Google Shape;674;p51"/>
          <p:cNvSpPr txBox="1"/>
          <p:nvPr/>
        </p:nvSpPr>
        <p:spPr>
          <a:xfrm>
            <a:off x="5921980" y="2013346"/>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b="0" i="0" lang="it" sz="1500" u="none" cap="none" strike="noStrike">
                <a:solidFill>
                  <a:srgbClr val="C00000"/>
                </a:solidFill>
                <a:latin typeface="Poppins"/>
                <a:ea typeface="Poppins"/>
                <a:cs typeface="Poppins"/>
                <a:sym typeface="Poppins"/>
              </a:rPr>
              <a:t>Decision step</a:t>
            </a:r>
            <a:endParaRPr sz="1100"/>
          </a:p>
        </p:txBody>
      </p:sp>
      <p:cxnSp>
        <p:nvCxnSpPr>
          <p:cNvPr id="675" name="Google Shape;675;p51"/>
          <p:cNvCxnSpPr>
            <a:stCxn id="676" idx="3"/>
            <a:endCxn id="677" idx="1"/>
          </p:cNvCxnSpPr>
          <p:nvPr/>
        </p:nvCxnSpPr>
        <p:spPr>
          <a:xfrm flipH="1" rot="10800000">
            <a:off x="2200064" y="3025061"/>
            <a:ext cx="833700" cy="16500"/>
          </a:xfrm>
          <a:prstGeom prst="straightConnector1">
            <a:avLst/>
          </a:prstGeom>
          <a:noFill/>
          <a:ln cap="flat" cmpd="sng" w="38100">
            <a:solidFill>
              <a:srgbClr val="C00000"/>
            </a:solidFill>
            <a:prstDash val="solid"/>
            <a:round/>
            <a:headEnd len="sm" w="sm" type="none"/>
            <a:tailEnd len="med" w="med" type="stealth"/>
          </a:ln>
        </p:spPr>
      </p:cxnSp>
      <p:sp>
        <p:nvSpPr>
          <p:cNvPr id="678" name="Google Shape;678;p51"/>
          <p:cNvSpPr txBox="1"/>
          <p:nvPr/>
        </p:nvSpPr>
        <p:spPr>
          <a:xfrm>
            <a:off x="507863" y="1599713"/>
            <a:ext cx="59910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000000"/>
              </a:buClr>
              <a:buSzPts val="1500"/>
              <a:buFont typeface="Arial"/>
              <a:buNone/>
            </a:pPr>
            <a:r>
              <a:rPr b="1" lang="it" sz="1400">
                <a:solidFill>
                  <a:schemeClr val="dk1"/>
                </a:solidFill>
                <a:latin typeface="Poppins"/>
                <a:ea typeface="Poppins"/>
                <a:cs typeface="Poppins"/>
                <a:sym typeface="Poppins"/>
              </a:rPr>
              <a:t>Example task</a:t>
            </a:r>
            <a:r>
              <a:rPr lang="it" sz="1400">
                <a:solidFill>
                  <a:schemeClr val="dk1"/>
                </a:solidFill>
                <a:latin typeface="Poppins"/>
                <a:ea typeface="Poppins"/>
                <a:cs typeface="Poppins"/>
                <a:sym typeface="Poppins"/>
              </a:rPr>
              <a:t>: Classification of skin</a:t>
            </a:r>
            <a:r>
              <a:rPr b="0" i="0" lang="it" sz="1400" u="none" cap="none" strike="noStrike">
                <a:solidFill>
                  <a:schemeClr val="dk1"/>
                </a:solidFill>
                <a:latin typeface="Poppins"/>
                <a:ea typeface="Poppins"/>
                <a:cs typeface="Poppins"/>
                <a:sym typeface="Poppins"/>
              </a:rPr>
              <a:t> lesions</a:t>
            </a:r>
            <a:endParaRPr sz="1000"/>
          </a:p>
        </p:txBody>
      </p:sp>
      <p:cxnSp>
        <p:nvCxnSpPr>
          <p:cNvPr id="679" name="Google Shape;679;p51"/>
          <p:cNvCxnSpPr>
            <a:stCxn id="677" idx="3"/>
            <a:endCxn id="680" idx="1"/>
          </p:cNvCxnSpPr>
          <p:nvPr/>
        </p:nvCxnSpPr>
        <p:spPr>
          <a:xfrm flipH="1" rot="10800000">
            <a:off x="3685891" y="2764661"/>
            <a:ext cx="1942800" cy="260400"/>
          </a:xfrm>
          <a:prstGeom prst="bentConnector3">
            <a:avLst>
              <a:gd fmla="val 34277" name="adj1"/>
            </a:avLst>
          </a:prstGeom>
          <a:noFill/>
          <a:ln cap="flat" cmpd="sng" w="38100">
            <a:solidFill>
              <a:srgbClr val="C00000"/>
            </a:solidFill>
            <a:prstDash val="solid"/>
            <a:round/>
            <a:headEnd len="sm" w="sm" type="none"/>
            <a:tailEnd len="med" w="med" type="stealth"/>
          </a:ln>
        </p:spPr>
      </p:cxnSp>
      <p:cxnSp>
        <p:nvCxnSpPr>
          <p:cNvPr id="681" name="Google Shape;681;p51"/>
          <p:cNvCxnSpPr>
            <a:stCxn id="677" idx="3"/>
            <a:endCxn id="682" idx="1"/>
          </p:cNvCxnSpPr>
          <p:nvPr/>
        </p:nvCxnSpPr>
        <p:spPr>
          <a:xfrm>
            <a:off x="3685891" y="3025061"/>
            <a:ext cx="1942800" cy="1221300"/>
          </a:xfrm>
          <a:prstGeom prst="bentConnector3">
            <a:avLst>
              <a:gd fmla="val 34277" name="adj1"/>
            </a:avLst>
          </a:prstGeom>
          <a:noFill/>
          <a:ln cap="flat" cmpd="sng" w="38100">
            <a:solidFill>
              <a:srgbClr val="C00000"/>
            </a:solidFill>
            <a:prstDash val="solid"/>
            <a:round/>
            <a:headEnd len="sm" w="sm" type="none"/>
            <a:tailEnd len="med" w="med" type="stealth"/>
          </a:ln>
        </p:spPr>
      </p:cxnSp>
      <p:pic>
        <p:nvPicPr>
          <p:cNvPr descr="Icon&#10;&#10;Description automatically generated" id="680" name="Google Shape;680;p51"/>
          <p:cNvPicPr preferRelativeResize="0"/>
          <p:nvPr/>
        </p:nvPicPr>
        <p:blipFill rotWithShape="1">
          <a:blip r:embed="rId8">
            <a:alphaModFix/>
          </a:blip>
          <a:srcRect b="0" l="0" r="0" t="0"/>
          <a:stretch/>
        </p:blipFill>
        <p:spPr>
          <a:xfrm>
            <a:off x="5628814" y="2438447"/>
            <a:ext cx="652125" cy="652148"/>
          </a:xfrm>
          <a:prstGeom prst="rect">
            <a:avLst/>
          </a:prstGeom>
          <a:noFill/>
          <a:ln>
            <a:noFill/>
          </a:ln>
        </p:spPr>
      </p:pic>
      <p:pic>
        <p:nvPicPr>
          <p:cNvPr id="682" name="Google Shape;682;p51"/>
          <p:cNvPicPr preferRelativeResize="0"/>
          <p:nvPr>
            <p:ph idx="2" type="pic"/>
          </p:nvPr>
        </p:nvPicPr>
        <p:blipFill rotWithShape="1">
          <a:blip r:embed="rId9">
            <a:alphaModFix/>
          </a:blip>
          <a:srcRect b="0" l="1465" r="1465" t="0"/>
          <a:stretch/>
        </p:blipFill>
        <p:spPr>
          <a:xfrm>
            <a:off x="5628804" y="3724065"/>
            <a:ext cx="652125" cy="1044624"/>
          </a:xfrm>
          <a:prstGeom prst="rect">
            <a:avLst/>
          </a:prstGeom>
          <a:solidFill>
            <a:schemeClr val="lt1"/>
          </a:solidFill>
          <a:ln>
            <a:noFill/>
          </a:ln>
        </p:spPr>
      </p:pic>
      <p:pic>
        <p:nvPicPr>
          <p:cNvPr id="683" name="Google Shape;683;p51"/>
          <p:cNvPicPr preferRelativeResize="0"/>
          <p:nvPr/>
        </p:nvPicPr>
        <p:blipFill>
          <a:blip r:embed="rId10">
            <a:alphaModFix/>
          </a:blip>
          <a:stretch>
            <a:fillRect/>
          </a:stretch>
        </p:blipFill>
        <p:spPr>
          <a:xfrm>
            <a:off x="1477210" y="4014394"/>
            <a:ext cx="652125" cy="880451"/>
          </a:xfrm>
          <a:prstGeom prst="rect">
            <a:avLst/>
          </a:prstGeom>
          <a:noFill/>
          <a:ln>
            <a:noFill/>
          </a:ln>
        </p:spPr>
      </p:pic>
      <p:sp>
        <p:nvSpPr>
          <p:cNvPr id="684" name="Google Shape;684;p51"/>
          <p:cNvSpPr txBox="1"/>
          <p:nvPr/>
        </p:nvSpPr>
        <p:spPr>
          <a:xfrm>
            <a:off x="767211" y="200265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Input data</a:t>
            </a:r>
            <a:endParaRPr sz="1100"/>
          </a:p>
        </p:txBody>
      </p:sp>
      <p:sp>
        <p:nvSpPr>
          <p:cNvPr id="685" name="Google Shape;685;p51"/>
          <p:cNvSpPr txBox="1"/>
          <p:nvPr/>
        </p:nvSpPr>
        <p:spPr>
          <a:xfrm>
            <a:off x="2624164" y="1991877"/>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Rejector</a:t>
            </a:r>
            <a:endParaRPr sz="1100"/>
          </a:p>
        </p:txBody>
      </p:sp>
      <p:pic>
        <p:nvPicPr>
          <p:cNvPr id="686" name="Google Shape;686;p51"/>
          <p:cNvPicPr preferRelativeResize="0"/>
          <p:nvPr/>
        </p:nvPicPr>
        <p:blipFill>
          <a:blip r:embed="rId11">
            <a:alphaModFix/>
          </a:blip>
          <a:stretch>
            <a:fillRect/>
          </a:stretch>
        </p:blipFill>
        <p:spPr>
          <a:xfrm>
            <a:off x="2567005" y="3389587"/>
            <a:ext cx="1585650" cy="426906"/>
          </a:xfrm>
          <a:prstGeom prst="rect">
            <a:avLst/>
          </a:prstGeom>
          <a:noFill/>
          <a:ln>
            <a:noFill/>
          </a:ln>
        </p:spPr>
      </p:pic>
      <p:pic>
        <p:nvPicPr>
          <p:cNvPr id="687" name="Google Shape;687;p51"/>
          <p:cNvPicPr preferRelativeResize="0"/>
          <p:nvPr/>
        </p:nvPicPr>
        <p:blipFill>
          <a:blip r:embed="rId12">
            <a:alphaModFix/>
          </a:blip>
          <a:stretch>
            <a:fillRect/>
          </a:stretch>
        </p:blipFill>
        <p:spPr>
          <a:xfrm>
            <a:off x="533345" y="4278469"/>
            <a:ext cx="838013" cy="352309"/>
          </a:xfrm>
          <a:prstGeom prst="rect">
            <a:avLst/>
          </a:prstGeom>
          <a:noFill/>
          <a:ln>
            <a:noFill/>
          </a:ln>
        </p:spPr>
      </p:pic>
      <p:cxnSp>
        <p:nvCxnSpPr>
          <p:cNvPr id="688" name="Google Shape;688;p51"/>
          <p:cNvCxnSpPr/>
          <p:nvPr/>
        </p:nvCxnSpPr>
        <p:spPr>
          <a:xfrm>
            <a:off x="2129334" y="4454619"/>
            <a:ext cx="3451200" cy="8100"/>
          </a:xfrm>
          <a:prstGeom prst="straightConnector1">
            <a:avLst/>
          </a:prstGeom>
          <a:noFill/>
          <a:ln cap="flat" cmpd="sng" w="38100">
            <a:solidFill>
              <a:srgbClr val="C00000"/>
            </a:solidFill>
            <a:prstDash val="solid"/>
            <a:round/>
            <a:headEnd len="sm" w="sm" type="none"/>
            <a:tailEnd len="med" w="med" type="stealth"/>
          </a:ln>
        </p:spPr>
      </p:cxnSp>
      <p:pic>
        <p:nvPicPr>
          <p:cNvPr id="689" name="Google Shape;689;p51"/>
          <p:cNvPicPr preferRelativeResize="0"/>
          <p:nvPr/>
        </p:nvPicPr>
        <p:blipFill>
          <a:blip r:embed="rId13">
            <a:alphaModFix/>
          </a:blip>
          <a:stretch>
            <a:fillRect/>
          </a:stretch>
        </p:blipFill>
        <p:spPr>
          <a:xfrm>
            <a:off x="6694359" y="4010290"/>
            <a:ext cx="1585650" cy="299313"/>
          </a:xfrm>
          <a:prstGeom prst="rect">
            <a:avLst/>
          </a:prstGeom>
          <a:noFill/>
          <a:ln>
            <a:noFill/>
          </a:ln>
        </p:spPr>
      </p:pic>
      <p:pic>
        <p:nvPicPr>
          <p:cNvPr id="690" name="Google Shape;690;p51"/>
          <p:cNvPicPr preferRelativeResize="0"/>
          <p:nvPr/>
        </p:nvPicPr>
        <p:blipFill>
          <a:blip r:embed="rId14">
            <a:alphaModFix/>
          </a:blip>
          <a:stretch>
            <a:fillRect/>
          </a:stretch>
        </p:blipFill>
        <p:spPr>
          <a:xfrm>
            <a:off x="4546667" y="2461481"/>
            <a:ext cx="830927" cy="249821"/>
          </a:xfrm>
          <a:prstGeom prst="rect">
            <a:avLst/>
          </a:prstGeom>
          <a:noFill/>
          <a:ln>
            <a:noFill/>
          </a:ln>
        </p:spPr>
      </p:pic>
      <p:pic>
        <p:nvPicPr>
          <p:cNvPr id="691" name="Google Shape;691;p51"/>
          <p:cNvPicPr preferRelativeResize="0"/>
          <p:nvPr/>
        </p:nvPicPr>
        <p:blipFill>
          <a:blip r:embed="rId15">
            <a:alphaModFix/>
          </a:blip>
          <a:stretch>
            <a:fillRect/>
          </a:stretch>
        </p:blipFill>
        <p:spPr>
          <a:xfrm>
            <a:off x="4525594" y="3930793"/>
            <a:ext cx="830926" cy="246894"/>
          </a:xfrm>
          <a:prstGeom prst="rect">
            <a:avLst/>
          </a:prstGeom>
          <a:noFill/>
          <a:ln>
            <a:noFill/>
          </a:ln>
        </p:spPr>
      </p:pic>
      <p:sp>
        <p:nvSpPr>
          <p:cNvPr id="692" name="Google Shape;692;p51"/>
          <p:cNvSpPr txBox="1"/>
          <p:nvPr/>
        </p:nvSpPr>
        <p:spPr>
          <a:xfrm>
            <a:off x="6650672" y="2404809"/>
            <a:ext cx="16404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Classifier predicts</a:t>
            </a:r>
            <a:endParaRPr sz="800">
              <a:solidFill>
                <a:schemeClr val="dk2"/>
              </a:solidFill>
            </a:endParaRPr>
          </a:p>
        </p:txBody>
      </p:sp>
      <p:sp>
        <p:nvSpPr>
          <p:cNvPr id="693" name="Google Shape;693;p51"/>
          <p:cNvSpPr txBox="1"/>
          <p:nvPr/>
        </p:nvSpPr>
        <p:spPr>
          <a:xfrm>
            <a:off x="6741197" y="3724068"/>
            <a:ext cx="14919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Defer to human</a:t>
            </a:r>
            <a:endParaRPr sz="800">
              <a:solidFill>
                <a:schemeClr val="dk2"/>
              </a:solidFill>
            </a:endParaRPr>
          </a:p>
        </p:txBody>
      </p:sp>
      <p:pic>
        <p:nvPicPr>
          <p:cNvPr id="694" name="Google Shape;694;p51"/>
          <p:cNvPicPr preferRelativeResize="0"/>
          <p:nvPr/>
        </p:nvPicPr>
        <p:blipFill>
          <a:blip r:embed="rId16">
            <a:alphaModFix/>
          </a:blip>
          <a:stretch>
            <a:fillRect/>
          </a:stretch>
        </p:blipFill>
        <p:spPr>
          <a:xfrm>
            <a:off x="6893645" y="2687991"/>
            <a:ext cx="1154305" cy="312327"/>
          </a:xfrm>
          <a:prstGeom prst="rect">
            <a:avLst/>
          </a:prstGeom>
          <a:noFill/>
          <a:ln>
            <a:noFill/>
          </a:ln>
        </p:spPr>
      </p:pic>
      <p:grpSp>
        <p:nvGrpSpPr>
          <p:cNvPr id="695" name="Google Shape;695;p51"/>
          <p:cNvGrpSpPr/>
          <p:nvPr/>
        </p:nvGrpSpPr>
        <p:grpSpPr>
          <a:xfrm>
            <a:off x="6177563" y="4330331"/>
            <a:ext cx="2619244" cy="430902"/>
            <a:chOff x="8617750" y="5773775"/>
            <a:chExt cx="3492325" cy="574535"/>
          </a:xfrm>
        </p:grpSpPr>
        <p:grpSp>
          <p:nvGrpSpPr>
            <p:cNvPr id="696" name="Google Shape;696;p51"/>
            <p:cNvGrpSpPr/>
            <p:nvPr/>
          </p:nvGrpSpPr>
          <p:grpSpPr>
            <a:xfrm>
              <a:off x="8617750" y="5773775"/>
              <a:ext cx="3492325" cy="574535"/>
              <a:chOff x="8617750" y="5849975"/>
              <a:chExt cx="3492325" cy="574535"/>
            </a:xfrm>
          </p:grpSpPr>
          <p:sp>
            <p:nvSpPr>
              <p:cNvPr id="697" name="Google Shape;697;p51"/>
              <p:cNvSpPr txBox="1"/>
              <p:nvPr/>
            </p:nvSpPr>
            <p:spPr>
              <a:xfrm>
                <a:off x="8617750" y="5849975"/>
                <a:ext cx="21870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  </a:t>
                </a:r>
                <a:endParaRPr sz="1800">
                  <a:latin typeface="Spectral"/>
                  <a:ea typeface="Spectral"/>
                  <a:cs typeface="Spectral"/>
                  <a:sym typeface="Spectral"/>
                </a:endParaRPr>
              </a:p>
            </p:txBody>
          </p:sp>
          <p:pic>
            <p:nvPicPr>
              <p:cNvPr descr="A close up of a person's foot&#10;&#10;Description automatically generated with low confidence" id="698" name="Google Shape;698;p51"/>
              <p:cNvPicPr preferRelativeResize="0"/>
              <p:nvPr/>
            </p:nvPicPr>
            <p:blipFill rotWithShape="1">
              <a:blip r:embed="rId5">
                <a:alphaModFix/>
              </a:blip>
              <a:srcRect b="0" l="0" r="0" t="0"/>
              <a:stretch/>
            </p:blipFill>
            <p:spPr>
              <a:xfrm>
                <a:off x="9080937" y="5891413"/>
                <a:ext cx="745600" cy="519019"/>
              </a:xfrm>
              <a:prstGeom prst="rect">
                <a:avLst/>
              </a:prstGeom>
              <a:noFill/>
              <a:ln>
                <a:noFill/>
              </a:ln>
            </p:spPr>
          </p:pic>
          <p:sp>
            <p:nvSpPr>
              <p:cNvPr id="699" name="Google Shape;699;p51"/>
              <p:cNvSpPr/>
              <p:nvPr/>
            </p:nvSpPr>
            <p:spPr>
              <a:xfrm>
                <a:off x="11052275" y="5904125"/>
                <a:ext cx="1057800" cy="445800"/>
              </a:xfrm>
              <a:prstGeom prst="roundRect">
                <a:avLst>
                  <a:gd fmla="val 16667" name="adj"/>
                </a:avLst>
              </a:prstGeom>
              <a:solidFill>
                <a:srgbClr val="FBDAD3"/>
              </a:solidFill>
              <a:ln cap="flat" cmpd="sng" w="9525">
                <a:solidFill>
                  <a:srgbClr val="FBDAD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0" name="Google Shape;700;p51"/>
              <p:cNvSpPr txBox="1"/>
              <p:nvPr/>
            </p:nvSpPr>
            <p:spPr>
              <a:xfrm>
                <a:off x="11047400" y="5926900"/>
                <a:ext cx="10578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lang="it" sz="1100">
                    <a:latin typeface="Consolas"/>
                    <a:ea typeface="Consolas"/>
                    <a:cs typeface="Consolas"/>
                    <a:sym typeface="Consolas"/>
                  </a:rPr>
                  <a:t>Melanoma</a:t>
                </a:r>
                <a:endParaRPr b="0" i="0" sz="1100" u="none" cap="none" strike="noStrike">
                  <a:solidFill>
                    <a:srgbClr val="000000"/>
                  </a:solidFill>
                  <a:latin typeface="Consolas"/>
                  <a:ea typeface="Consolas"/>
                  <a:cs typeface="Consolas"/>
                  <a:sym typeface="Consolas"/>
                </a:endParaRPr>
              </a:p>
            </p:txBody>
          </p:sp>
          <p:pic>
            <p:nvPicPr>
              <p:cNvPr id="701" name="Google Shape;701;p51"/>
              <p:cNvPicPr preferRelativeResize="0"/>
              <p:nvPr/>
            </p:nvPicPr>
            <p:blipFill>
              <a:blip r:embed="rId10">
                <a:alphaModFix/>
              </a:blip>
              <a:stretch>
                <a:fillRect/>
              </a:stretch>
            </p:blipFill>
            <p:spPr>
              <a:xfrm>
                <a:off x="9956043" y="5877327"/>
                <a:ext cx="405275" cy="547183"/>
              </a:xfrm>
              <a:prstGeom prst="rect">
                <a:avLst/>
              </a:prstGeom>
              <a:noFill/>
              <a:ln>
                <a:noFill/>
              </a:ln>
            </p:spPr>
          </p:pic>
        </p:grpSp>
        <p:pic>
          <p:nvPicPr>
            <p:cNvPr id="702" name="Google Shape;702;p51"/>
            <p:cNvPicPr preferRelativeResize="0"/>
            <p:nvPr/>
          </p:nvPicPr>
          <p:blipFill>
            <a:blip r:embed="rId17">
              <a:alphaModFix/>
            </a:blip>
            <a:stretch>
              <a:fillRect/>
            </a:stretch>
          </p:blipFill>
          <p:spPr>
            <a:xfrm>
              <a:off x="10521688" y="5922930"/>
              <a:ext cx="428625" cy="276225"/>
            </a:xfrm>
            <a:prstGeom prst="rect">
              <a:avLst/>
            </a:prstGeom>
            <a:noFill/>
            <a:ln>
              <a:noFill/>
            </a:ln>
          </p:spPr>
        </p:pic>
      </p:grpSp>
      <p:grpSp>
        <p:nvGrpSpPr>
          <p:cNvPr id="703" name="Google Shape;703;p51"/>
          <p:cNvGrpSpPr/>
          <p:nvPr/>
        </p:nvGrpSpPr>
        <p:grpSpPr>
          <a:xfrm>
            <a:off x="6395287" y="3017981"/>
            <a:ext cx="2196242" cy="423225"/>
            <a:chOff x="8831850" y="3642975"/>
            <a:chExt cx="2928322" cy="564300"/>
          </a:xfrm>
        </p:grpSpPr>
        <p:grpSp>
          <p:nvGrpSpPr>
            <p:cNvPr id="704" name="Google Shape;704;p51"/>
            <p:cNvGrpSpPr/>
            <p:nvPr/>
          </p:nvGrpSpPr>
          <p:grpSpPr>
            <a:xfrm>
              <a:off x="8831850" y="3642975"/>
              <a:ext cx="2928322" cy="564300"/>
              <a:chOff x="9045950" y="3241475"/>
              <a:chExt cx="2928322" cy="564300"/>
            </a:xfrm>
          </p:grpSpPr>
          <p:sp>
            <p:nvSpPr>
              <p:cNvPr id="705" name="Google Shape;705;p51"/>
              <p:cNvSpPr txBox="1"/>
              <p:nvPr/>
            </p:nvSpPr>
            <p:spPr>
              <a:xfrm>
                <a:off x="9045950" y="3241475"/>
                <a:ext cx="14316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a:t>
                </a:r>
                <a:endParaRPr sz="1800">
                  <a:latin typeface="Spectral"/>
                  <a:ea typeface="Spectral"/>
                  <a:cs typeface="Spectral"/>
                  <a:sym typeface="Spectral"/>
                </a:endParaRPr>
              </a:p>
            </p:txBody>
          </p:sp>
          <p:pic>
            <p:nvPicPr>
              <p:cNvPr id="706" name="Google Shape;706;p51"/>
              <p:cNvPicPr preferRelativeResize="0"/>
              <p:nvPr/>
            </p:nvPicPr>
            <p:blipFill rotWithShape="1">
              <a:blip r:embed="rId4">
                <a:alphaModFix/>
              </a:blip>
              <a:srcRect b="40445" l="31924" r="30763" t="20581"/>
              <a:stretch/>
            </p:blipFill>
            <p:spPr>
              <a:xfrm>
                <a:off x="9388162" y="3251274"/>
                <a:ext cx="745600" cy="519161"/>
              </a:xfrm>
              <a:prstGeom prst="rect">
                <a:avLst/>
              </a:prstGeom>
              <a:noFill/>
              <a:ln>
                <a:noFill/>
              </a:ln>
            </p:spPr>
          </p:pic>
          <p:sp>
            <p:nvSpPr>
              <p:cNvPr id="707" name="Google Shape;707;p51"/>
              <p:cNvSpPr/>
              <p:nvPr/>
            </p:nvSpPr>
            <p:spPr>
              <a:xfrm>
                <a:off x="10759125" y="3295625"/>
                <a:ext cx="1196100" cy="445800"/>
              </a:xfrm>
              <a:prstGeom prst="roundRect">
                <a:avLst>
                  <a:gd fmla="val 16667" name="adj"/>
                </a:avLst>
              </a:prstGeom>
              <a:solidFill>
                <a:srgbClr val="D0DEAA"/>
              </a:solidFill>
              <a:ln cap="flat" cmpd="sng" w="9525">
                <a:solidFill>
                  <a:srgbClr val="D0DEAA"/>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8" name="Google Shape;708;p51"/>
              <p:cNvSpPr txBox="1"/>
              <p:nvPr/>
            </p:nvSpPr>
            <p:spPr>
              <a:xfrm>
                <a:off x="10778172" y="3318400"/>
                <a:ext cx="11961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it" sz="1100" u="none" cap="none" strike="noStrike">
                    <a:solidFill>
                      <a:srgbClr val="000000"/>
                    </a:solidFill>
                    <a:latin typeface="Consolas"/>
                    <a:ea typeface="Consolas"/>
                    <a:cs typeface="Consolas"/>
                    <a:sym typeface="Consolas"/>
                  </a:rPr>
                  <a:t>Not</a:t>
                </a:r>
                <a:r>
                  <a:rPr lang="it" sz="1100">
                    <a:latin typeface="Consolas"/>
                    <a:ea typeface="Consolas"/>
                    <a:cs typeface="Consolas"/>
                    <a:sym typeface="Consolas"/>
                  </a:rPr>
                  <a:t> </a:t>
                </a:r>
                <a:r>
                  <a:rPr b="0" i="0" lang="it" sz="1100" u="none" cap="none" strike="noStrike">
                    <a:solidFill>
                      <a:srgbClr val="000000"/>
                    </a:solidFill>
                    <a:latin typeface="Consolas"/>
                    <a:ea typeface="Consolas"/>
                    <a:cs typeface="Consolas"/>
                    <a:sym typeface="Consolas"/>
                  </a:rPr>
                  <a:t>a melanoma</a:t>
                </a:r>
                <a:endParaRPr b="0" i="0" sz="1100" u="none" cap="none" strike="noStrike">
                  <a:solidFill>
                    <a:srgbClr val="000000"/>
                  </a:solidFill>
                  <a:latin typeface="Consolas"/>
                  <a:ea typeface="Consolas"/>
                  <a:cs typeface="Consolas"/>
                  <a:sym typeface="Consolas"/>
                </a:endParaRPr>
              </a:p>
            </p:txBody>
          </p:sp>
        </p:grpSp>
        <p:pic>
          <p:nvPicPr>
            <p:cNvPr id="709" name="Google Shape;709;p51"/>
            <p:cNvPicPr preferRelativeResize="0"/>
            <p:nvPr/>
          </p:nvPicPr>
          <p:blipFill>
            <a:blip r:embed="rId17">
              <a:alphaModFix/>
            </a:blip>
            <a:stretch>
              <a:fillRect/>
            </a:stretch>
          </p:blipFill>
          <p:spPr>
            <a:xfrm>
              <a:off x="10051538" y="3781900"/>
              <a:ext cx="428625" cy="276225"/>
            </a:xfrm>
            <a:prstGeom prst="rect">
              <a:avLst/>
            </a:prstGeom>
            <a:noFill/>
            <a:ln>
              <a:noFill/>
            </a:ln>
          </p:spPr>
        </p:pic>
      </p:grpSp>
      <p:sp>
        <p:nvSpPr>
          <p:cNvPr id="710" name="Google Shape;710;p51"/>
          <p:cNvSpPr/>
          <p:nvPr/>
        </p:nvSpPr>
        <p:spPr>
          <a:xfrm>
            <a:off x="382781" y="2013338"/>
            <a:ext cx="8699400" cy="30909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1" name="Google Shape;711;p51"/>
          <p:cNvSpPr txBox="1"/>
          <p:nvPr/>
        </p:nvSpPr>
        <p:spPr>
          <a:xfrm>
            <a:off x="1136992" y="3684444"/>
            <a:ext cx="1640400" cy="9312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b="1" lang="it" sz="1400">
                <a:solidFill>
                  <a:schemeClr val="dk1"/>
                </a:solidFill>
                <a:latin typeface="Poppins"/>
                <a:ea typeface="Poppins"/>
                <a:cs typeface="Poppins"/>
                <a:sym typeface="Poppins"/>
              </a:rPr>
              <a:t>The machine </a:t>
            </a:r>
            <a:r>
              <a:rPr b="1" i="0" lang="it" sz="1400" u="none" cap="none" strike="noStrike">
                <a:solidFill>
                  <a:schemeClr val="dk1"/>
                </a:solidFill>
                <a:latin typeface="Poppins"/>
                <a:ea typeface="Poppins"/>
                <a:cs typeface="Poppins"/>
                <a:sym typeface="Poppins"/>
              </a:rPr>
              <a:t>chooses who</a:t>
            </a:r>
            <a:r>
              <a:rPr b="0" i="0" lang="it" sz="1400" u="none" cap="none" strike="noStrike">
                <a:solidFill>
                  <a:schemeClr val="dk1"/>
                </a:solidFill>
                <a:latin typeface="Poppins"/>
                <a:ea typeface="Poppins"/>
                <a:cs typeface="Poppins"/>
                <a:sym typeface="Poppins"/>
              </a:rPr>
              <a:t> </a:t>
            </a:r>
            <a:r>
              <a:rPr lang="it" sz="1400">
                <a:solidFill>
                  <a:schemeClr val="dk1"/>
                </a:solidFill>
                <a:latin typeface="Poppins"/>
                <a:ea typeface="Poppins"/>
                <a:cs typeface="Poppins"/>
                <a:sym typeface="Poppins"/>
              </a:rPr>
              <a:t>will predict</a:t>
            </a:r>
            <a:endParaRPr sz="1100"/>
          </a:p>
        </p:txBody>
      </p:sp>
      <p:cxnSp>
        <p:nvCxnSpPr>
          <p:cNvPr id="712" name="Google Shape;712;p51"/>
          <p:cNvCxnSpPr>
            <a:endCxn id="711" idx="0"/>
          </p:cNvCxnSpPr>
          <p:nvPr/>
        </p:nvCxnSpPr>
        <p:spPr>
          <a:xfrm flipH="1">
            <a:off x="1957192" y="3025044"/>
            <a:ext cx="1076700" cy="659400"/>
          </a:xfrm>
          <a:prstGeom prst="curvedConnector2">
            <a:avLst/>
          </a:prstGeom>
          <a:noFill/>
          <a:ln cap="flat" cmpd="sng" w="38100">
            <a:solidFill>
              <a:srgbClr val="BFE2E0"/>
            </a:solidFill>
            <a:prstDash val="solid"/>
            <a:round/>
            <a:headEnd len="sm" w="sm" type="none"/>
            <a:tailEnd len="med" w="med" type="triangle"/>
          </a:ln>
        </p:spPr>
      </p:cxnSp>
      <p:pic>
        <p:nvPicPr>
          <p:cNvPr descr="Icon&#10;&#10;Description automatically generated" id="677" name="Google Shape;677;p51"/>
          <p:cNvPicPr preferRelativeResize="0"/>
          <p:nvPr/>
        </p:nvPicPr>
        <p:blipFill rotWithShape="1">
          <a:blip r:embed="rId8">
            <a:alphaModFix/>
          </a:blip>
          <a:srcRect b="0" l="0" r="0" t="0"/>
          <a:stretch/>
        </p:blipFill>
        <p:spPr>
          <a:xfrm>
            <a:off x="3033764" y="2698997"/>
            <a:ext cx="652127" cy="652127"/>
          </a:xfrm>
          <a:prstGeom prst="rect">
            <a:avLst/>
          </a:prstGeom>
          <a:noFill/>
          <a:ln>
            <a:noFill/>
          </a:ln>
        </p:spPr>
      </p:pic>
      <p:sp>
        <p:nvSpPr>
          <p:cNvPr id="713" name="Google Shape;713;p51"/>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An example</a:t>
            </a:r>
            <a:endParaRPr b="0" i="0" sz="2500" u="none" cap="none" strike="noStrike">
              <a:solidFill>
                <a:schemeClr val="dk1"/>
              </a:solidFill>
              <a:latin typeface="Poppins"/>
              <a:ea typeface="Poppins"/>
              <a:cs typeface="Poppins"/>
              <a:sym typeface="Poppins"/>
            </a:endParaRPr>
          </a:p>
        </p:txBody>
      </p:sp>
      <p:sp>
        <p:nvSpPr>
          <p:cNvPr id="714" name="Google Shape;714;p51"/>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52"/>
          <p:cNvPicPr preferRelativeResize="0"/>
          <p:nvPr/>
        </p:nvPicPr>
        <p:blipFill rotWithShape="1">
          <a:blip r:embed="rId3">
            <a:alphaModFix/>
          </a:blip>
          <a:srcRect b="55068" l="63728" r="0" t="0"/>
          <a:stretch/>
        </p:blipFill>
        <p:spPr>
          <a:xfrm>
            <a:off x="1485356" y="2313338"/>
            <a:ext cx="357881" cy="312602"/>
          </a:xfrm>
          <a:prstGeom prst="rect">
            <a:avLst/>
          </a:prstGeom>
          <a:noFill/>
          <a:ln>
            <a:noFill/>
          </a:ln>
        </p:spPr>
      </p:pic>
      <p:pic>
        <p:nvPicPr>
          <p:cNvPr id="720" name="Google Shape;720;p52"/>
          <p:cNvPicPr preferRelativeResize="0"/>
          <p:nvPr/>
        </p:nvPicPr>
        <p:blipFill rotWithShape="1">
          <a:blip r:embed="rId4">
            <a:alphaModFix/>
          </a:blip>
          <a:srcRect b="40445" l="31924" r="30763" t="20581"/>
          <a:stretch/>
        </p:blipFill>
        <p:spPr>
          <a:xfrm>
            <a:off x="1384707" y="2636475"/>
            <a:ext cx="559206" cy="384813"/>
          </a:xfrm>
          <a:prstGeom prst="rect">
            <a:avLst/>
          </a:prstGeom>
          <a:noFill/>
          <a:ln>
            <a:noFill/>
          </a:ln>
        </p:spPr>
      </p:pic>
      <p:pic>
        <p:nvPicPr>
          <p:cNvPr descr="A close up of a person's foot&#10;&#10;Description automatically generated with low confidence" id="721" name="Google Shape;721;p52"/>
          <p:cNvPicPr preferRelativeResize="0"/>
          <p:nvPr/>
        </p:nvPicPr>
        <p:blipFill rotWithShape="1">
          <a:blip r:embed="rId5">
            <a:alphaModFix/>
          </a:blip>
          <a:srcRect b="0" l="0" r="0" t="0"/>
          <a:stretch/>
        </p:blipFill>
        <p:spPr>
          <a:xfrm>
            <a:off x="1384613" y="3045090"/>
            <a:ext cx="559389" cy="384810"/>
          </a:xfrm>
          <a:prstGeom prst="rect">
            <a:avLst/>
          </a:prstGeom>
          <a:noFill/>
          <a:ln>
            <a:noFill/>
          </a:ln>
        </p:spPr>
      </p:pic>
      <p:pic>
        <p:nvPicPr>
          <p:cNvPr id="722" name="Google Shape;722;p52"/>
          <p:cNvPicPr preferRelativeResize="0"/>
          <p:nvPr/>
        </p:nvPicPr>
        <p:blipFill>
          <a:blip r:embed="rId6">
            <a:alphaModFix/>
          </a:blip>
          <a:stretch>
            <a:fillRect/>
          </a:stretch>
        </p:blipFill>
        <p:spPr>
          <a:xfrm>
            <a:off x="1004025" y="2699427"/>
            <a:ext cx="303956" cy="258905"/>
          </a:xfrm>
          <a:prstGeom prst="rect">
            <a:avLst/>
          </a:prstGeom>
          <a:noFill/>
          <a:ln>
            <a:noFill/>
          </a:ln>
        </p:spPr>
      </p:pic>
      <p:pic>
        <p:nvPicPr>
          <p:cNvPr id="723" name="Google Shape;723;p52"/>
          <p:cNvPicPr preferRelativeResize="0"/>
          <p:nvPr/>
        </p:nvPicPr>
        <p:blipFill>
          <a:blip r:embed="rId7">
            <a:alphaModFix/>
          </a:blip>
          <a:stretch>
            <a:fillRect/>
          </a:stretch>
        </p:blipFill>
        <p:spPr>
          <a:xfrm>
            <a:off x="977062" y="3087422"/>
            <a:ext cx="357881" cy="300150"/>
          </a:xfrm>
          <a:prstGeom prst="rect">
            <a:avLst/>
          </a:prstGeom>
          <a:noFill/>
          <a:ln>
            <a:noFill/>
          </a:ln>
        </p:spPr>
      </p:pic>
      <p:pic>
        <p:nvPicPr>
          <p:cNvPr descr="Icon&#10;&#10;Description automatically generated" id="724" name="Google Shape;724;p52"/>
          <p:cNvPicPr preferRelativeResize="0"/>
          <p:nvPr/>
        </p:nvPicPr>
        <p:blipFill rotWithShape="1">
          <a:blip r:embed="rId8">
            <a:alphaModFix/>
          </a:blip>
          <a:srcRect b="0" l="0" r="0" t="0"/>
          <a:stretch/>
        </p:blipFill>
        <p:spPr>
          <a:xfrm>
            <a:off x="3033764" y="2698997"/>
            <a:ext cx="652127" cy="652127"/>
          </a:xfrm>
          <a:prstGeom prst="rect">
            <a:avLst/>
          </a:prstGeom>
          <a:noFill/>
          <a:ln>
            <a:noFill/>
          </a:ln>
        </p:spPr>
      </p:pic>
      <p:cxnSp>
        <p:nvCxnSpPr>
          <p:cNvPr id="725" name="Google Shape;725;p52"/>
          <p:cNvCxnSpPr>
            <a:stCxn id="726" idx="3"/>
            <a:endCxn id="724" idx="1"/>
          </p:cNvCxnSpPr>
          <p:nvPr/>
        </p:nvCxnSpPr>
        <p:spPr>
          <a:xfrm flipH="1" rot="10800000">
            <a:off x="2200064" y="3025061"/>
            <a:ext cx="833700" cy="16500"/>
          </a:xfrm>
          <a:prstGeom prst="straightConnector1">
            <a:avLst/>
          </a:prstGeom>
          <a:noFill/>
          <a:ln cap="flat" cmpd="sng" w="38100">
            <a:solidFill>
              <a:srgbClr val="C00000"/>
            </a:solidFill>
            <a:prstDash val="solid"/>
            <a:round/>
            <a:headEnd len="sm" w="sm" type="none"/>
            <a:tailEnd len="med" w="med" type="stealth"/>
          </a:ln>
        </p:spPr>
      </p:cxnSp>
      <p:sp>
        <p:nvSpPr>
          <p:cNvPr id="727" name="Google Shape;727;p52"/>
          <p:cNvSpPr txBox="1"/>
          <p:nvPr/>
        </p:nvSpPr>
        <p:spPr>
          <a:xfrm>
            <a:off x="507863" y="1599713"/>
            <a:ext cx="59910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rgbClr val="000000"/>
              </a:buClr>
              <a:buSzPts val="1500"/>
              <a:buFont typeface="Arial"/>
              <a:buNone/>
            </a:pPr>
            <a:r>
              <a:rPr b="1" lang="it" sz="1400">
                <a:solidFill>
                  <a:schemeClr val="dk1"/>
                </a:solidFill>
                <a:latin typeface="Poppins"/>
                <a:ea typeface="Poppins"/>
                <a:cs typeface="Poppins"/>
                <a:sym typeface="Poppins"/>
              </a:rPr>
              <a:t>Example task</a:t>
            </a:r>
            <a:r>
              <a:rPr lang="it" sz="1400">
                <a:solidFill>
                  <a:schemeClr val="dk1"/>
                </a:solidFill>
                <a:latin typeface="Poppins"/>
                <a:ea typeface="Poppins"/>
                <a:cs typeface="Poppins"/>
                <a:sym typeface="Poppins"/>
              </a:rPr>
              <a:t>: Classification of skin</a:t>
            </a:r>
            <a:r>
              <a:rPr b="0" i="0" lang="it" sz="1400" u="none" cap="none" strike="noStrike">
                <a:solidFill>
                  <a:schemeClr val="dk1"/>
                </a:solidFill>
                <a:latin typeface="Poppins"/>
                <a:ea typeface="Poppins"/>
                <a:cs typeface="Poppins"/>
                <a:sym typeface="Poppins"/>
              </a:rPr>
              <a:t> lesions</a:t>
            </a:r>
            <a:endParaRPr sz="1000"/>
          </a:p>
        </p:txBody>
      </p:sp>
      <p:cxnSp>
        <p:nvCxnSpPr>
          <p:cNvPr id="728" name="Google Shape;728;p52"/>
          <p:cNvCxnSpPr>
            <a:stCxn id="724" idx="3"/>
            <a:endCxn id="729" idx="1"/>
          </p:cNvCxnSpPr>
          <p:nvPr/>
        </p:nvCxnSpPr>
        <p:spPr>
          <a:xfrm flipH="1" rot="10800000">
            <a:off x="3685891" y="2764661"/>
            <a:ext cx="1942800" cy="260400"/>
          </a:xfrm>
          <a:prstGeom prst="bentConnector3">
            <a:avLst>
              <a:gd fmla="val 34277" name="adj1"/>
            </a:avLst>
          </a:prstGeom>
          <a:noFill/>
          <a:ln cap="flat" cmpd="sng" w="38100">
            <a:solidFill>
              <a:srgbClr val="C00000"/>
            </a:solidFill>
            <a:prstDash val="solid"/>
            <a:round/>
            <a:headEnd len="sm" w="sm" type="none"/>
            <a:tailEnd len="med" w="med" type="stealth"/>
          </a:ln>
        </p:spPr>
      </p:cxnSp>
      <p:cxnSp>
        <p:nvCxnSpPr>
          <p:cNvPr id="730" name="Google Shape;730;p52"/>
          <p:cNvCxnSpPr>
            <a:stCxn id="724" idx="3"/>
            <a:endCxn id="731" idx="1"/>
          </p:cNvCxnSpPr>
          <p:nvPr/>
        </p:nvCxnSpPr>
        <p:spPr>
          <a:xfrm>
            <a:off x="3685891" y="3025061"/>
            <a:ext cx="1942800" cy="1221300"/>
          </a:xfrm>
          <a:prstGeom prst="bentConnector3">
            <a:avLst>
              <a:gd fmla="val 34277" name="adj1"/>
            </a:avLst>
          </a:prstGeom>
          <a:noFill/>
          <a:ln cap="flat" cmpd="sng" w="38100">
            <a:solidFill>
              <a:srgbClr val="C00000"/>
            </a:solidFill>
            <a:prstDash val="solid"/>
            <a:round/>
            <a:headEnd len="sm" w="sm" type="none"/>
            <a:tailEnd len="med" w="med" type="stealth"/>
          </a:ln>
        </p:spPr>
      </p:cxnSp>
      <p:pic>
        <p:nvPicPr>
          <p:cNvPr id="732" name="Google Shape;732;p52"/>
          <p:cNvPicPr preferRelativeResize="0"/>
          <p:nvPr/>
        </p:nvPicPr>
        <p:blipFill>
          <a:blip r:embed="rId9">
            <a:alphaModFix/>
          </a:blip>
          <a:stretch>
            <a:fillRect/>
          </a:stretch>
        </p:blipFill>
        <p:spPr>
          <a:xfrm>
            <a:off x="1477210" y="4014394"/>
            <a:ext cx="652125" cy="880451"/>
          </a:xfrm>
          <a:prstGeom prst="rect">
            <a:avLst/>
          </a:prstGeom>
          <a:noFill/>
          <a:ln>
            <a:noFill/>
          </a:ln>
        </p:spPr>
      </p:pic>
      <p:sp>
        <p:nvSpPr>
          <p:cNvPr id="733" name="Google Shape;733;p52"/>
          <p:cNvSpPr txBox="1"/>
          <p:nvPr/>
        </p:nvSpPr>
        <p:spPr>
          <a:xfrm>
            <a:off x="767211" y="200265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Input data</a:t>
            </a:r>
            <a:endParaRPr sz="1100"/>
          </a:p>
        </p:txBody>
      </p:sp>
      <p:sp>
        <p:nvSpPr>
          <p:cNvPr id="734" name="Google Shape;734;p52"/>
          <p:cNvSpPr txBox="1"/>
          <p:nvPr/>
        </p:nvSpPr>
        <p:spPr>
          <a:xfrm>
            <a:off x="2624164" y="1991877"/>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Rejector</a:t>
            </a:r>
            <a:endParaRPr sz="1100"/>
          </a:p>
        </p:txBody>
      </p:sp>
      <p:pic>
        <p:nvPicPr>
          <p:cNvPr id="735" name="Google Shape;735;p52"/>
          <p:cNvPicPr preferRelativeResize="0"/>
          <p:nvPr/>
        </p:nvPicPr>
        <p:blipFill>
          <a:blip r:embed="rId10">
            <a:alphaModFix/>
          </a:blip>
          <a:stretch>
            <a:fillRect/>
          </a:stretch>
        </p:blipFill>
        <p:spPr>
          <a:xfrm>
            <a:off x="2567005" y="3389587"/>
            <a:ext cx="1585650" cy="426906"/>
          </a:xfrm>
          <a:prstGeom prst="rect">
            <a:avLst/>
          </a:prstGeom>
          <a:noFill/>
          <a:ln>
            <a:noFill/>
          </a:ln>
        </p:spPr>
      </p:pic>
      <p:pic>
        <p:nvPicPr>
          <p:cNvPr id="736" name="Google Shape;736;p52"/>
          <p:cNvPicPr preferRelativeResize="0"/>
          <p:nvPr/>
        </p:nvPicPr>
        <p:blipFill>
          <a:blip r:embed="rId11">
            <a:alphaModFix/>
          </a:blip>
          <a:stretch>
            <a:fillRect/>
          </a:stretch>
        </p:blipFill>
        <p:spPr>
          <a:xfrm>
            <a:off x="533345" y="4278469"/>
            <a:ext cx="838013" cy="352309"/>
          </a:xfrm>
          <a:prstGeom prst="rect">
            <a:avLst/>
          </a:prstGeom>
          <a:noFill/>
          <a:ln>
            <a:noFill/>
          </a:ln>
        </p:spPr>
      </p:pic>
      <p:cxnSp>
        <p:nvCxnSpPr>
          <p:cNvPr id="737" name="Google Shape;737;p52"/>
          <p:cNvCxnSpPr/>
          <p:nvPr/>
        </p:nvCxnSpPr>
        <p:spPr>
          <a:xfrm>
            <a:off x="2129334" y="4454619"/>
            <a:ext cx="3451200" cy="8100"/>
          </a:xfrm>
          <a:prstGeom prst="straightConnector1">
            <a:avLst/>
          </a:prstGeom>
          <a:noFill/>
          <a:ln cap="flat" cmpd="sng" w="38100">
            <a:solidFill>
              <a:srgbClr val="C00000"/>
            </a:solidFill>
            <a:prstDash val="solid"/>
            <a:round/>
            <a:headEnd len="sm" w="sm" type="none"/>
            <a:tailEnd len="med" w="med" type="stealth"/>
          </a:ln>
        </p:spPr>
      </p:cxnSp>
      <p:pic>
        <p:nvPicPr>
          <p:cNvPr id="738" name="Google Shape;738;p52"/>
          <p:cNvPicPr preferRelativeResize="0"/>
          <p:nvPr/>
        </p:nvPicPr>
        <p:blipFill>
          <a:blip r:embed="rId12">
            <a:alphaModFix/>
          </a:blip>
          <a:stretch>
            <a:fillRect/>
          </a:stretch>
        </p:blipFill>
        <p:spPr>
          <a:xfrm>
            <a:off x="6694359" y="4010290"/>
            <a:ext cx="1585650" cy="299313"/>
          </a:xfrm>
          <a:prstGeom prst="rect">
            <a:avLst/>
          </a:prstGeom>
          <a:noFill/>
          <a:ln>
            <a:noFill/>
          </a:ln>
        </p:spPr>
      </p:pic>
      <p:pic>
        <p:nvPicPr>
          <p:cNvPr id="739" name="Google Shape;739;p52"/>
          <p:cNvPicPr preferRelativeResize="0"/>
          <p:nvPr/>
        </p:nvPicPr>
        <p:blipFill>
          <a:blip r:embed="rId13">
            <a:alphaModFix/>
          </a:blip>
          <a:stretch>
            <a:fillRect/>
          </a:stretch>
        </p:blipFill>
        <p:spPr>
          <a:xfrm>
            <a:off x="4546667" y="2461481"/>
            <a:ext cx="830927" cy="249821"/>
          </a:xfrm>
          <a:prstGeom prst="rect">
            <a:avLst/>
          </a:prstGeom>
          <a:noFill/>
          <a:ln>
            <a:noFill/>
          </a:ln>
        </p:spPr>
      </p:pic>
      <p:pic>
        <p:nvPicPr>
          <p:cNvPr id="740" name="Google Shape;740;p52"/>
          <p:cNvPicPr preferRelativeResize="0"/>
          <p:nvPr/>
        </p:nvPicPr>
        <p:blipFill>
          <a:blip r:embed="rId14">
            <a:alphaModFix/>
          </a:blip>
          <a:stretch>
            <a:fillRect/>
          </a:stretch>
        </p:blipFill>
        <p:spPr>
          <a:xfrm>
            <a:off x="4525594" y="3930793"/>
            <a:ext cx="830926" cy="246894"/>
          </a:xfrm>
          <a:prstGeom prst="rect">
            <a:avLst/>
          </a:prstGeom>
          <a:noFill/>
          <a:ln>
            <a:noFill/>
          </a:ln>
        </p:spPr>
      </p:pic>
      <p:sp>
        <p:nvSpPr>
          <p:cNvPr id="741" name="Google Shape;741;p52"/>
          <p:cNvSpPr txBox="1"/>
          <p:nvPr/>
        </p:nvSpPr>
        <p:spPr>
          <a:xfrm>
            <a:off x="6650672" y="2404809"/>
            <a:ext cx="16404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Classifier predicts</a:t>
            </a:r>
            <a:endParaRPr sz="800">
              <a:solidFill>
                <a:schemeClr val="dk2"/>
              </a:solidFill>
            </a:endParaRPr>
          </a:p>
        </p:txBody>
      </p:sp>
      <p:sp>
        <p:nvSpPr>
          <p:cNvPr id="742" name="Google Shape;742;p52"/>
          <p:cNvSpPr txBox="1"/>
          <p:nvPr/>
        </p:nvSpPr>
        <p:spPr>
          <a:xfrm>
            <a:off x="6741197" y="3724068"/>
            <a:ext cx="14919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Defer to human</a:t>
            </a:r>
            <a:endParaRPr sz="800">
              <a:solidFill>
                <a:schemeClr val="dk2"/>
              </a:solidFill>
            </a:endParaRPr>
          </a:p>
        </p:txBody>
      </p:sp>
      <p:pic>
        <p:nvPicPr>
          <p:cNvPr id="743" name="Google Shape;743;p52"/>
          <p:cNvPicPr preferRelativeResize="0"/>
          <p:nvPr/>
        </p:nvPicPr>
        <p:blipFill>
          <a:blip r:embed="rId15">
            <a:alphaModFix/>
          </a:blip>
          <a:stretch>
            <a:fillRect/>
          </a:stretch>
        </p:blipFill>
        <p:spPr>
          <a:xfrm>
            <a:off x="6893645" y="2687991"/>
            <a:ext cx="1154305" cy="312327"/>
          </a:xfrm>
          <a:prstGeom prst="rect">
            <a:avLst/>
          </a:prstGeom>
          <a:noFill/>
          <a:ln>
            <a:noFill/>
          </a:ln>
        </p:spPr>
      </p:pic>
      <p:grpSp>
        <p:nvGrpSpPr>
          <p:cNvPr id="744" name="Google Shape;744;p52"/>
          <p:cNvGrpSpPr/>
          <p:nvPr/>
        </p:nvGrpSpPr>
        <p:grpSpPr>
          <a:xfrm>
            <a:off x="6177563" y="4330331"/>
            <a:ext cx="2619244" cy="430902"/>
            <a:chOff x="8617750" y="5773775"/>
            <a:chExt cx="3492325" cy="574535"/>
          </a:xfrm>
        </p:grpSpPr>
        <p:grpSp>
          <p:nvGrpSpPr>
            <p:cNvPr id="745" name="Google Shape;745;p52"/>
            <p:cNvGrpSpPr/>
            <p:nvPr/>
          </p:nvGrpSpPr>
          <p:grpSpPr>
            <a:xfrm>
              <a:off x="8617750" y="5773775"/>
              <a:ext cx="3492325" cy="574535"/>
              <a:chOff x="8617750" y="5849975"/>
              <a:chExt cx="3492325" cy="574535"/>
            </a:xfrm>
          </p:grpSpPr>
          <p:sp>
            <p:nvSpPr>
              <p:cNvPr id="746" name="Google Shape;746;p52"/>
              <p:cNvSpPr txBox="1"/>
              <p:nvPr/>
            </p:nvSpPr>
            <p:spPr>
              <a:xfrm>
                <a:off x="8617750" y="5849975"/>
                <a:ext cx="21870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  </a:t>
                </a:r>
                <a:endParaRPr sz="1800">
                  <a:latin typeface="Spectral"/>
                  <a:ea typeface="Spectral"/>
                  <a:cs typeface="Spectral"/>
                  <a:sym typeface="Spectral"/>
                </a:endParaRPr>
              </a:p>
            </p:txBody>
          </p:sp>
          <p:pic>
            <p:nvPicPr>
              <p:cNvPr descr="A close up of a person's foot&#10;&#10;Description automatically generated with low confidence" id="747" name="Google Shape;747;p52"/>
              <p:cNvPicPr preferRelativeResize="0"/>
              <p:nvPr/>
            </p:nvPicPr>
            <p:blipFill rotWithShape="1">
              <a:blip r:embed="rId5">
                <a:alphaModFix/>
              </a:blip>
              <a:srcRect b="0" l="0" r="0" t="0"/>
              <a:stretch/>
            </p:blipFill>
            <p:spPr>
              <a:xfrm>
                <a:off x="9080937" y="5891413"/>
                <a:ext cx="745600" cy="519019"/>
              </a:xfrm>
              <a:prstGeom prst="rect">
                <a:avLst/>
              </a:prstGeom>
              <a:noFill/>
              <a:ln>
                <a:noFill/>
              </a:ln>
            </p:spPr>
          </p:pic>
          <p:sp>
            <p:nvSpPr>
              <p:cNvPr id="748" name="Google Shape;748;p52"/>
              <p:cNvSpPr/>
              <p:nvPr/>
            </p:nvSpPr>
            <p:spPr>
              <a:xfrm>
                <a:off x="11052275" y="5904125"/>
                <a:ext cx="1057800" cy="445800"/>
              </a:xfrm>
              <a:prstGeom prst="roundRect">
                <a:avLst>
                  <a:gd fmla="val 16667" name="adj"/>
                </a:avLst>
              </a:prstGeom>
              <a:solidFill>
                <a:srgbClr val="FBDAD3"/>
              </a:solidFill>
              <a:ln cap="flat" cmpd="sng" w="9525">
                <a:solidFill>
                  <a:srgbClr val="FBDAD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49" name="Google Shape;749;p52"/>
              <p:cNvSpPr txBox="1"/>
              <p:nvPr/>
            </p:nvSpPr>
            <p:spPr>
              <a:xfrm>
                <a:off x="11047400" y="5926900"/>
                <a:ext cx="10578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lang="it" sz="1100">
                    <a:latin typeface="Consolas"/>
                    <a:ea typeface="Consolas"/>
                    <a:cs typeface="Consolas"/>
                    <a:sym typeface="Consolas"/>
                  </a:rPr>
                  <a:t>Melanoma</a:t>
                </a:r>
                <a:endParaRPr b="0" i="0" sz="1100" u="none" cap="none" strike="noStrike">
                  <a:solidFill>
                    <a:srgbClr val="000000"/>
                  </a:solidFill>
                  <a:latin typeface="Consolas"/>
                  <a:ea typeface="Consolas"/>
                  <a:cs typeface="Consolas"/>
                  <a:sym typeface="Consolas"/>
                </a:endParaRPr>
              </a:p>
            </p:txBody>
          </p:sp>
          <p:pic>
            <p:nvPicPr>
              <p:cNvPr id="750" name="Google Shape;750;p52"/>
              <p:cNvPicPr preferRelativeResize="0"/>
              <p:nvPr/>
            </p:nvPicPr>
            <p:blipFill>
              <a:blip r:embed="rId9">
                <a:alphaModFix/>
              </a:blip>
              <a:stretch>
                <a:fillRect/>
              </a:stretch>
            </p:blipFill>
            <p:spPr>
              <a:xfrm>
                <a:off x="9956043" y="5877327"/>
                <a:ext cx="405275" cy="547183"/>
              </a:xfrm>
              <a:prstGeom prst="rect">
                <a:avLst/>
              </a:prstGeom>
              <a:noFill/>
              <a:ln>
                <a:noFill/>
              </a:ln>
            </p:spPr>
          </p:pic>
        </p:grpSp>
        <p:pic>
          <p:nvPicPr>
            <p:cNvPr id="751" name="Google Shape;751;p52"/>
            <p:cNvPicPr preferRelativeResize="0"/>
            <p:nvPr/>
          </p:nvPicPr>
          <p:blipFill>
            <a:blip r:embed="rId16">
              <a:alphaModFix/>
            </a:blip>
            <a:stretch>
              <a:fillRect/>
            </a:stretch>
          </p:blipFill>
          <p:spPr>
            <a:xfrm>
              <a:off x="10521688" y="5922930"/>
              <a:ext cx="428625" cy="276225"/>
            </a:xfrm>
            <a:prstGeom prst="rect">
              <a:avLst/>
            </a:prstGeom>
            <a:noFill/>
            <a:ln>
              <a:noFill/>
            </a:ln>
          </p:spPr>
        </p:pic>
      </p:grpSp>
      <p:grpSp>
        <p:nvGrpSpPr>
          <p:cNvPr id="752" name="Google Shape;752;p52"/>
          <p:cNvGrpSpPr/>
          <p:nvPr/>
        </p:nvGrpSpPr>
        <p:grpSpPr>
          <a:xfrm>
            <a:off x="6395287" y="3017981"/>
            <a:ext cx="2196242" cy="423225"/>
            <a:chOff x="8831850" y="3642975"/>
            <a:chExt cx="2928322" cy="564300"/>
          </a:xfrm>
        </p:grpSpPr>
        <p:grpSp>
          <p:nvGrpSpPr>
            <p:cNvPr id="753" name="Google Shape;753;p52"/>
            <p:cNvGrpSpPr/>
            <p:nvPr/>
          </p:nvGrpSpPr>
          <p:grpSpPr>
            <a:xfrm>
              <a:off x="8831850" y="3642975"/>
              <a:ext cx="2928322" cy="564300"/>
              <a:chOff x="9045950" y="3241475"/>
              <a:chExt cx="2928322" cy="564300"/>
            </a:xfrm>
          </p:grpSpPr>
          <p:sp>
            <p:nvSpPr>
              <p:cNvPr id="754" name="Google Shape;754;p52"/>
              <p:cNvSpPr txBox="1"/>
              <p:nvPr/>
            </p:nvSpPr>
            <p:spPr>
              <a:xfrm>
                <a:off x="9045950" y="3241475"/>
                <a:ext cx="14316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a:t>
                </a:r>
                <a:endParaRPr sz="1800">
                  <a:latin typeface="Spectral"/>
                  <a:ea typeface="Spectral"/>
                  <a:cs typeface="Spectral"/>
                  <a:sym typeface="Spectral"/>
                </a:endParaRPr>
              </a:p>
            </p:txBody>
          </p:sp>
          <p:pic>
            <p:nvPicPr>
              <p:cNvPr id="755" name="Google Shape;755;p52"/>
              <p:cNvPicPr preferRelativeResize="0"/>
              <p:nvPr/>
            </p:nvPicPr>
            <p:blipFill rotWithShape="1">
              <a:blip r:embed="rId4">
                <a:alphaModFix/>
              </a:blip>
              <a:srcRect b="40445" l="31924" r="30763" t="20581"/>
              <a:stretch/>
            </p:blipFill>
            <p:spPr>
              <a:xfrm>
                <a:off x="9388162" y="3251274"/>
                <a:ext cx="745600" cy="519161"/>
              </a:xfrm>
              <a:prstGeom prst="rect">
                <a:avLst/>
              </a:prstGeom>
              <a:noFill/>
              <a:ln>
                <a:noFill/>
              </a:ln>
            </p:spPr>
          </p:pic>
          <p:sp>
            <p:nvSpPr>
              <p:cNvPr id="756" name="Google Shape;756;p52"/>
              <p:cNvSpPr/>
              <p:nvPr/>
            </p:nvSpPr>
            <p:spPr>
              <a:xfrm>
                <a:off x="10759125" y="3295625"/>
                <a:ext cx="1196100" cy="445800"/>
              </a:xfrm>
              <a:prstGeom prst="roundRect">
                <a:avLst>
                  <a:gd fmla="val 16667" name="adj"/>
                </a:avLst>
              </a:prstGeom>
              <a:solidFill>
                <a:srgbClr val="D0DEAA"/>
              </a:solidFill>
              <a:ln cap="flat" cmpd="sng" w="9525">
                <a:solidFill>
                  <a:srgbClr val="D0DEAA"/>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7" name="Google Shape;757;p52"/>
              <p:cNvSpPr txBox="1"/>
              <p:nvPr/>
            </p:nvSpPr>
            <p:spPr>
              <a:xfrm>
                <a:off x="10778172" y="3318400"/>
                <a:ext cx="11961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it" sz="1100" u="none" cap="none" strike="noStrike">
                    <a:solidFill>
                      <a:srgbClr val="000000"/>
                    </a:solidFill>
                    <a:latin typeface="Consolas"/>
                    <a:ea typeface="Consolas"/>
                    <a:cs typeface="Consolas"/>
                    <a:sym typeface="Consolas"/>
                  </a:rPr>
                  <a:t>Not</a:t>
                </a:r>
                <a:r>
                  <a:rPr lang="it" sz="1100">
                    <a:latin typeface="Consolas"/>
                    <a:ea typeface="Consolas"/>
                    <a:cs typeface="Consolas"/>
                    <a:sym typeface="Consolas"/>
                  </a:rPr>
                  <a:t> </a:t>
                </a:r>
                <a:r>
                  <a:rPr b="0" i="0" lang="it" sz="1100" u="none" cap="none" strike="noStrike">
                    <a:solidFill>
                      <a:srgbClr val="000000"/>
                    </a:solidFill>
                    <a:latin typeface="Consolas"/>
                    <a:ea typeface="Consolas"/>
                    <a:cs typeface="Consolas"/>
                    <a:sym typeface="Consolas"/>
                  </a:rPr>
                  <a:t>a melanoma</a:t>
                </a:r>
                <a:endParaRPr b="0" i="0" sz="1100" u="none" cap="none" strike="noStrike">
                  <a:solidFill>
                    <a:srgbClr val="000000"/>
                  </a:solidFill>
                  <a:latin typeface="Consolas"/>
                  <a:ea typeface="Consolas"/>
                  <a:cs typeface="Consolas"/>
                  <a:sym typeface="Consolas"/>
                </a:endParaRPr>
              </a:p>
            </p:txBody>
          </p:sp>
        </p:grpSp>
        <p:pic>
          <p:nvPicPr>
            <p:cNvPr id="758" name="Google Shape;758;p52"/>
            <p:cNvPicPr preferRelativeResize="0"/>
            <p:nvPr/>
          </p:nvPicPr>
          <p:blipFill>
            <a:blip r:embed="rId16">
              <a:alphaModFix/>
            </a:blip>
            <a:stretch>
              <a:fillRect/>
            </a:stretch>
          </p:blipFill>
          <p:spPr>
            <a:xfrm>
              <a:off x="10051538" y="3781900"/>
              <a:ext cx="428625" cy="276225"/>
            </a:xfrm>
            <a:prstGeom prst="rect">
              <a:avLst/>
            </a:prstGeom>
            <a:noFill/>
            <a:ln>
              <a:noFill/>
            </a:ln>
          </p:spPr>
        </p:pic>
      </p:grpSp>
      <p:sp>
        <p:nvSpPr>
          <p:cNvPr id="759" name="Google Shape;759;p52"/>
          <p:cNvSpPr txBox="1"/>
          <p:nvPr/>
        </p:nvSpPr>
        <p:spPr>
          <a:xfrm>
            <a:off x="5921980" y="2013346"/>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b="0" i="0" lang="it" sz="1500" u="none" cap="none" strike="noStrike">
                <a:solidFill>
                  <a:srgbClr val="C00000"/>
                </a:solidFill>
                <a:latin typeface="Poppins"/>
                <a:ea typeface="Poppins"/>
                <a:cs typeface="Poppins"/>
                <a:sym typeface="Poppins"/>
              </a:rPr>
              <a:t>Decision step</a:t>
            </a:r>
            <a:endParaRPr sz="1100"/>
          </a:p>
        </p:txBody>
      </p:sp>
      <p:sp>
        <p:nvSpPr>
          <p:cNvPr id="760" name="Google Shape;760;p52"/>
          <p:cNvSpPr/>
          <p:nvPr/>
        </p:nvSpPr>
        <p:spPr>
          <a:xfrm>
            <a:off x="295781" y="2013338"/>
            <a:ext cx="8786400" cy="30909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61" name="Google Shape;761;p52"/>
          <p:cNvSpPr txBox="1"/>
          <p:nvPr/>
        </p:nvSpPr>
        <p:spPr>
          <a:xfrm>
            <a:off x="6751305" y="3028011"/>
            <a:ext cx="1640400" cy="12546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Either the </a:t>
            </a:r>
            <a:r>
              <a:rPr b="1" lang="it" sz="1400">
                <a:solidFill>
                  <a:schemeClr val="dk1"/>
                </a:solidFill>
                <a:latin typeface="Poppins"/>
                <a:ea typeface="Poppins"/>
                <a:cs typeface="Poppins"/>
                <a:sym typeface="Poppins"/>
              </a:rPr>
              <a:t>h</a:t>
            </a:r>
            <a:r>
              <a:rPr b="1" i="0" lang="it" sz="1400" u="none" cap="none" strike="noStrike">
                <a:solidFill>
                  <a:schemeClr val="dk1"/>
                </a:solidFill>
                <a:latin typeface="Poppins"/>
                <a:ea typeface="Poppins"/>
                <a:cs typeface="Poppins"/>
                <a:sym typeface="Poppins"/>
              </a:rPr>
              <a:t>uman</a:t>
            </a:r>
            <a:r>
              <a:rPr lang="it" sz="1400">
                <a:solidFill>
                  <a:schemeClr val="dk1"/>
                </a:solidFill>
                <a:latin typeface="Poppins"/>
                <a:ea typeface="Poppins"/>
                <a:cs typeface="Poppins"/>
                <a:sym typeface="Poppins"/>
              </a:rPr>
              <a:t> </a:t>
            </a:r>
            <a:r>
              <a:rPr b="1" lang="it" sz="1400">
                <a:solidFill>
                  <a:schemeClr val="dk1"/>
                </a:solidFill>
                <a:latin typeface="Poppins"/>
                <a:ea typeface="Poppins"/>
                <a:cs typeface="Poppins"/>
                <a:sym typeface="Poppins"/>
              </a:rPr>
              <a:t>or the machine</a:t>
            </a:r>
            <a:r>
              <a:rPr lang="it" sz="1400">
                <a:solidFill>
                  <a:schemeClr val="dk1"/>
                </a:solidFill>
                <a:latin typeface="Poppins"/>
                <a:ea typeface="Poppins"/>
                <a:cs typeface="Poppins"/>
                <a:sym typeface="Poppins"/>
              </a:rPr>
              <a:t> agent predicts</a:t>
            </a:r>
            <a:endParaRPr sz="1100"/>
          </a:p>
        </p:txBody>
      </p:sp>
      <p:cxnSp>
        <p:nvCxnSpPr>
          <p:cNvPr id="762" name="Google Shape;762;p52"/>
          <p:cNvCxnSpPr>
            <a:stCxn id="731" idx="3"/>
            <a:endCxn id="761" idx="2"/>
          </p:cNvCxnSpPr>
          <p:nvPr/>
        </p:nvCxnSpPr>
        <p:spPr>
          <a:xfrm>
            <a:off x="6280929" y="4246377"/>
            <a:ext cx="1290600" cy="36300"/>
          </a:xfrm>
          <a:prstGeom prst="curvedConnector4">
            <a:avLst>
              <a:gd fmla="val 18223" name="adj1"/>
              <a:gd fmla="val 755812" name="adj2"/>
            </a:avLst>
          </a:prstGeom>
          <a:noFill/>
          <a:ln cap="flat" cmpd="sng" w="38100">
            <a:solidFill>
              <a:srgbClr val="BFE2E0"/>
            </a:solidFill>
            <a:prstDash val="solid"/>
            <a:round/>
            <a:headEnd len="sm" w="sm" type="none"/>
            <a:tailEnd len="med" w="med" type="triangle"/>
          </a:ln>
        </p:spPr>
      </p:cxnSp>
      <p:cxnSp>
        <p:nvCxnSpPr>
          <p:cNvPr id="763" name="Google Shape;763;p52"/>
          <p:cNvCxnSpPr>
            <a:stCxn id="729" idx="3"/>
            <a:endCxn id="761" idx="0"/>
          </p:cNvCxnSpPr>
          <p:nvPr/>
        </p:nvCxnSpPr>
        <p:spPr>
          <a:xfrm>
            <a:off x="6280939" y="2764521"/>
            <a:ext cx="1290600" cy="263400"/>
          </a:xfrm>
          <a:prstGeom prst="curvedConnector2">
            <a:avLst/>
          </a:prstGeom>
          <a:noFill/>
          <a:ln cap="flat" cmpd="sng" w="38100">
            <a:solidFill>
              <a:srgbClr val="BFE2E0"/>
            </a:solidFill>
            <a:prstDash val="solid"/>
            <a:round/>
            <a:headEnd len="sm" w="sm" type="none"/>
            <a:tailEnd len="med" w="med" type="triangle"/>
          </a:ln>
        </p:spPr>
      </p:cxnSp>
      <p:pic>
        <p:nvPicPr>
          <p:cNvPr descr="Icon&#10;&#10;Description automatically generated" id="729" name="Google Shape;729;p52"/>
          <p:cNvPicPr preferRelativeResize="0"/>
          <p:nvPr/>
        </p:nvPicPr>
        <p:blipFill rotWithShape="1">
          <a:blip r:embed="rId8">
            <a:alphaModFix/>
          </a:blip>
          <a:srcRect b="0" l="0" r="0" t="0"/>
          <a:stretch/>
        </p:blipFill>
        <p:spPr>
          <a:xfrm>
            <a:off x="5628814" y="2438447"/>
            <a:ext cx="652125" cy="652148"/>
          </a:xfrm>
          <a:prstGeom prst="rect">
            <a:avLst/>
          </a:prstGeom>
          <a:noFill/>
          <a:ln>
            <a:noFill/>
          </a:ln>
        </p:spPr>
      </p:pic>
      <p:pic>
        <p:nvPicPr>
          <p:cNvPr id="731" name="Google Shape;731;p52"/>
          <p:cNvPicPr preferRelativeResize="0"/>
          <p:nvPr>
            <p:ph idx="2" type="pic"/>
          </p:nvPr>
        </p:nvPicPr>
        <p:blipFill rotWithShape="1">
          <a:blip r:embed="rId17">
            <a:alphaModFix/>
          </a:blip>
          <a:srcRect b="0" l="1465" r="1465" t="0"/>
          <a:stretch/>
        </p:blipFill>
        <p:spPr>
          <a:xfrm>
            <a:off x="5628804" y="3724065"/>
            <a:ext cx="652125" cy="1044624"/>
          </a:xfrm>
          <a:prstGeom prst="rect">
            <a:avLst/>
          </a:prstGeom>
          <a:solidFill>
            <a:schemeClr val="lt1"/>
          </a:solidFill>
          <a:ln>
            <a:noFill/>
          </a:ln>
        </p:spPr>
      </p:pic>
      <p:sp>
        <p:nvSpPr>
          <p:cNvPr id="764" name="Google Shape;764;p52"/>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An example</a:t>
            </a:r>
            <a:endParaRPr b="0" i="0" sz="2500" u="none" cap="none" strike="noStrike">
              <a:solidFill>
                <a:schemeClr val="dk1"/>
              </a:solidFill>
              <a:latin typeface="Poppins"/>
              <a:ea typeface="Poppins"/>
              <a:cs typeface="Poppins"/>
              <a:sym typeface="Poppins"/>
            </a:endParaRPr>
          </a:p>
        </p:txBody>
      </p:sp>
      <p:sp>
        <p:nvSpPr>
          <p:cNvPr id="765" name="Google Shape;765;p52"/>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53"/>
          <p:cNvSpPr txBox="1"/>
          <p:nvPr/>
        </p:nvSpPr>
        <p:spPr>
          <a:xfrm>
            <a:off x="507825" y="1713263"/>
            <a:ext cx="8389500" cy="28707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it" sz="1400">
                <a:solidFill>
                  <a:schemeClr val="dk1"/>
                </a:solidFill>
                <a:latin typeface="Poppins"/>
                <a:ea typeface="Poppins"/>
                <a:cs typeface="Poppins"/>
                <a:sym typeface="Poppins"/>
              </a:rPr>
              <a:t>The scope of L2D is to find the </a:t>
            </a:r>
            <a:r>
              <a:rPr b="1" lang="it" sz="1400">
                <a:solidFill>
                  <a:schemeClr val="dk1"/>
                </a:solidFill>
                <a:latin typeface="Poppins"/>
                <a:ea typeface="Poppins"/>
                <a:cs typeface="Poppins"/>
                <a:sym typeface="Poppins"/>
              </a:rPr>
              <a:t>classifier-deferral pair                  </a:t>
            </a:r>
            <a:r>
              <a:rPr lang="it" sz="1400">
                <a:solidFill>
                  <a:schemeClr val="dk1"/>
                </a:solidFill>
                <a:latin typeface="Poppins"/>
                <a:ea typeface="Poppins"/>
                <a:cs typeface="Poppins"/>
                <a:sym typeface="Poppins"/>
              </a:rPr>
              <a:t>that best approximates the optimal Bayes solution.</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rPr lang="it" sz="1400">
                <a:solidFill>
                  <a:schemeClr val="dk1"/>
                </a:solidFill>
                <a:latin typeface="Poppins"/>
                <a:ea typeface="Poppins"/>
                <a:cs typeface="Poppins"/>
                <a:sym typeface="Poppins"/>
              </a:rPr>
              <a:t>However, the loss function		is often not continuous nor differentiable, hence extremely hard to optimize and computationally intractable. </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rPr lang="it" sz="1400">
                <a:solidFill>
                  <a:schemeClr val="dk1"/>
                </a:solidFill>
                <a:latin typeface="Poppins"/>
                <a:ea typeface="Poppins"/>
                <a:cs typeface="Poppins"/>
                <a:sym typeface="Poppins"/>
              </a:rPr>
              <a:t>Hence, to solve the L2D problem one can either design heuristics to learn the two functions separately or learn them jointly by minimizing the empirical risk associated with a </a:t>
            </a:r>
            <a:r>
              <a:rPr b="1" lang="it" sz="1400">
                <a:solidFill>
                  <a:schemeClr val="dk1"/>
                </a:solidFill>
                <a:latin typeface="Poppins"/>
                <a:ea typeface="Poppins"/>
                <a:cs typeface="Poppins"/>
                <a:sym typeface="Poppins"/>
              </a:rPr>
              <a:t>surrogate loss function</a:t>
            </a:r>
            <a:r>
              <a:rPr lang="it" sz="1400">
                <a:solidFill>
                  <a:schemeClr val="dk1"/>
                </a:solidFill>
                <a:latin typeface="Poppins"/>
                <a:ea typeface="Poppins"/>
                <a:cs typeface="Poppins"/>
                <a:sym typeface="Poppins"/>
              </a:rPr>
              <a:t>                with sufficient computational guarantees.</a:t>
            </a:r>
            <a:endParaRPr sz="1400">
              <a:solidFill>
                <a:schemeClr val="dk1"/>
              </a:solidFill>
              <a:latin typeface="Poppins"/>
              <a:ea typeface="Poppins"/>
              <a:cs typeface="Poppins"/>
              <a:sym typeface="Poppins"/>
            </a:endParaRPr>
          </a:p>
        </p:txBody>
      </p:sp>
      <p:pic>
        <p:nvPicPr>
          <p:cNvPr id="771" name="Google Shape;771;p53"/>
          <p:cNvPicPr preferRelativeResize="0"/>
          <p:nvPr/>
        </p:nvPicPr>
        <p:blipFill>
          <a:blip r:embed="rId3">
            <a:alphaModFix/>
          </a:blip>
          <a:stretch>
            <a:fillRect/>
          </a:stretch>
        </p:blipFill>
        <p:spPr>
          <a:xfrm>
            <a:off x="5365919" y="1633669"/>
            <a:ext cx="604631" cy="463894"/>
          </a:xfrm>
          <a:prstGeom prst="rect">
            <a:avLst/>
          </a:prstGeom>
          <a:noFill/>
          <a:ln>
            <a:noFill/>
          </a:ln>
        </p:spPr>
      </p:pic>
      <p:pic>
        <p:nvPicPr>
          <p:cNvPr id="772" name="Google Shape;772;p53"/>
          <p:cNvPicPr preferRelativeResize="0"/>
          <p:nvPr/>
        </p:nvPicPr>
        <p:blipFill>
          <a:blip r:embed="rId4">
            <a:alphaModFix/>
          </a:blip>
          <a:stretch>
            <a:fillRect/>
          </a:stretch>
        </p:blipFill>
        <p:spPr>
          <a:xfrm>
            <a:off x="3012819" y="2645025"/>
            <a:ext cx="661144" cy="333394"/>
          </a:xfrm>
          <a:prstGeom prst="rect">
            <a:avLst/>
          </a:prstGeom>
          <a:noFill/>
          <a:ln>
            <a:noFill/>
          </a:ln>
        </p:spPr>
      </p:pic>
      <p:pic>
        <p:nvPicPr>
          <p:cNvPr id="773" name="Google Shape;773;p53"/>
          <p:cNvPicPr preferRelativeResize="0"/>
          <p:nvPr/>
        </p:nvPicPr>
        <p:blipFill>
          <a:blip r:embed="rId5">
            <a:alphaModFix/>
          </a:blip>
          <a:stretch>
            <a:fillRect/>
          </a:stretch>
        </p:blipFill>
        <p:spPr>
          <a:xfrm>
            <a:off x="1812200" y="4220819"/>
            <a:ext cx="661144" cy="363164"/>
          </a:xfrm>
          <a:prstGeom prst="rect">
            <a:avLst/>
          </a:prstGeom>
          <a:noFill/>
          <a:ln>
            <a:noFill/>
          </a:ln>
        </p:spPr>
      </p:pic>
      <p:sp>
        <p:nvSpPr>
          <p:cNvPr id="774" name="Google Shape;774;p53"/>
          <p:cNvSpPr txBox="1"/>
          <p:nvPr/>
        </p:nvSpPr>
        <p:spPr>
          <a:xfrm>
            <a:off x="3673912" y="4719150"/>
            <a:ext cx="1796100" cy="2847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How to define it?</a:t>
            </a:r>
            <a:endParaRPr sz="1100"/>
          </a:p>
        </p:txBody>
      </p:sp>
      <p:cxnSp>
        <p:nvCxnSpPr>
          <p:cNvPr id="775" name="Google Shape;775;p53"/>
          <p:cNvCxnSpPr>
            <a:stCxn id="773" idx="2"/>
            <a:endCxn id="774" idx="1"/>
          </p:cNvCxnSpPr>
          <p:nvPr/>
        </p:nvCxnSpPr>
        <p:spPr>
          <a:xfrm flipH="1" rot="-5400000">
            <a:off x="2769622" y="3957132"/>
            <a:ext cx="277500" cy="1531200"/>
          </a:xfrm>
          <a:prstGeom prst="curvedConnector2">
            <a:avLst/>
          </a:prstGeom>
          <a:noFill/>
          <a:ln cap="flat" cmpd="sng" w="38100">
            <a:solidFill>
              <a:srgbClr val="BFE2E0"/>
            </a:solidFill>
            <a:prstDash val="solid"/>
            <a:round/>
            <a:headEnd len="sm" w="sm" type="none"/>
            <a:tailEnd len="med" w="med" type="triangle"/>
          </a:ln>
        </p:spPr>
      </p:cxnSp>
      <p:sp>
        <p:nvSpPr>
          <p:cNvPr id="776" name="Google Shape;776;p53"/>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Problem formulation</a:t>
            </a:r>
            <a:endParaRPr sz="2500">
              <a:solidFill>
                <a:schemeClr val="dk1"/>
              </a:solidFill>
              <a:latin typeface="Poppins"/>
              <a:ea typeface="Poppins"/>
              <a:cs typeface="Poppins"/>
              <a:sym typeface="Poppins"/>
            </a:endParaRPr>
          </a:p>
        </p:txBody>
      </p:sp>
      <p:sp>
        <p:nvSpPr>
          <p:cNvPr id="777" name="Google Shape;777;p53"/>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Learning to reject is a well studied field </a:t>
            </a:r>
            <a:endParaRPr b="0" i="0" sz="2500" u="none" cap="none" strike="noStrike">
              <a:solidFill>
                <a:schemeClr val="dk1"/>
              </a:solidFill>
              <a:latin typeface="Poppins"/>
              <a:ea typeface="Poppins"/>
              <a:cs typeface="Poppins"/>
              <a:sym typeface="Poppins"/>
            </a:endParaRPr>
          </a:p>
        </p:txBody>
      </p:sp>
      <p:sp>
        <p:nvSpPr>
          <p:cNvPr id="110" name="Google Shape;110;p18"/>
          <p:cNvSpPr txBox="1"/>
          <p:nvPr/>
        </p:nvSpPr>
        <p:spPr>
          <a:xfrm>
            <a:off x="0" y="4388625"/>
            <a:ext cx="9144000" cy="7551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Kilian Hendrickx, Lorenzo Perini, Dries Van der Plas, Wannes Meert, and Jesse Davis. 2021. Machine Learning with a Reject Option: A survey. CoRR abs/2107.11277 (2021). arXiv:2107.11277</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Xu-Yao Zhang, Guo-Sen Xie, Xiuli Li, Tao Mei, and Cheng-Lin Liu. 2023. A Survey on Learning to Reject.</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Proc. IEEE 111, 2 (2023), 185–215.</a:t>
            </a:r>
            <a:endParaRPr sz="900">
              <a:solidFill>
                <a:srgbClr val="666666"/>
              </a:solidFill>
              <a:latin typeface="Poppins"/>
              <a:ea typeface="Poppins"/>
              <a:cs typeface="Poppins"/>
              <a:sym typeface="Poppins"/>
            </a:endParaRPr>
          </a:p>
        </p:txBody>
      </p:sp>
      <p:sp>
        <p:nvSpPr>
          <p:cNvPr id="111" name="Google Shape;111;p18"/>
          <p:cNvSpPr txBox="1"/>
          <p:nvPr/>
        </p:nvSpPr>
        <p:spPr>
          <a:xfrm>
            <a:off x="375225" y="2665613"/>
            <a:ext cx="5616600" cy="16854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Learning to reject has also many different “names”</a:t>
            </a:r>
            <a:endParaRPr sz="1500">
              <a:solidFill>
                <a:schemeClr val="dk1"/>
              </a:solidFill>
              <a:latin typeface="Poppins"/>
              <a:ea typeface="Poppins"/>
              <a:cs typeface="Poppins"/>
              <a:sym typeface="Poppins"/>
            </a:endParaRPr>
          </a:p>
          <a:p>
            <a:pPr indent="-260350" lvl="0" marL="342900" marR="0" rtl="0" algn="just">
              <a:lnSpc>
                <a:spcPct val="150000"/>
              </a:lnSpc>
              <a:spcBef>
                <a:spcPts val="0"/>
              </a:spcBef>
              <a:spcAft>
                <a:spcPts val="0"/>
              </a:spcAft>
              <a:buClr>
                <a:schemeClr val="dk1"/>
              </a:buClr>
              <a:buSzPts val="1500"/>
              <a:buFont typeface="Poppins"/>
              <a:buChar char="-"/>
            </a:pPr>
            <a:r>
              <a:rPr lang="it" sz="1500">
                <a:solidFill>
                  <a:schemeClr val="dk1"/>
                </a:solidFill>
                <a:latin typeface="Poppins"/>
                <a:ea typeface="Poppins"/>
                <a:cs typeface="Poppins"/>
                <a:sym typeface="Poppins"/>
              </a:rPr>
              <a:t>Learning to reject</a:t>
            </a:r>
            <a:endParaRPr sz="1500">
              <a:solidFill>
                <a:schemeClr val="dk1"/>
              </a:solidFill>
              <a:latin typeface="Poppins"/>
              <a:ea typeface="Poppins"/>
              <a:cs typeface="Poppins"/>
              <a:sym typeface="Poppins"/>
            </a:endParaRPr>
          </a:p>
          <a:p>
            <a:pPr indent="-260350" lvl="0" marL="342900" marR="0" rtl="0" algn="just">
              <a:lnSpc>
                <a:spcPct val="150000"/>
              </a:lnSpc>
              <a:spcBef>
                <a:spcPts val="0"/>
              </a:spcBef>
              <a:spcAft>
                <a:spcPts val="0"/>
              </a:spcAft>
              <a:buClr>
                <a:schemeClr val="dk1"/>
              </a:buClr>
              <a:buSzPts val="1500"/>
              <a:buFont typeface="Poppins"/>
              <a:buChar char="-"/>
            </a:pPr>
            <a:r>
              <a:rPr lang="it" sz="1500">
                <a:solidFill>
                  <a:schemeClr val="dk1"/>
                </a:solidFill>
                <a:latin typeface="Poppins"/>
                <a:ea typeface="Poppins"/>
                <a:cs typeface="Poppins"/>
                <a:sym typeface="Poppins"/>
              </a:rPr>
              <a:t>Learning with a reject option</a:t>
            </a:r>
            <a:endParaRPr sz="1500">
              <a:solidFill>
                <a:schemeClr val="dk1"/>
              </a:solidFill>
              <a:latin typeface="Poppins"/>
              <a:ea typeface="Poppins"/>
              <a:cs typeface="Poppins"/>
              <a:sym typeface="Poppins"/>
            </a:endParaRPr>
          </a:p>
          <a:p>
            <a:pPr indent="-260350" lvl="0" marL="342900" marR="0" rtl="0" algn="just">
              <a:lnSpc>
                <a:spcPct val="150000"/>
              </a:lnSpc>
              <a:spcBef>
                <a:spcPts val="0"/>
              </a:spcBef>
              <a:spcAft>
                <a:spcPts val="0"/>
              </a:spcAft>
              <a:buClr>
                <a:schemeClr val="dk1"/>
              </a:buClr>
              <a:buSzPts val="1500"/>
              <a:buFont typeface="Poppins"/>
              <a:buChar char="-"/>
            </a:pPr>
            <a:r>
              <a:rPr lang="it" sz="1500">
                <a:solidFill>
                  <a:schemeClr val="dk1"/>
                </a:solidFill>
                <a:latin typeface="Poppins"/>
                <a:ea typeface="Poppins"/>
                <a:cs typeface="Poppins"/>
                <a:sym typeface="Poppins"/>
              </a:rPr>
              <a:t>Selective classification</a:t>
            </a:r>
            <a:endParaRPr sz="1500">
              <a:solidFill>
                <a:schemeClr val="dk1"/>
              </a:solidFill>
              <a:latin typeface="Poppins"/>
              <a:ea typeface="Poppins"/>
              <a:cs typeface="Poppins"/>
              <a:sym typeface="Poppins"/>
            </a:endParaRPr>
          </a:p>
          <a:p>
            <a:pPr indent="0" lvl="0" marL="342900" marR="0" rtl="0" algn="l">
              <a:lnSpc>
                <a:spcPct val="150000"/>
              </a:lnSpc>
              <a:spcBef>
                <a:spcPts val="0"/>
              </a:spcBef>
              <a:spcAft>
                <a:spcPts val="0"/>
              </a:spcAft>
              <a:buNone/>
            </a:pPr>
            <a:r>
              <a:t/>
            </a:r>
            <a:endParaRPr sz="1500">
              <a:solidFill>
                <a:schemeClr val="dk1"/>
              </a:solidFill>
              <a:latin typeface="Poppins"/>
              <a:ea typeface="Poppins"/>
              <a:cs typeface="Poppins"/>
              <a:sym typeface="Poppins"/>
            </a:endParaRPr>
          </a:p>
        </p:txBody>
      </p:sp>
      <p:sp>
        <p:nvSpPr>
          <p:cNvPr id="112" name="Google Shape;112;p18"/>
          <p:cNvSpPr txBox="1"/>
          <p:nvPr/>
        </p:nvSpPr>
        <p:spPr>
          <a:xfrm>
            <a:off x="401269" y="1672913"/>
            <a:ext cx="6518100" cy="992700"/>
          </a:xfrm>
          <a:prstGeom prst="rect">
            <a:avLst/>
          </a:prstGeom>
          <a:noFill/>
          <a:ln>
            <a:noFill/>
          </a:ln>
        </p:spPr>
        <p:txBody>
          <a:bodyPr anchorCtr="0" anchor="t" bIns="34275" lIns="68575" spcFirstLastPara="1" rIns="68575" wrap="square" tIns="34275">
            <a:spAutoFit/>
          </a:bodyPr>
          <a:lstStyle/>
          <a:p>
            <a:pPr indent="-260350" lvl="0" marL="342900" marR="0" rtl="0" algn="just">
              <a:lnSpc>
                <a:spcPct val="150000"/>
              </a:lnSpc>
              <a:spcBef>
                <a:spcPts val="0"/>
              </a:spcBef>
              <a:spcAft>
                <a:spcPts val="0"/>
              </a:spcAft>
              <a:buClr>
                <a:schemeClr val="dk1"/>
              </a:buClr>
              <a:buSzPts val="1500"/>
              <a:buFont typeface="Poppins"/>
              <a:buChar char="-"/>
            </a:pPr>
            <a:r>
              <a:rPr lang="it" sz="1500">
                <a:solidFill>
                  <a:schemeClr val="dk1"/>
                </a:solidFill>
                <a:latin typeface="Poppins"/>
                <a:ea typeface="Poppins"/>
                <a:cs typeface="Poppins"/>
                <a:sym typeface="Poppins"/>
              </a:rPr>
              <a:t>Two surveys on the topic</a:t>
            </a:r>
            <a:endParaRPr sz="1500">
              <a:solidFill>
                <a:schemeClr val="dk1"/>
              </a:solidFill>
              <a:latin typeface="Poppins"/>
              <a:ea typeface="Poppins"/>
              <a:cs typeface="Poppins"/>
              <a:sym typeface="Poppins"/>
            </a:endParaRPr>
          </a:p>
          <a:p>
            <a:pPr indent="-260350" lvl="0" marL="342900" marR="0" rtl="0" algn="just">
              <a:lnSpc>
                <a:spcPct val="150000"/>
              </a:lnSpc>
              <a:spcBef>
                <a:spcPts val="0"/>
              </a:spcBef>
              <a:spcAft>
                <a:spcPts val="0"/>
              </a:spcAft>
              <a:buClr>
                <a:schemeClr val="dk1"/>
              </a:buClr>
              <a:buSzPts val="1500"/>
              <a:buFont typeface="Poppins"/>
              <a:buChar char="-"/>
            </a:pPr>
            <a:r>
              <a:rPr lang="it" sz="1500">
                <a:solidFill>
                  <a:schemeClr val="dk1"/>
                </a:solidFill>
                <a:latin typeface="Poppins"/>
                <a:ea typeface="Poppins"/>
                <a:cs typeface="Poppins"/>
                <a:sym typeface="Poppins"/>
              </a:rPr>
              <a:t>Widely studied</a:t>
            </a:r>
            <a:endParaRPr sz="1500">
              <a:solidFill>
                <a:schemeClr val="dk1"/>
              </a:solidFill>
              <a:latin typeface="Poppins"/>
              <a:ea typeface="Poppins"/>
              <a:cs typeface="Poppins"/>
              <a:sym typeface="Poppins"/>
            </a:endParaRPr>
          </a:p>
          <a:p>
            <a:pPr indent="0" lvl="0" marL="342900" marR="0" rtl="0" algn="l">
              <a:lnSpc>
                <a:spcPct val="150000"/>
              </a:lnSpc>
              <a:spcBef>
                <a:spcPts val="0"/>
              </a:spcBef>
              <a:spcAft>
                <a:spcPts val="0"/>
              </a:spcAft>
              <a:buNone/>
            </a:pPr>
            <a:r>
              <a:t/>
            </a:r>
            <a:endParaRPr sz="1500">
              <a:solidFill>
                <a:schemeClr val="dk1"/>
              </a:solidFill>
              <a:latin typeface="Poppins"/>
              <a:ea typeface="Poppins"/>
              <a:cs typeface="Poppins"/>
              <a:sym typeface="Poppins"/>
            </a:endParaRPr>
          </a:p>
        </p:txBody>
      </p:sp>
      <p:sp>
        <p:nvSpPr>
          <p:cNvPr id="113" name="Google Shape;113;p18"/>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pic>
        <p:nvPicPr>
          <p:cNvPr id="782" name="Google Shape;782;p54"/>
          <p:cNvPicPr preferRelativeResize="0"/>
          <p:nvPr/>
        </p:nvPicPr>
        <p:blipFill rotWithShape="1">
          <a:blip r:embed="rId3">
            <a:alphaModFix/>
          </a:blip>
          <a:srcRect b="0" l="5707" r="14915" t="0"/>
          <a:stretch/>
        </p:blipFill>
        <p:spPr>
          <a:xfrm>
            <a:off x="1009613" y="2894850"/>
            <a:ext cx="3824982" cy="1165237"/>
          </a:xfrm>
          <a:prstGeom prst="rect">
            <a:avLst/>
          </a:prstGeom>
          <a:noFill/>
          <a:ln>
            <a:noFill/>
          </a:ln>
        </p:spPr>
      </p:pic>
      <p:pic>
        <p:nvPicPr>
          <p:cNvPr id="783" name="Google Shape;783;p54"/>
          <p:cNvPicPr preferRelativeResize="0"/>
          <p:nvPr/>
        </p:nvPicPr>
        <p:blipFill>
          <a:blip r:embed="rId4">
            <a:alphaModFix/>
          </a:blip>
          <a:stretch>
            <a:fillRect/>
          </a:stretch>
        </p:blipFill>
        <p:spPr>
          <a:xfrm>
            <a:off x="5259368" y="3009150"/>
            <a:ext cx="3448976" cy="784688"/>
          </a:xfrm>
          <a:prstGeom prst="rect">
            <a:avLst/>
          </a:prstGeom>
          <a:noFill/>
          <a:ln>
            <a:noFill/>
          </a:ln>
        </p:spPr>
      </p:pic>
      <p:pic>
        <p:nvPicPr>
          <p:cNvPr id="784" name="Google Shape;784;p54"/>
          <p:cNvPicPr preferRelativeResize="0"/>
          <p:nvPr/>
        </p:nvPicPr>
        <p:blipFill>
          <a:blip r:embed="rId5">
            <a:alphaModFix/>
          </a:blip>
          <a:stretch>
            <a:fillRect/>
          </a:stretch>
        </p:blipFill>
        <p:spPr>
          <a:xfrm>
            <a:off x="114300" y="4194506"/>
            <a:ext cx="8915399" cy="787334"/>
          </a:xfrm>
          <a:prstGeom prst="rect">
            <a:avLst/>
          </a:prstGeom>
          <a:noFill/>
          <a:ln>
            <a:noFill/>
          </a:ln>
        </p:spPr>
      </p:pic>
      <p:pic>
        <p:nvPicPr>
          <p:cNvPr id="785" name="Google Shape;785;p54"/>
          <p:cNvPicPr preferRelativeResize="0"/>
          <p:nvPr/>
        </p:nvPicPr>
        <p:blipFill>
          <a:blip r:embed="rId6">
            <a:alphaModFix/>
          </a:blip>
          <a:stretch>
            <a:fillRect/>
          </a:stretch>
        </p:blipFill>
        <p:spPr>
          <a:xfrm>
            <a:off x="19088" y="1827413"/>
            <a:ext cx="9143999" cy="879046"/>
          </a:xfrm>
          <a:prstGeom prst="rect">
            <a:avLst/>
          </a:prstGeom>
          <a:noFill/>
          <a:ln>
            <a:noFill/>
          </a:ln>
        </p:spPr>
      </p:pic>
      <p:pic>
        <p:nvPicPr>
          <p:cNvPr id="786" name="Google Shape;786;p54"/>
          <p:cNvPicPr preferRelativeResize="0"/>
          <p:nvPr/>
        </p:nvPicPr>
        <p:blipFill rotWithShape="1">
          <a:blip r:embed="rId6">
            <a:alphaModFix/>
          </a:blip>
          <a:srcRect b="50855" l="686" r="75800" t="0"/>
          <a:stretch/>
        </p:blipFill>
        <p:spPr>
          <a:xfrm>
            <a:off x="6214575" y="4284938"/>
            <a:ext cx="2605614" cy="523538"/>
          </a:xfrm>
          <a:prstGeom prst="rect">
            <a:avLst/>
          </a:prstGeom>
          <a:noFill/>
          <a:ln>
            <a:noFill/>
          </a:ln>
        </p:spPr>
      </p:pic>
      <p:sp>
        <p:nvSpPr>
          <p:cNvPr id="787" name="Google Shape;787;p54"/>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Optimization problem</a:t>
            </a:r>
            <a:endParaRPr b="0" i="0" sz="2500" u="none" cap="none" strike="noStrike">
              <a:solidFill>
                <a:schemeClr val="dk1"/>
              </a:solidFill>
              <a:latin typeface="Poppins"/>
              <a:ea typeface="Poppins"/>
              <a:cs typeface="Poppins"/>
              <a:sym typeface="Poppins"/>
            </a:endParaRPr>
          </a:p>
        </p:txBody>
      </p:sp>
      <p:sp>
        <p:nvSpPr>
          <p:cNvPr id="788" name="Google Shape;788;p54"/>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id="793" name="Google Shape;793;p55"/>
          <p:cNvPicPr preferRelativeResize="0"/>
          <p:nvPr/>
        </p:nvPicPr>
        <p:blipFill>
          <a:blip r:embed="rId3">
            <a:alphaModFix/>
          </a:blip>
          <a:stretch>
            <a:fillRect/>
          </a:stretch>
        </p:blipFill>
        <p:spPr>
          <a:xfrm>
            <a:off x="1497244" y="4284863"/>
            <a:ext cx="5809108" cy="523283"/>
          </a:xfrm>
          <a:prstGeom prst="rect">
            <a:avLst/>
          </a:prstGeom>
          <a:noFill/>
          <a:ln>
            <a:noFill/>
          </a:ln>
        </p:spPr>
      </p:pic>
      <p:pic>
        <p:nvPicPr>
          <p:cNvPr id="794" name="Google Shape;794;p55"/>
          <p:cNvPicPr preferRelativeResize="0"/>
          <p:nvPr/>
        </p:nvPicPr>
        <p:blipFill>
          <a:blip r:embed="rId4">
            <a:alphaModFix/>
          </a:blip>
          <a:stretch>
            <a:fillRect/>
          </a:stretch>
        </p:blipFill>
        <p:spPr>
          <a:xfrm>
            <a:off x="262106" y="1719700"/>
            <a:ext cx="8610692" cy="827775"/>
          </a:xfrm>
          <a:prstGeom prst="rect">
            <a:avLst/>
          </a:prstGeom>
          <a:noFill/>
          <a:ln>
            <a:noFill/>
          </a:ln>
        </p:spPr>
      </p:pic>
      <p:pic>
        <p:nvPicPr>
          <p:cNvPr id="795" name="Google Shape;795;p55"/>
          <p:cNvPicPr preferRelativeResize="0"/>
          <p:nvPr/>
        </p:nvPicPr>
        <p:blipFill>
          <a:blip r:embed="rId5">
            <a:alphaModFix/>
          </a:blip>
          <a:stretch>
            <a:fillRect/>
          </a:stretch>
        </p:blipFill>
        <p:spPr>
          <a:xfrm>
            <a:off x="617531" y="3466866"/>
            <a:ext cx="7708106" cy="371475"/>
          </a:xfrm>
          <a:prstGeom prst="rect">
            <a:avLst/>
          </a:prstGeom>
          <a:noFill/>
          <a:ln>
            <a:noFill/>
          </a:ln>
        </p:spPr>
      </p:pic>
      <p:sp>
        <p:nvSpPr>
          <p:cNvPr id="796" name="Google Shape;796;p55"/>
          <p:cNvSpPr/>
          <p:nvPr/>
        </p:nvSpPr>
        <p:spPr>
          <a:xfrm>
            <a:off x="5760188" y="1615556"/>
            <a:ext cx="1089900" cy="9789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7" name="Google Shape;797;p55"/>
          <p:cNvSpPr/>
          <p:nvPr/>
        </p:nvSpPr>
        <p:spPr>
          <a:xfrm>
            <a:off x="5297888" y="3505453"/>
            <a:ext cx="293700" cy="300900"/>
          </a:xfrm>
          <a:prstGeom prst="ellipse">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798" name="Google Shape;798;p55"/>
          <p:cNvCxnSpPr>
            <a:stCxn id="796" idx="2"/>
            <a:endCxn id="797" idx="0"/>
          </p:cNvCxnSpPr>
          <p:nvPr/>
        </p:nvCxnSpPr>
        <p:spPr>
          <a:xfrm rot="5400000">
            <a:off x="5419388" y="2619806"/>
            <a:ext cx="911100" cy="860400"/>
          </a:xfrm>
          <a:prstGeom prst="curvedConnector3">
            <a:avLst>
              <a:gd fmla="val 49994" name="adj1"/>
            </a:avLst>
          </a:prstGeom>
          <a:noFill/>
          <a:ln cap="flat" cmpd="sng" w="38100">
            <a:solidFill>
              <a:srgbClr val="C00000"/>
            </a:solidFill>
            <a:prstDash val="solid"/>
            <a:round/>
            <a:headEnd len="sm" w="sm" type="none"/>
            <a:tailEnd len="med" w="med" type="triangle"/>
          </a:ln>
        </p:spPr>
      </p:cxnSp>
      <p:sp>
        <p:nvSpPr>
          <p:cNvPr id="799" name="Google Shape;799;p55"/>
          <p:cNvSpPr txBox="1"/>
          <p:nvPr/>
        </p:nvSpPr>
        <p:spPr>
          <a:xfrm>
            <a:off x="6181256" y="2838638"/>
            <a:ext cx="2256600" cy="5325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400">
                <a:solidFill>
                  <a:schemeClr val="dk1"/>
                </a:solidFill>
                <a:latin typeface="Poppins"/>
                <a:ea typeface="Poppins"/>
                <a:cs typeface="Poppins"/>
                <a:sym typeface="Poppins"/>
              </a:rPr>
              <a:t>The cost of querying the human is </a:t>
            </a:r>
            <a:r>
              <a:rPr b="1" lang="it" sz="1400">
                <a:solidFill>
                  <a:srgbClr val="C00000"/>
                </a:solidFill>
                <a:latin typeface="Poppins"/>
                <a:ea typeface="Poppins"/>
                <a:cs typeface="Poppins"/>
                <a:sym typeface="Poppins"/>
              </a:rPr>
              <a:t>constant</a:t>
            </a:r>
            <a:r>
              <a:rPr b="1" lang="it" sz="1400">
                <a:solidFill>
                  <a:schemeClr val="accent6"/>
                </a:solidFill>
                <a:latin typeface="Poppins"/>
                <a:ea typeface="Poppins"/>
                <a:cs typeface="Poppins"/>
                <a:sym typeface="Poppins"/>
              </a:rPr>
              <a:t> </a:t>
            </a:r>
            <a:endParaRPr b="1" sz="1000">
              <a:solidFill>
                <a:schemeClr val="accent6"/>
              </a:solidFill>
            </a:endParaRPr>
          </a:p>
        </p:txBody>
      </p:sp>
      <p:sp>
        <p:nvSpPr>
          <p:cNvPr id="800" name="Google Shape;800;p55"/>
          <p:cNvSpPr txBox="1"/>
          <p:nvPr/>
        </p:nvSpPr>
        <p:spPr>
          <a:xfrm>
            <a:off x="4249406" y="4829963"/>
            <a:ext cx="3621300" cy="338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1300">
                <a:latin typeface="Times New Roman"/>
                <a:ea typeface="Times New Roman"/>
                <a:cs typeface="Times New Roman"/>
                <a:sym typeface="Times New Roman"/>
              </a:rPr>
              <a:t>misclassification cost	    rejection cost</a:t>
            </a:r>
            <a:endParaRPr sz="1300">
              <a:latin typeface="Times New Roman"/>
              <a:ea typeface="Times New Roman"/>
              <a:cs typeface="Times New Roman"/>
              <a:sym typeface="Times New Roman"/>
            </a:endParaRPr>
          </a:p>
        </p:txBody>
      </p:sp>
      <p:sp>
        <p:nvSpPr>
          <p:cNvPr id="801" name="Google Shape;801;p55"/>
          <p:cNvSpPr/>
          <p:nvPr/>
        </p:nvSpPr>
        <p:spPr>
          <a:xfrm rot="-5400000">
            <a:off x="4839038" y="3851100"/>
            <a:ext cx="206700" cy="1870500"/>
          </a:xfrm>
          <a:prstGeom prst="lef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2" name="Google Shape;802;p55"/>
          <p:cNvSpPr/>
          <p:nvPr/>
        </p:nvSpPr>
        <p:spPr>
          <a:xfrm rot="-5400000">
            <a:off x="6509888" y="4235250"/>
            <a:ext cx="206700" cy="1102200"/>
          </a:xfrm>
          <a:prstGeom prst="lef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3" name="Google Shape;803;p55"/>
          <p:cNvSpPr/>
          <p:nvPr/>
        </p:nvSpPr>
        <p:spPr>
          <a:xfrm>
            <a:off x="5015400" y="4280269"/>
            <a:ext cx="860400" cy="4431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804" name="Google Shape;804;p55"/>
          <p:cNvCxnSpPr>
            <a:stCxn id="795" idx="1"/>
            <a:endCxn id="805" idx="1"/>
          </p:cNvCxnSpPr>
          <p:nvPr/>
        </p:nvCxnSpPr>
        <p:spPr>
          <a:xfrm>
            <a:off x="617531" y="3652603"/>
            <a:ext cx="871200" cy="827700"/>
          </a:xfrm>
          <a:prstGeom prst="curvedConnector3">
            <a:avLst>
              <a:gd fmla="val -20500" name="adj1"/>
            </a:avLst>
          </a:prstGeom>
          <a:noFill/>
          <a:ln cap="flat" cmpd="sng" w="38100">
            <a:solidFill>
              <a:srgbClr val="C00000"/>
            </a:solidFill>
            <a:prstDash val="solid"/>
            <a:round/>
            <a:headEnd len="sm" w="sm" type="none"/>
            <a:tailEnd len="med" w="med" type="triangle"/>
          </a:ln>
        </p:spPr>
      </p:cxnSp>
      <p:sp>
        <p:nvSpPr>
          <p:cNvPr id="806" name="Google Shape;806;p55"/>
          <p:cNvSpPr txBox="1"/>
          <p:nvPr/>
        </p:nvSpPr>
        <p:spPr>
          <a:xfrm>
            <a:off x="112181" y="4505944"/>
            <a:ext cx="1089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b="1" lang="it" sz="1400">
                <a:solidFill>
                  <a:srgbClr val="C00000"/>
                </a:solidFill>
                <a:latin typeface="Poppins"/>
                <a:ea typeface="Poppins"/>
                <a:cs typeface="Poppins"/>
                <a:sym typeface="Poppins"/>
              </a:rPr>
              <a:t>0-1 loss</a:t>
            </a:r>
            <a:r>
              <a:rPr b="1" lang="it" sz="1400">
                <a:solidFill>
                  <a:schemeClr val="accent6"/>
                </a:solidFill>
                <a:latin typeface="Poppins"/>
                <a:ea typeface="Poppins"/>
                <a:cs typeface="Poppins"/>
                <a:sym typeface="Poppins"/>
              </a:rPr>
              <a:t> </a:t>
            </a:r>
            <a:endParaRPr b="1" sz="1000">
              <a:solidFill>
                <a:schemeClr val="accent6"/>
              </a:solidFill>
            </a:endParaRPr>
          </a:p>
        </p:txBody>
      </p:sp>
      <p:sp>
        <p:nvSpPr>
          <p:cNvPr id="807" name="Google Shape;807;p55"/>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L2D as an adaptive L2R</a:t>
            </a:r>
            <a:endParaRPr b="0" i="0" sz="2500" u="none" cap="none" strike="noStrike">
              <a:solidFill>
                <a:schemeClr val="dk1"/>
              </a:solidFill>
              <a:latin typeface="Poppins"/>
              <a:ea typeface="Poppins"/>
              <a:cs typeface="Poppins"/>
              <a:sym typeface="Poppins"/>
            </a:endParaRPr>
          </a:p>
        </p:txBody>
      </p:sp>
      <p:sp>
        <p:nvSpPr>
          <p:cNvPr id="808" name="Google Shape;808;p55"/>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56"/>
          <p:cNvSpPr txBox="1"/>
          <p:nvPr/>
        </p:nvSpPr>
        <p:spPr>
          <a:xfrm>
            <a:off x="507863" y="1656113"/>
            <a:ext cx="8389500" cy="3296400"/>
          </a:xfrm>
          <a:prstGeom prst="rect">
            <a:avLst/>
          </a:prstGeom>
          <a:noFill/>
          <a:ln>
            <a:noFill/>
          </a:ln>
        </p:spPr>
        <p:txBody>
          <a:bodyPr anchorCtr="0" anchor="t" bIns="34275" lIns="68575" spcFirstLastPara="1" rIns="68575" wrap="square" tIns="34275">
            <a:spAutoFit/>
          </a:bodyPr>
          <a:lstStyle/>
          <a:p>
            <a:pPr indent="-254000" lvl="0" marL="342900" marR="0" rtl="0" algn="l">
              <a:lnSpc>
                <a:spcPct val="150000"/>
              </a:lnSpc>
              <a:spcBef>
                <a:spcPts val="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Fisher-consistency</a:t>
            </a:r>
            <a:r>
              <a:rPr lang="it" sz="1400">
                <a:solidFill>
                  <a:schemeClr val="dk1"/>
                </a:solidFill>
                <a:latin typeface="Poppins"/>
                <a:ea typeface="Poppins"/>
                <a:cs typeface="Poppins"/>
                <a:sym typeface="Poppins"/>
              </a:rPr>
              <a:t>: a surrogate loss		        is a consistent loss function with respect to another loss                 if minimizing the surrogate loss over all measurable function is equivalent to minimizing the original loss.</a:t>
            </a:r>
            <a:endParaRPr sz="1400">
              <a:solidFill>
                <a:schemeClr val="dk1"/>
              </a:solidFill>
              <a:latin typeface="Poppins"/>
              <a:ea typeface="Poppins"/>
              <a:cs typeface="Poppins"/>
              <a:sym typeface="Poppins"/>
            </a:endParaRPr>
          </a:p>
          <a:p>
            <a:pPr indent="-254000" lvl="0" marL="342900" marR="0" rtl="0" algn="l">
              <a:lnSpc>
                <a:spcPct val="150000"/>
              </a:lnSpc>
              <a:spcBef>
                <a:spcPts val="80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Realizable consistency</a:t>
            </a:r>
            <a:r>
              <a:rPr lang="it" sz="1400">
                <a:solidFill>
                  <a:schemeClr val="dk1"/>
                </a:solidFill>
                <a:latin typeface="Poppins"/>
                <a:ea typeface="Poppins"/>
                <a:cs typeface="Poppins"/>
                <a:sym typeface="Poppins"/>
              </a:rPr>
              <a:t>: an L2D setting is said to be realizable in 		if there exist a classifier 	</a:t>
            </a:r>
            <a:r>
              <a:rPr lang="it" sz="1400">
                <a:solidFill>
                  <a:schemeClr val="dk1"/>
                </a:solidFill>
                <a:latin typeface="Poppins"/>
                <a:ea typeface="Poppins"/>
                <a:cs typeface="Poppins"/>
                <a:sym typeface="Poppins"/>
              </a:rPr>
              <a:t>	     </a:t>
            </a:r>
            <a:r>
              <a:rPr lang="it" sz="1400">
                <a:solidFill>
                  <a:schemeClr val="dk1"/>
                </a:solidFill>
                <a:latin typeface="Poppins"/>
                <a:ea typeface="Poppins"/>
                <a:cs typeface="Poppins"/>
                <a:sym typeface="Poppins"/>
              </a:rPr>
              <a:t>and a deferrer              that achieve zero system loss. A surrogate loss                i             is realizable                 </a:t>
            </a:r>
            <a:r>
              <a:rPr lang="it" sz="1400">
                <a:solidFill>
                  <a:schemeClr val="dk1"/>
                </a:solidFill>
                <a:latin typeface="Poppins"/>
                <a:ea typeface="Poppins"/>
                <a:cs typeface="Poppins"/>
                <a:sym typeface="Poppins"/>
              </a:rPr>
              <a:t>-</a:t>
            </a:r>
            <a:r>
              <a:rPr lang="it" sz="1400">
                <a:solidFill>
                  <a:schemeClr val="dk1"/>
                </a:solidFill>
                <a:latin typeface="Poppins"/>
                <a:ea typeface="Poppins"/>
                <a:cs typeface="Poppins"/>
                <a:sym typeface="Poppins"/>
              </a:rPr>
              <a:t>consistent if, whenever the Bayes solution for                   </a:t>
            </a:r>
            <a:r>
              <a:rPr lang="it" sz="1400">
                <a:solidFill>
                  <a:schemeClr val="dk1"/>
                </a:solidFill>
                <a:latin typeface="Poppins"/>
                <a:ea typeface="Poppins"/>
                <a:cs typeface="Poppins"/>
                <a:sym typeface="Poppins"/>
              </a:rPr>
              <a:t> </a:t>
            </a:r>
            <a:r>
              <a:rPr lang="it" sz="1400">
                <a:solidFill>
                  <a:schemeClr val="dk1"/>
                </a:solidFill>
                <a:latin typeface="Poppins"/>
                <a:ea typeface="Poppins"/>
                <a:cs typeface="Poppins"/>
                <a:sym typeface="Poppins"/>
              </a:rPr>
              <a:t> is</a:t>
            </a:r>
            <a:r>
              <a:rPr lang="it">
                <a:solidFill>
                  <a:schemeClr val="dk1"/>
                </a:solidFill>
                <a:latin typeface="Poppins"/>
                <a:ea typeface="Poppins"/>
                <a:cs typeface="Poppins"/>
                <a:sym typeface="Poppins"/>
              </a:rPr>
              <a:t> in                    </a:t>
            </a:r>
            <a:r>
              <a:rPr lang="it" sz="1400">
                <a:solidFill>
                  <a:schemeClr val="dk1"/>
                </a:solidFill>
                <a:latin typeface="Poppins"/>
                <a:ea typeface="Poppins"/>
                <a:cs typeface="Poppins"/>
                <a:sym typeface="Poppins"/>
              </a:rPr>
              <a:t>then optimizing the surrogate returns the zero error solution.</a:t>
            </a:r>
            <a:endParaRPr sz="1400">
              <a:solidFill>
                <a:schemeClr val="dk1"/>
              </a:solidFill>
              <a:latin typeface="Poppins"/>
              <a:ea typeface="Poppins"/>
              <a:cs typeface="Poppins"/>
              <a:sym typeface="Poppins"/>
            </a:endParaRPr>
          </a:p>
          <a:p>
            <a:pPr indent="-254000" lvl="0" marL="342900" rtl="0" algn="l">
              <a:lnSpc>
                <a:spcPct val="150000"/>
              </a:lnSpc>
              <a:spcBef>
                <a:spcPts val="0"/>
              </a:spcBef>
              <a:spcAft>
                <a:spcPts val="800"/>
              </a:spcAft>
              <a:buClr>
                <a:schemeClr val="dk1"/>
              </a:buClr>
              <a:buSzPts val="1400"/>
              <a:buFont typeface="Poppins"/>
              <a:buChar char="●"/>
            </a:pPr>
            <a:r>
              <a:rPr b="1" lang="it" sz="1400">
                <a:solidFill>
                  <a:schemeClr val="dk1"/>
                </a:solidFill>
                <a:latin typeface="Poppins"/>
                <a:ea typeface="Poppins"/>
                <a:cs typeface="Poppins"/>
                <a:sym typeface="Poppins"/>
              </a:rPr>
              <a:t>Classification calibration</a:t>
            </a:r>
            <a:r>
              <a:rPr lang="it" sz="1400">
                <a:solidFill>
                  <a:schemeClr val="dk1"/>
                </a:solidFill>
                <a:latin typeface="Poppins"/>
                <a:ea typeface="Poppins"/>
                <a:cs typeface="Poppins"/>
                <a:sym typeface="Poppins"/>
              </a:rPr>
              <a:t>: an estimator is calibrated if it generates a predictive distribution that accurately reflects the true predictive uncertainty (e.g., those of both the human and machine in case of L2D) </a:t>
            </a:r>
            <a:endParaRPr sz="1400">
              <a:solidFill>
                <a:schemeClr val="dk1"/>
              </a:solidFill>
              <a:latin typeface="Poppins"/>
              <a:ea typeface="Poppins"/>
              <a:cs typeface="Poppins"/>
              <a:sym typeface="Poppins"/>
            </a:endParaRPr>
          </a:p>
        </p:txBody>
      </p:sp>
      <p:pic>
        <p:nvPicPr>
          <p:cNvPr id="814" name="Google Shape;814;p56"/>
          <p:cNvPicPr preferRelativeResize="0"/>
          <p:nvPr/>
        </p:nvPicPr>
        <p:blipFill>
          <a:blip r:embed="rId3">
            <a:alphaModFix/>
          </a:blip>
          <a:stretch>
            <a:fillRect/>
          </a:stretch>
        </p:blipFill>
        <p:spPr>
          <a:xfrm>
            <a:off x="2332650" y="1947244"/>
            <a:ext cx="661144" cy="333394"/>
          </a:xfrm>
          <a:prstGeom prst="rect">
            <a:avLst/>
          </a:prstGeom>
          <a:noFill/>
          <a:ln>
            <a:noFill/>
          </a:ln>
        </p:spPr>
      </p:pic>
      <p:pic>
        <p:nvPicPr>
          <p:cNvPr id="815" name="Google Shape;815;p56"/>
          <p:cNvPicPr preferRelativeResize="0"/>
          <p:nvPr/>
        </p:nvPicPr>
        <p:blipFill>
          <a:blip r:embed="rId4">
            <a:alphaModFix/>
          </a:blip>
          <a:stretch>
            <a:fillRect/>
          </a:stretch>
        </p:blipFill>
        <p:spPr>
          <a:xfrm>
            <a:off x="4355728" y="1584075"/>
            <a:ext cx="661144" cy="363164"/>
          </a:xfrm>
          <a:prstGeom prst="rect">
            <a:avLst/>
          </a:prstGeom>
          <a:noFill/>
          <a:ln>
            <a:noFill/>
          </a:ln>
        </p:spPr>
      </p:pic>
      <p:pic>
        <p:nvPicPr>
          <p:cNvPr id="816" name="Google Shape;816;p56"/>
          <p:cNvPicPr preferRelativeResize="0"/>
          <p:nvPr/>
        </p:nvPicPr>
        <p:blipFill>
          <a:blip r:embed="rId5">
            <a:alphaModFix/>
          </a:blip>
          <a:stretch>
            <a:fillRect/>
          </a:stretch>
        </p:blipFill>
        <p:spPr>
          <a:xfrm>
            <a:off x="6590831" y="2707875"/>
            <a:ext cx="801300" cy="274894"/>
          </a:xfrm>
          <a:prstGeom prst="rect">
            <a:avLst/>
          </a:prstGeom>
          <a:noFill/>
          <a:ln>
            <a:noFill/>
          </a:ln>
        </p:spPr>
      </p:pic>
      <p:pic>
        <p:nvPicPr>
          <p:cNvPr id="817" name="Google Shape;817;p56"/>
          <p:cNvPicPr preferRelativeResize="0"/>
          <p:nvPr/>
        </p:nvPicPr>
        <p:blipFill>
          <a:blip r:embed="rId6">
            <a:alphaModFix/>
          </a:blip>
          <a:stretch>
            <a:fillRect/>
          </a:stretch>
        </p:blipFill>
        <p:spPr>
          <a:xfrm>
            <a:off x="1824294" y="3092787"/>
            <a:ext cx="661125" cy="220375"/>
          </a:xfrm>
          <a:prstGeom prst="rect">
            <a:avLst/>
          </a:prstGeom>
          <a:noFill/>
          <a:ln>
            <a:noFill/>
          </a:ln>
        </p:spPr>
      </p:pic>
      <p:pic>
        <p:nvPicPr>
          <p:cNvPr id="818" name="Google Shape;818;p56"/>
          <p:cNvPicPr preferRelativeResize="0"/>
          <p:nvPr/>
        </p:nvPicPr>
        <p:blipFill>
          <a:blip r:embed="rId7">
            <a:alphaModFix/>
          </a:blip>
          <a:stretch>
            <a:fillRect/>
          </a:stretch>
        </p:blipFill>
        <p:spPr>
          <a:xfrm>
            <a:off x="3967944" y="3092794"/>
            <a:ext cx="550922" cy="220369"/>
          </a:xfrm>
          <a:prstGeom prst="rect">
            <a:avLst/>
          </a:prstGeom>
          <a:noFill/>
          <a:ln>
            <a:noFill/>
          </a:ln>
        </p:spPr>
      </p:pic>
      <p:pic>
        <p:nvPicPr>
          <p:cNvPr id="819" name="Google Shape;819;p56"/>
          <p:cNvPicPr preferRelativeResize="0"/>
          <p:nvPr/>
        </p:nvPicPr>
        <p:blipFill>
          <a:blip r:embed="rId4">
            <a:alphaModFix/>
          </a:blip>
          <a:stretch>
            <a:fillRect/>
          </a:stretch>
        </p:blipFill>
        <p:spPr>
          <a:xfrm>
            <a:off x="879009" y="3297263"/>
            <a:ext cx="661144" cy="363164"/>
          </a:xfrm>
          <a:prstGeom prst="rect">
            <a:avLst/>
          </a:prstGeom>
          <a:noFill/>
          <a:ln>
            <a:noFill/>
          </a:ln>
        </p:spPr>
      </p:pic>
      <p:pic>
        <p:nvPicPr>
          <p:cNvPr id="820" name="Google Shape;820;p56"/>
          <p:cNvPicPr preferRelativeResize="0"/>
          <p:nvPr/>
        </p:nvPicPr>
        <p:blipFill>
          <a:blip r:embed="rId5">
            <a:alphaModFix/>
          </a:blip>
          <a:stretch>
            <a:fillRect/>
          </a:stretch>
        </p:blipFill>
        <p:spPr>
          <a:xfrm>
            <a:off x="2647931" y="3385525"/>
            <a:ext cx="801300" cy="274894"/>
          </a:xfrm>
          <a:prstGeom prst="rect">
            <a:avLst/>
          </a:prstGeom>
          <a:noFill/>
          <a:ln>
            <a:noFill/>
          </a:ln>
        </p:spPr>
      </p:pic>
      <p:pic>
        <p:nvPicPr>
          <p:cNvPr id="821" name="Google Shape;821;p56"/>
          <p:cNvPicPr preferRelativeResize="0"/>
          <p:nvPr/>
        </p:nvPicPr>
        <p:blipFill>
          <a:blip r:embed="rId3">
            <a:alphaModFix/>
          </a:blip>
          <a:stretch>
            <a:fillRect/>
          </a:stretch>
        </p:blipFill>
        <p:spPr>
          <a:xfrm>
            <a:off x="7610075" y="3312150"/>
            <a:ext cx="720425" cy="333400"/>
          </a:xfrm>
          <a:prstGeom prst="rect">
            <a:avLst/>
          </a:prstGeom>
          <a:noFill/>
          <a:ln>
            <a:noFill/>
          </a:ln>
        </p:spPr>
      </p:pic>
      <p:pic>
        <p:nvPicPr>
          <p:cNvPr id="822" name="Google Shape;822;p56"/>
          <p:cNvPicPr preferRelativeResize="0"/>
          <p:nvPr/>
        </p:nvPicPr>
        <p:blipFill>
          <a:blip r:embed="rId5">
            <a:alphaModFix/>
          </a:blip>
          <a:stretch>
            <a:fillRect/>
          </a:stretch>
        </p:blipFill>
        <p:spPr>
          <a:xfrm>
            <a:off x="1156269" y="3701050"/>
            <a:ext cx="801300" cy="274894"/>
          </a:xfrm>
          <a:prstGeom prst="rect">
            <a:avLst/>
          </a:prstGeom>
          <a:noFill/>
          <a:ln>
            <a:noFill/>
          </a:ln>
        </p:spPr>
      </p:pic>
      <p:sp>
        <p:nvSpPr>
          <p:cNvPr id="823" name="Google Shape;823;p56"/>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Desirable properties of a loss function</a:t>
            </a:r>
            <a:endParaRPr b="0" i="0" sz="2500" u="none" cap="none" strike="noStrike">
              <a:solidFill>
                <a:schemeClr val="dk1"/>
              </a:solidFill>
              <a:latin typeface="Poppins"/>
              <a:ea typeface="Poppins"/>
              <a:cs typeface="Poppins"/>
              <a:sym typeface="Poppins"/>
            </a:endParaRPr>
          </a:p>
        </p:txBody>
      </p:sp>
      <p:sp>
        <p:nvSpPr>
          <p:cNvPr id="824" name="Google Shape;824;p56"/>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57"/>
          <p:cNvSpPr txBox="1"/>
          <p:nvPr/>
        </p:nvSpPr>
        <p:spPr>
          <a:xfrm>
            <a:off x="507863" y="1656113"/>
            <a:ext cx="8389500" cy="3296400"/>
          </a:xfrm>
          <a:prstGeom prst="rect">
            <a:avLst/>
          </a:prstGeom>
          <a:noFill/>
          <a:ln>
            <a:noFill/>
          </a:ln>
        </p:spPr>
        <p:txBody>
          <a:bodyPr anchorCtr="0" anchor="t" bIns="34275" lIns="68575" spcFirstLastPara="1" rIns="68575" wrap="square" tIns="34275">
            <a:spAutoFit/>
          </a:bodyPr>
          <a:lstStyle/>
          <a:p>
            <a:pPr indent="-254000" lvl="0" marL="342900" marR="0" rtl="0" algn="l">
              <a:lnSpc>
                <a:spcPct val="150000"/>
              </a:lnSpc>
              <a:spcBef>
                <a:spcPts val="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Fisher-consistency</a:t>
            </a:r>
            <a:r>
              <a:rPr lang="it" sz="1400">
                <a:solidFill>
                  <a:schemeClr val="dk1"/>
                </a:solidFill>
                <a:latin typeface="Poppins"/>
                <a:ea typeface="Poppins"/>
                <a:cs typeface="Poppins"/>
                <a:sym typeface="Poppins"/>
              </a:rPr>
              <a:t>: a surrogate loss		        is a consistent loss function with respect to another loss                 if minimizing the surrogate loss over all measurable function is equivalent to minimizing the original loss.</a:t>
            </a:r>
            <a:endParaRPr sz="1400">
              <a:solidFill>
                <a:schemeClr val="dk1"/>
              </a:solidFill>
              <a:latin typeface="Poppins"/>
              <a:ea typeface="Poppins"/>
              <a:cs typeface="Poppins"/>
              <a:sym typeface="Poppins"/>
            </a:endParaRPr>
          </a:p>
          <a:p>
            <a:pPr indent="-254000" lvl="0" marL="342900" marR="0" rtl="0" algn="l">
              <a:lnSpc>
                <a:spcPct val="150000"/>
              </a:lnSpc>
              <a:spcBef>
                <a:spcPts val="80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Realizable consistency</a:t>
            </a:r>
            <a:r>
              <a:rPr lang="it" sz="1400">
                <a:solidFill>
                  <a:schemeClr val="dk1"/>
                </a:solidFill>
                <a:latin typeface="Poppins"/>
                <a:ea typeface="Poppins"/>
                <a:cs typeface="Poppins"/>
                <a:sym typeface="Poppins"/>
              </a:rPr>
              <a:t>: an L2D setting is said to be realizable in 			  if there exist a classifier 		     and a deferrer              that achieve zero system loss. A surrogate loss                i             is realizable                 -consistent if, whenever the Bayes solution for                is in    ,               , then optimizing the surrogate returns the zero error solution.</a:t>
            </a:r>
            <a:endParaRPr sz="1400">
              <a:solidFill>
                <a:schemeClr val="dk1"/>
              </a:solidFill>
              <a:latin typeface="Poppins"/>
              <a:ea typeface="Poppins"/>
              <a:cs typeface="Poppins"/>
              <a:sym typeface="Poppins"/>
            </a:endParaRPr>
          </a:p>
          <a:p>
            <a:pPr indent="-254000" lvl="0" marL="342900" rtl="0" algn="l">
              <a:lnSpc>
                <a:spcPct val="150000"/>
              </a:lnSpc>
              <a:spcBef>
                <a:spcPts val="0"/>
              </a:spcBef>
              <a:spcAft>
                <a:spcPts val="800"/>
              </a:spcAft>
              <a:buClr>
                <a:schemeClr val="dk1"/>
              </a:buClr>
              <a:buSzPts val="1400"/>
              <a:buFont typeface="Poppins"/>
              <a:buChar char="●"/>
            </a:pPr>
            <a:r>
              <a:rPr b="1" lang="it" sz="1400">
                <a:solidFill>
                  <a:schemeClr val="dk1"/>
                </a:solidFill>
                <a:latin typeface="Poppins"/>
                <a:ea typeface="Poppins"/>
                <a:cs typeface="Poppins"/>
                <a:sym typeface="Poppins"/>
              </a:rPr>
              <a:t>Classification calibration</a:t>
            </a:r>
            <a:r>
              <a:rPr lang="it" sz="1400">
                <a:solidFill>
                  <a:schemeClr val="dk1"/>
                </a:solidFill>
                <a:latin typeface="Poppins"/>
                <a:ea typeface="Poppins"/>
                <a:cs typeface="Poppins"/>
                <a:sym typeface="Poppins"/>
              </a:rPr>
              <a:t>: an estimator is calibrated if it generates a predictive distribution that accurately reflects the true predictive uncertainty (e.g., those of both the human and machine in case of L2D) </a:t>
            </a:r>
            <a:endParaRPr sz="1400">
              <a:solidFill>
                <a:schemeClr val="dk1"/>
              </a:solidFill>
              <a:latin typeface="Poppins"/>
              <a:ea typeface="Poppins"/>
              <a:cs typeface="Poppins"/>
              <a:sym typeface="Poppins"/>
            </a:endParaRPr>
          </a:p>
        </p:txBody>
      </p:sp>
      <p:pic>
        <p:nvPicPr>
          <p:cNvPr id="830" name="Google Shape;830;p57"/>
          <p:cNvPicPr preferRelativeResize="0"/>
          <p:nvPr/>
        </p:nvPicPr>
        <p:blipFill>
          <a:blip r:embed="rId3">
            <a:alphaModFix/>
          </a:blip>
          <a:stretch>
            <a:fillRect/>
          </a:stretch>
        </p:blipFill>
        <p:spPr>
          <a:xfrm>
            <a:off x="2332650" y="1947244"/>
            <a:ext cx="661144" cy="333394"/>
          </a:xfrm>
          <a:prstGeom prst="rect">
            <a:avLst/>
          </a:prstGeom>
          <a:noFill/>
          <a:ln>
            <a:noFill/>
          </a:ln>
        </p:spPr>
      </p:pic>
      <p:pic>
        <p:nvPicPr>
          <p:cNvPr id="831" name="Google Shape;831;p57"/>
          <p:cNvPicPr preferRelativeResize="0"/>
          <p:nvPr/>
        </p:nvPicPr>
        <p:blipFill>
          <a:blip r:embed="rId4">
            <a:alphaModFix/>
          </a:blip>
          <a:stretch>
            <a:fillRect/>
          </a:stretch>
        </p:blipFill>
        <p:spPr>
          <a:xfrm>
            <a:off x="4355728" y="1584075"/>
            <a:ext cx="661144" cy="363164"/>
          </a:xfrm>
          <a:prstGeom prst="rect">
            <a:avLst/>
          </a:prstGeom>
          <a:noFill/>
          <a:ln>
            <a:noFill/>
          </a:ln>
        </p:spPr>
      </p:pic>
      <p:pic>
        <p:nvPicPr>
          <p:cNvPr id="832" name="Google Shape;832;p57"/>
          <p:cNvPicPr preferRelativeResize="0"/>
          <p:nvPr/>
        </p:nvPicPr>
        <p:blipFill>
          <a:blip r:embed="rId5">
            <a:alphaModFix/>
          </a:blip>
          <a:stretch>
            <a:fillRect/>
          </a:stretch>
        </p:blipFill>
        <p:spPr>
          <a:xfrm>
            <a:off x="6695981" y="2707875"/>
            <a:ext cx="801300" cy="274894"/>
          </a:xfrm>
          <a:prstGeom prst="rect">
            <a:avLst/>
          </a:prstGeom>
          <a:noFill/>
          <a:ln>
            <a:noFill/>
          </a:ln>
        </p:spPr>
      </p:pic>
      <p:pic>
        <p:nvPicPr>
          <p:cNvPr id="833" name="Google Shape;833;p57"/>
          <p:cNvPicPr preferRelativeResize="0"/>
          <p:nvPr/>
        </p:nvPicPr>
        <p:blipFill>
          <a:blip r:embed="rId6">
            <a:alphaModFix/>
          </a:blip>
          <a:stretch>
            <a:fillRect/>
          </a:stretch>
        </p:blipFill>
        <p:spPr>
          <a:xfrm>
            <a:off x="1767169" y="3092787"/>
            <a:ext cx="661125" cy="220375"/>
          </a:xfrm>
          <a:prstGeom prst="rect">
            <a:avLst/>
          </a:prstGeom>
          <a:noFill/>
          <a:ln>
            <a:noFill/>
          </a:ln>
        </p:spPr>
      </p:pic>
      <p:pic>
        <p:nvPicPr>
          <p:cNvPr id="834" name="Google Shape;834;p57"/>
          <p:cNvPicPr preferRelativeResize="0"/>
          <p:nvPr/>
        </p:nvPicPr>
        <p:blipFill>
          <a:blip r:embed="rId7">
            <a:alphaModFix/>
          </a:blip>
          <a:stretch>
            <a:fillRect/>
          </a:stretch>
        </p:blipFill>
        <p:spPr>
          <a:xfrm>
            <a:off x="3853219" y="3092794"/>
            <a:ext cx="550922" cy="220369"/>
          </a:xfrm>
          <a:prstGeom prst="rect">
            <a:avLst/>
          </a:prstGeom>
          <a:noFill/>
          <a:ln>
            <a:noFill/>
          </a:ln>
        </p:spPr>
      </p:pic>
      <p:pic>
        <p:nvPicPr>
          <p:cNvPr id="835" name="Google Shape;835;p57"/>
          <p:cNvPicPr preferRelativeResize="0"/>
          <p:nvPr/>
        </p:nvPicPr>
        <p:blipFill>
          <a:blip r:embed="rId4">
            <a:alphaModFix/>
          </a:blip>
          <a:stretch>
            <a:fillRect/>
          </a:stretch>
        </p:blipFill>
        <p:spPr>
          <a:xfrm>
            <a:off x="879009" y="3297263"/>
            <a:ext cx="661144" cy="363164"/>
          </a:xfrm>
          <a:prstGeom prst="rect">
            <a:avLst/>
          </a:prstGeom>
          <a:noFill/>
          <a:ln>
            <a:noFill/>
          </a:ln>
        </p:spPr>
      </p:pic>
      <p:pic>
        <p:nvPicPr>
          <p:cNvPr id="836" name="Google Shape;836;p57"/>
          <p:cNvPicPr preferRelativeResize="0"/>
          <p:nvPr/>
        </p:nvPicPr>
        <p:blipFill>
          <a:blip r:embed="rId5">
            <a:alphaModFix/>
          </a:blip>
          <a:stretch>
            <a:fillRect/>
          </a:stretch>
        </p:blipFill>
        <p:spPr>
          <a:xfrm>
            <a:off x="2686181" y="3341400"/>
            <a:ext cx="801300" cy="274894"/>
          </a:xfrm>
          <a:prstGeom prst="rect">
            <a:avLst/>
          </a:prstGeom>
          <a:noFill/>
          <a:ln>
            <a:noFill/>
          </a:ln>
        </p:spPr>
      </p:pic>
      <p:pic>
        <p:nvPicPr>
          <p:cNvPr id="837" name="Google Shape;837;p57"/>
          <p:cNvPicPr preferRelativeResize="0"/>
          <p:nvPr/>
        </p:nvPicPr>
        <p:blipFill>
          <a:blip r:embed="rId3">
            <a:alphaModFix/>
          </a:blip>
          <a:stretch>
            <a:fillRect/>
          </a:stretch>
        </p:blipFill>
        <p:spPr>
          <a:xfrm>
            <a:off x="7658681" y="3312150"/>
            <a:ext cx="661144" cy="333394"/>
          </a:xfrm>
          <a:prstGeom prst="rect">
            <a:avLst/>
          </a:prstGeom>
          <a:noFill/>
          <a:ln>
            <a:noFill/>
          </a:ln>
        </p:spPr>
      </p:pic>
      <p:pic>
        <p:nvPicPr>
          <p:cNvPr id="838" name="Google Shape;838;p57"/>
          <p:cNvPicPr preferRelativeResize="0"/>
          <p:nvPr/>
        </p:nvPicPr>
        <p:blipFill>
          <a:blip r:embed="rId5">
            <a:alphaModFix/>
          </a:blip>
          <a:stretch>
            <a:fillRect/>
          </a:stretch>
        </p:blipFill>
        <p:spPr>
          <a:xfrm>
            <a:off x="879019" y="3675750"/>
            <a:ext cx="801300" cy="274894"/>
          </a:xfrm>
          <a:prstGeom prst="rect">
            <a:avLst/>
          </a:prstGeom>
          <a:noFill/>
          <a:ln>
            <a:noFill/>
          </a:ln>
        </p:spPr>
      </p:pic>
      <p:sp>
        <p:nvSpPr>
          <p:cNvPr id="839" name="Google Shape;839;p57"/>
          <p:cNvSpPr/>
          <p:nvPr/>
        </p:nvSpPr>
        <p:spPr>
          <a:xfrm>
            <a:off x="602906" y="1563769"/>
            <a:ext cx="8294400" cy="3534300"/>
          </a:xfrm>
          <a:prstGeom prst="rect">
            <a:avLst/>
          </a:prstGeom>
          <a:solidFill>
            <a:srgbClr val="FFFFFF">
              <a:alpha val="70450"/>
            </a:srgbClr>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0" name="Google Shape;840;p57"/>
          <p:cNvSpPr txBox="1"/>
          <p:nvPr/>
        </p:nvSpPr>
        <p:spPr>
          <a:xfrm>
            <a:off x="507863" y="1656113"/>
            <a:ext cx="8389500" cy="2649900"/>
          </a:xfrm>
          <a:prstGeom prst="rect">
            <a:avLst/>
          </a:prstGeom>
          <a:noFill/>
          <a:ln>
            <a:noFill/>
          </a:ln>
        </p:spPr>
        <p:txBody>
          <a:bodyPr anchorCtr="0" anchor="t" bIns="34275" lIns="68575" spcFirstLastPara="1" rIns="68575" wrap="square" tIns="34275">
            <a:spAutoFit/>
          </a:bodyPr>
          <a:lstStyle/>
          <a:p>
            <a:pPr indent="-254000" lvl="0" marL="342900" marR="0" rtl="0" algn="l">
              <a:lnSpc>
                <a:spcPct val="150000"/>
              </a:lnSpc>
              <a:spcBef>
                <a:spcPts val="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Fisher-consistency</a:t>
            </a:r>
            <a:r>
              <a:rPr lang="it" sz="1400">
                <a:solidFill>
                  <a:schemeClr val="dk1"/>
                </a:solidFill>
                <a:latin typeface="Poppins"/>
                <a:ea typeface="Poppins"/>
                <a:cs typeface="Poppins"/>
                <a:sym typeface="Poppins"/>
              </a:rPr>
              <a:t>: </a:t>
            </a:r>
            <a:endParaRPr sz="1400">
              <a:solidFill>
                <a:schemeClr val="dk1"/>
              </a:solidFill>
              <a:latin typeface="Poppins"/>
              <a:ea typeface="Poppins"/>
              <a:cs typeface="Poppins"/>
              <a:sym typeface="Poppins"/>
            </a:endParaRPr>
          </a:p>
          <a:p>
            <a:pPr indent="0" lvl="0" marL="342900" marR="0" rtl="0" algn="l">
              <a:lnSpc>
                <a:spcPct val="150000"/>
              </a:lnSpc>
              <a:spcBef>
                <a:spcPts val="0"/>
              </a:spcBef>
              <a:spcAft>
                <a:spcPts val="0"/>
              </a:spcAft>
              <a:buNone/>
            </a:pPr>
            <a:r>
              <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t/>
            </a:r>
            <a:endParaRPr sz="1400">
              <a:solidFill>
                <a:schemeClr val="dk1"/>
              </a:solidFill>
              <a:latin typeface="Poppins"/>
              <a:ea typeface="Poppins"/>
              <a:cs typeface="Poppins"/>
              <a:sym typeface="Poppins"/>
            </a:endParaRPr>
          </a:p>
          <a:p>
            <a:pPr indent="-254000" lvl="0" marL="342900" marR="0" rtl="0" algn="l">
              <a:lnSpc>
                <a:spcPct val="150000"/>
              </a:lnSpc>
              <a:spcBef>
                <a:spcPts val="80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Realizable consistency</a:t>
            </a:r>
            <a:r>
              <a:rPr lang="it" sz="1400">
                <a:solidFill>
                  <a:schemeClr val="dk1"/>
                </a:solidFill>
                <a:latin typeface="Poppins"/>
                <a:ea typeface="Poppins"/>
                <a:cs typeface="Poppins"/>
                <a:sym typeface="Poppins"/>
              </a:rPr>
              <a:t>: </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t/>
            </a:r>
            <a:endParaRPr sz="1400">
              <a:solidFill>
                <a:schemeClr val="dk1"/>
              </a:solidFill>
              <a:latin typeface="Poppins"/>
              <a:ea typeface="Poppins"/>
              <a:cs typeface="Poppins"/>
              <a:sym typeface="Poppins"/>
            </a:endParaRPr>
          </a:p>
          <a:p>
            <a:pPr indent="0" lvl="0" marL="0" marR="0" rtl="0" algn="l">
              <a:lnSpc>
                <a:spcPct val="150000"/>
              </a:lnSpc>
              <a:spcBef>
                <a:spcPts val="0"/>
              </a:spcBef>
              <a:spcAft>
                <a:spcPts val="0"/>
              </a:spcAft>
              <a:buNone/>
            </a:pPr>
            <a:r>
              <a:t/>
            </a:r>
            <a:endParaRPr sz="1400">
              <a:solidFill>
                <a:schemeClr val="dk1"/>
              </a:solidFill>
              <a:latin typeface="Poppins"/>
              <a:ea typeface="Poppins"/>
              <a:cs typeface="Poppins"/>
              <a:sym typeface="Poppins"/>
            </a:endParaRPr>
          </a:p>
          <a:p>
            <a:pPr indent="-254000" lvl="0" marL="342900" marR="0" rtl="0" algn="l">
              <a:lnSpc>
                <a:spcPct val="150000"/>
              </a:lnSpc>
              <a:spcBef>
                <a:spcPts val="0"/>
              </a:spcBef>
              <a:spcAft>
                <a:spcPts val="800"/>
              </a:spcAft>
              <a:buClr>
                <a:schemeClr val="dk1"/>
              </a:buClr>
              <a:buSzPts val="1400"/>
              <a:buFont typeface="Poppins"/>
              <a:buChar char="●"/>
            </a:pPr>
            <a:r>
              <a:rPr b="1" lang="it" sz="1400">
                <a:solidFill>
                  <a:schemeClr val="dk1"/>
                </a:solidFill>
                <a:latin typeface="Poppins"/>
                <a:ea typeface="Poppins"/>
                <a:cs typeface="Poppins"/>
                <a:sym typeface="Poppins"/>
              </a:rPr>
              <a:t>Classification calibration</a:t>
            </a:r>
            <a:r>
              <a:rPr lang="it" sz="1400">
                <a:solidFill>
                  <a:schemeClr val="dk1"/>
                </a:solidFill>
                <a:latin typeface="Poppins"/>
                <a:ea typeface="Poppins"/>
                <a:cs typeface="Poppins"/>
                <a:sym typeface="Poppins"/>
              </a:rPr>
              <a:t>: </a:t>
            </a:r>
            <a:endParaRPr sz="1400">
              <a:solidFill>
                <a:schemeClr val="dk1"/>
              </a:solidFill>
              <a:latin typeface="Poppins"/>
              <a:ea typeface="Poppins"/>
              <a:cs typeface="Poppins"/>
              <a:sym typeface="Poppins"/>
            </a:endParaRPr>
          </a:p>
        </p:txBody>
      </p:sp>
      <p:sp>
        <p:nvSpPr>
          <p:cNvPr id="841" name="Google Shape;841;p57"/>
          <p:cNvSpPr txBox="1"/>
          <p:nvPr/>
        </p:nvSpPr>
        <p:spPr>
          <a:xfrm>
            <a:off x="3357225" y="1691813"/>
            <a:ext cx="4028700" cy="6081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The optimization objective function has the </a:t>
            </a:r>
            <a:r>
              <a:rPr b="1" lang="it" sz="1400">
                <a:solidFill>
                  <a:schemeClr val="dk1"/>
                </a:solidFill>
                <a:latin typeface="Poppins"/>
                <a:ea typeface="Poppins"/>
                <a:cs typeface="Poppins"/>
                <a:sym typeface="Poppins"/>
              </a:rPr>
              <a:t>correct target</a:t>
            </a:r>
            <a:endParaRPr b="1" sz="1100"/>
          </a:p>
        </p:txBody>
      </p:sp>
      <p:sp>
        <p:nvSpPr>
          <p:cNvPr id="842" name="Google Shape;842;p57"/>
          <p:cNvSpPr txBox="1"/>
          <p:nvPr/>
        </p:nvSpPr>
        <p:spPr>
          <a:xfrm>
            <a:off x="3357225" y="4056096"/>
            <a:ext cx="4028700" cy="6081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Humans are assigned realistic uncertainty estimates → </a:t>
            </a:r>
            <a:r>
              <a:rPr b="1" lang="it" sz="1400">
                <a:solidFill>
                  <a:schemeClr val="dk1"/>
                </a:solidFill>
                <a:latin typeface="Poppins"/>
                <a:ea typeface="Poppins"/>
                <a:cs typeface="Poppins"/>
                <a:sym typeface="Poppins"/>
              </a:rPr>
              <a:t>Trustworthiness</a:t>
            </a:r>
            <a:endParaRPr b="1" sz="1100"/>
          </a:p>
        </p:txBody>
      </p:sp>
      <p:sp>
        <p:nvSpPr>
          <p:cNvPr id="843" name="Google Shape;843;p57"/>
          <p:cNvSpPr txBox="1"/>
          <p:nvPr/>
        </p:nvSpPr>
        <p:spPr>
          <a:xfrm>
            <a:off x="3357225" y="2800591"/>
            <a:ext cx="4028700" cy="9312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The problem is well-defined under specific choices of the classifier and deferral </a:t>
            </a:r>
            <a:r>
              <a:rPr b="1" lang="it" sz="1400">
                <a:solidFill>
                  <a:schemeClr val="dk1"/>
                </a:solidFill>
                <a:latin typeface="Poppins"/>
                <a:ea typeface="Poppins"/>
                <a:cs typeface="Poppins"/>
                <a:sym typeface="Poppins"/>
              </a:rPr>
              <a:t>hypothesis function spaces</a:t>
            </a:r>
            <a:endParaRPr b="1" sz="1100"/>
          </a:p>
        </p:txBody>
      </p:sp>
      <p:sp>
        <p:nvSpPr>
          <p:cNvPr id="844" name="Google Shape;844;p57"/>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Desirable properties of a loss function</a:t>
            </a:r>
            <a:endParaRPr b="0" i="0" sz="2500" u="none" cap="none" strike="noStrike">
              <a:solidFill>
                <a:schemeClr val="dk1"/>
              </a:solidFill>
              <a:latin typeface="Poppins"/>
              <a:ea typeface="Poppins"/>
              <a:cs typeface="Poppins"/>
              <a:sym typeface="Poppins"/>
            </a:endParaRPr>
          </a:p>
        </p:txBody>
      </p:sp>
      <p:sp>
        <p:nvSpPr>
          <p:cNvPr id="845" name="Google Shape;845;p57"/>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58"/>
          <p:cNvSpPr txBox="1"/>
          <p:nvPr/>
        </p:nvSpPr>
        <p:spPr>
          <a:xfrm>
            <a:off x="507863" y="1598963"/>
            <a:ext cx="8389500" cy="3399000"/>
          </a:xfrm>
          <a:prstGeom prst="rect">
            <a:avLst/>
          </a:prstGeom>
          <a:noFill/>
          <a:ln>
            <a:noFill/>
          </a:ln>
        </p:spPr>
        <p:txBody>
          <a:bodyPr anchorCtr="0" anchor="t" bIns="34275" lIns="68575" spcFirstLastPara="1" rIns="68575" wrap="square" tIns="34275">
            <a:spAutoFit/>
          </a:bodyPr>
          <a:lstStyle/>
          <a:p>
            <a:pPr indent="-254000" lvl="0" marL="342900" marR="0" rtl="0" algn="l">
              <a:lnSpc>
                <a:spcPct val="150000"/>
              </a:lnSpc>
              <a:spcBef>
                <a:spcPts val="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Coverage constraint</a:t>
            </a:r>
            <a:r>
              <a:rPr lang="it" sz="1400">
                <a:solidFill>
                  <a:schemeClr val="dk1"/>
                </a:solidFill>
                <a:latin typeface="Poppins"/>
                <a:ea typeface="Poppins"/>
                <a:cs typeface="Poppins"/>
                <a:sym typeface="Poppins"/>
              </a:rPr>
              <a:t>: the fraction of points that can be deferred to humans could be limited (e.g., because of restricted availability or budget constraints) → </a:t>
            </a:r>
            <a:r>
              <a:rPr i="1" lang="it" sz="1400">
                <a:solidFill>
                  <a:schemeClr val="dk1"/>
                </a:solidFill>
                <a:latin typeface="Poppins"/>
                <a:ea typeface="Poppins"/>
                <a:cs typeface="Poppins"/>
                <a:sym typeface="Poppins"/>
              </a:rPr>
              <a:t>prioritize the deferral or samples for which the expected improvement in performance is higher.</a:t>
            </a:r>
            <a:endParaRPr i="1" sz="1400">
              <a:solidFill>
                <a:schemeClr val="dk1"/>
              </a:solidFill>
              <a:latin typeface="Poppins"/>
              <a:ea typeface="Poppins"/>
              <a:cs typeface="Poppins"/>
              <a:sym typeface="Poppins"/>
            </a:endParaRPr>
          </a:p>
          <a:p>
            <a:pPr indent="-254000" lvl="0" marL="342900" marR="0" rtl="0" algn="l">
              <a:lnSpc>
                <a:spcPct val="150000"/>
              </a:lnSpc>
              <a:spcBef>
                <a:spcPts val="80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Fairness</a:t>
            </a:r>
            <a:r>
              <a:rPr lang="it" sz="1400">
                <a:solidFill>
                  <a:schemeClr val="dk1"/>
                </a:solidFill>
                <a:latin typeface="Poppins"/>
                <a:ea typeface="Poppins"/>
                <a:cs typeface="Poppins"/>
                <a:sym typeface="Poppins"/>
              </a:rPr>
              <a:t>: both the classifier and human agents can introduce biases in case of data with protected attributes → </a:t>
            </a:r>
            <a:r>
              <a:rPr i="1" lang="it" sz="1400">
                <a:solidFill>
                  <a:schemeClr val="dk1"/>
                </a:solidFill>
                <a:latin typeface="Poppins"/>
                <a:ea typeface="Poppins"/>
                <a:cs typeface="Poppins"/>
                <a:sym typeface="Poppins"/>
              </a:rPr>
              <a:t>add a fairness metric as regularization term to the surrogate loss function in order to trade off accuracy against fairness.</a:t>
            </a:r>
            <a:endParaRPr i="1" sz="1400">
              <a:solidFill>
                <a:schemeClr val="accent6"/>
              </a:solidFill>
              <a:latin typeface="Poppins"/>
              <a:ea typeface="Poppins"/>
              <a:cs typeface="Poppins"/>
              <a:sym typeface="Poppins"/>
            </a:endParaRPr>
          </a:p>
          <a:p>
            <a:pPr indent="-254000" lvl="0" marL="342900" marR="0" rtl="0" algn="l">
              <a:lnSpc>
                <a:spcPct val="150000"/>
              </a:lnSpc>
              <a:spcBef>
                <a:spcPts val="80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Number of human experts </a:t>
            </a:r>
            <a:r>
              <a:rPr lang="it" sz="1400">
                <a:solidFill>
                  <a:schemeClr val="dk1"/>
                </a:solidFill>
                <a:latin typeface="Poppins"/>
                <a:ea typeface="Poppins"/>
                <a:cs typeface="Poppins"/>
                <a:sym typeface="Poppins"/>
              </a:rPr>
              <a:t>(multiple-experts L2D): the number of humans to be queried for each decision could be bounded.</a:t>
            </a:r>
            <a:endParaRPr sz="1400">
              <a:solidFill>
                <a:schemeClr val="dk1"/>
              </a:solidFill>
              <a:latin typeface="Poppins"/>
              <a:ea typeface="Poppins"/>
              <a:cs typeface="Poppins"/>
              <a:sym typeface="Poppins"/>
            </a:endParaRPr>
          </a:p>
          <a:p>
            <a:pPr indent="-254000" lvl="0" marL="342900" marR="0" rtl="0" algn="l">
              <a:lnSpc>
                <a:spcPct val="150000"/>
              </a:lnSpc>
              <a:spcBef>
                <a:spcPts val="0"/>
              </a:spcBef>
              <a:spcAft>
                <a:spcPts val="0"/>
              </a:spcAft>
              <a:buClr>
                <a:schemeClr val="dk1"/>
              </a:buClr>
              <a:buSzPts val="1400"/>
              <a:buFont typeface="Poppins"/>
              <a:buChar char="●"/>
            </a:pPr>
            <a:r>
              <a:rPr b="1" lang="it" sz="1400">
                <a:solidFill>
                  <a:schemeClr val="dk1"/>
                </a:solidFill>
                <a:latin typeface="Poppins"/>
                <a:ea typeface="Poppins"/>
                <a:cs typeface="Poppins"/>
                <a:sym typeface="Poppins"/>
              </a:rPr>
              <a:t>Dropout</a:t>
            </a:r>
            <a:r>
              <a:rPr lang="it" sz="1400">
                <a:solidFill>
                  <a:schemeClr val="dk1"/>
                </a:solidFill>
                <a:latin typeface="Poppins"/>
                <a:ea typeface="Poppins"/>
                <a:cs typeface="Poppins"/>
                <a:sym typeface="Poppins"/>
              </a:rPr>
              <a:t> (multiple-experts L2D): a dropout mechanism can be introduced to reduce dependence on any single expert and ensures a relatively balanced load distribution</a:t>
            </a:r>
            <a:endParaRPr sz="1400">
              <a:solidFill>
                <a:schemeClr val="dk1"/>
              </a:solidFill>
              <a:latin typeface="Poppins"/>
              <a:ea typeface="Poppins"/>
              <a:cs typeface="Poppins"/>
              <a:sym typeface="Poppins"/>
            </a:endParaRPr>
          </a:p>
        </p:txBody>
      </p:sp>
      <p:sp>
        <p:nvSpPr>
          <p:cNvPr id="851" name="Google Shape;851;p58"/>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Additional constraints</a:t>
            </a:r>
            <a:endParaRPr b="0" i="0" sz="2500" u="none" cap="none" strike="noStrike">
              <a:solidFill>
                <a:schemeClr val="dk1"/>
              </a:solidFill>
              <a:latin typeface="Poppins"/>
              <a:ea typeface="Poppins"/>
              <a:cs typeface="Poppins"/>
              <a:sym typeface="Poppins"/>
            </a:endParaRPr>
          </a:p>
        </p:txBody>
      </p:sp>
      <p:sp>
        <p:nvSpPr>
          <p:cNvPr id="852" name="Google Shape;852;p58"/>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59"/>
          <p:cNvSpPr txBox="1"/>
          <p:nvPr/>
        </p:nvSpPr>
        <p:spPr>
          <a:xfrm>
            <a:off x="596513" y="1750013"/>
            <a:ext cx="2385300" cy="354000"/>
          </a:xfrm>
          <a:prstGeom prst="rect">
            <a:avLst/>
          </a:prstGeom>
          <a:solidFill>
            <a:srgbClr val="F4CC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Staged learning</a:t>
            </a:r>
            <a:endParaRPr sz="1100"/>
          </a:p>
        </p:txBody>
      </p:sp>
      <p:sp>
        <p:nvSpPr>
          <p:cNvPr id="858" name="Google Shape;858;p59"/>
          <p:cNvSpPr txBox="1"/>
          <p:nvPr/>
        </p:nvSpPr>
        <p:spPr>
          <a:xfrm>
            <a:off x="3369553" y="1750013"/>
            <a:ext cx="2385300" cy="354000"/>
          </a:xfrm>
          <a:prstGeom prst="rect">
            <a:avLst/>
          </a:prstGeom>
          <a:solidFill>
            <a:srgbClr val="FFF2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Joint learning</a:t>
            </a:r>
            <a:endParaRPr sz="1100"/>
          </a:p>
        </p:txBody>
      </p:sp>
      <p:sp>
        <p:nvSpPr>
          <p:cNvPr id="859" name="Google Shape;859;p59"/>
          <p:cNvSpPr txBox="1"/>
          <p:nvPr/>
        </p:nvSpPr>
        <p:spPr>
          <a:xfrm>
            <a:off x="6142594" y="1750013"/>
            <a:ext cx="2385300" cy="354000"/>
          </a:xfrm>
          <a:prstGeom prst="rect">
            <a:avLst/>
          </a:prstGeom>
          <a:solidFill>
            <a:srgbClr val="D0DEAA"/>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Alternating minimization</a:t>
            </a:r>
            <a:endParaRPr sz="1100"/>
          </a:p>
        </p:txBody>
      </p:sp>
      <p:sp>
        <p:nvSpPr>
          <p:cNvPr id="860" name="Google Shape;860;p59"/>
          <p:cNvSpPr txBox="1"/>
          <p:nvPr/>
        </p:nvSpPr>
        <p:spPr>
          <a:xfrm>
            <a:off x="596513" y="2092913"/>
            <a:ext cx="2385300" cy="2762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The classifier and deferral functions are learnt separately in two steps:</a:t>
            </a:r>
            <a:endParaRPr sz="1200">
              <a:latin typeface="Poppins"/>
              <a:ea typeface="Poppins"/>
              <a:cs typeface="Poppins"/>
              <a:sym typeface="Poppins"/>
            </a:endParaRPr>
          </a:p>
          <a:p>
            <a:pPr indent="-165100" lvl="0" marL="215900" rtl="0" algn="l">
              <a:lnSpc>
                <a:spcPct val="115000"/>
              </a:lnSpc>
              <a:spcBef>
                <a:spcPts val="800"/>
              </a:spcBef>
              <a:spcAft>
                <a:spcPts val="0"/>
              </a:spcAft>
              <a:buSzPts val="1200"/>
              <a:buFont typeface="Poppins"/>
              <a:buAutoNum type="arabicPeriod"/>
            </a:pPr>
            <a:r>
              <a:rPr lang="it" sz="1200">
                <a:latin typeface="Poppins"/>
                <a:ea typeface="Poppins"/>
                <a:cs typeface="Poppins"/>
                <a:sym typeface="Poppins"/>
              </a:rPr>
              <a:t>Learn a classifier that minimizes the average error misclassification.</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Learn a second model that predicts the probability that the human makes a mistake.</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Defer to who has the lowest error probability. </a:t>
            </a:r>
            <a:endParaRPr sz="1200">
              <a:latin typeface="Poppins"/>
              <a:ea typeface="Poppins"/>
              <a:cs typeface="Poppins"/>
              <a:sym typeface="Poppins"/>
            </a:endParaRPr>
          </a:p>
        </p:txBody>
      </p:sp>
      <p:sp>
        <p:nvSpPr>
          <p:cNvPr id="861" name="Google Shape;861;p59"/>
          <p:cNvSpPr txBox="1"/>
          <p:nvPr/>
        </p:nvSpPr>
        <p:spPr>
          <a:xfrm>
            <a:off x="3379388" y="2092913"/>
            <a:ext cx="2385300" cy="2125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The classifier and deferral functions are learnt together:</a:t>
            </a:r>
            <a:endParaRPr sz="1200">
              <a:latin typeface="Poppins"/>
              <a:ea typeface="Poppins"/>
              <a:cs typeface="Poppins"/>
              <a:sym typeface="Poppins"/>
            </a:endParaRPr>
          </a:p>
          <a:p>
            <a:pPr indent="-165100" lvl="0" marL="215900" rtl="0" algn="l">
              <a:lnSpc>
                <a:spcPct val="115000"/>
              </a:lnSpc>
              <a:spcBef>
                <a:spcPts val="800"/>
              </a:spcBef>
              <a:spcAft>
                <a:spcPts val="0"/>
              </a:spcAft>
              <a:buSzPts val="1200"/>
              <a:buFont typeface="Poppins"/>
              <a:buAutoNum type="arabicPeriod"/>
            </a:pPr>
            <a:r>
              <a:rPr lang="it" sz="1200">
                <a:latin typeface="Poppins"/>
                <a:ea typeface="Poppins"/>
                <a:cs typeface="Poppins"/>
                <a:sym typeface="Poppins"/>
              </a:rPr>
              <a:t>Consider the multiclass classification problem over the  augmented label space </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Learn both the classifier and the deferral functions by minimizing </a:t>
            </a:r>
            <a:endParaRPr sz="1200">
              <a:latin typeface="Poppins"/>
              <a:ea typeface="Poppins"/>
              <a:cs typeface="Poppins"/>
              <a:sym typeface="Poppins"/>
            </a:endParaRPr>
          </a:p>
        </p:txBody>
      </p:sp>
      <p:pic>
        <p:nvPicPr>
          <p:cNvPr id="862" name="Google Shape;862;p59"/>
          <p:cNvPicPr preferRelativeResize="0"/>
          <p:nvPr/>
        </p:nvPicPr>
        <p:blipFill>
          <a:blip r:embed="rId3">
            <a:alphaModFix/>
          </a:blip>
          <a:stretch>
            <a:fillRect/>
          </a:stretch>
        </p:blipFill>
        <p:spPr>
          <a:xfrm>
            <a:off x="4204275" y="3314438"/>
            <a:ext cx="1256738" cy="214969"/>
          </a:xfrm>
          <a:prstGeom prst="rect">
            <a:avLst/>
          </a:prstGeom>
          <a:noFill/>
          <a:ln>
            <a:noFill/>
          </a:ln>
        </p:spPr>
      </p:pic>
      <p:pic>
        <p:nvPicPr>
          <p:cNvPr id="863" name="Google Shape;863;p59"/>
          <p:cNvPicPr preferRelativeResize="0"/>
          <p:nvPr/>
        </p:nvPicPr>
        <p:blipFill>
          <a:blip r:embed="rId4">
            <a:alphaModFix/>
          </a:blip>
          <a:stretch>
            <a:fillRect/>
          </a:stretch>
        </p:blipFill>
        <p:spPr>
          <a:xfrm>
            <a:off x="4793006" y="3883856"/>
            <a:ext cx="507825" cy="278950"/>
          </a:xfrm>
          <a:prstGeom prst="rect">
            <a:avLst/>
          </a:prstGeom>
          <a:noFill/>
          <a:ln>
            <a:noFill/>
          </a:ln>
        </p:spPr>
      </p:pic>
      <p:sp>
        <p:nvSpPr>
          <p:cNvPr id="864" name="Google Shape;864;p59"/>
          <p:cNvSpPr txBox="1"/>
          <p:nvPr/>
        </p:nvSpPr>
        <p:spPr>
          <a:xfrm>
            <a:off x="6162263" y="2092913"/>
            <a:ext cx="2385300" cy="2125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Implement an iterative algorithm that alternates between optimizing:</a:t>
            </a:r>
            <a:endParaRPr sz="1200">
              <a:latin typeface="Poppins"/>
              <a:ea typeface="Poppins"/>
              <a:cs typeface="Poppins"/>
              <a:sym typeface="Poppins"/>
            </a:endParaRPr>
          </a:p>
          <a:p>
            <a:pPr indent="-165100" lvl="0" marL="215900" rtl="0" algn="l">
              <a:lnSpc>
                <a:spcPct val="115000"/>
              </a:lnSpc>
              <a:spcBef>
                <a:spcPts val="800"/>
              </a:spcBef>
              <a:spcAft>
                <a:spcPts val="0"/>
              </a:spcAft>
              <a:buSzPts val="1200"/>
              <a:buFont typeface="Poppins"/>
              <a:buAutoNum type="arabicPeriod"/>
            </a:pPr>
            <a:r>
              <a:rPr lang="it" sz="1200">
                <a:latin typeface="Poppins"/>
                <a:ea typeface="Poppins"/>
                <a:cs typeface="Poppins"/>
                <a:sym typeface="Poppins"/>
              </a:rPr>
              <a:t>The classifier on those points where it outperforms the human. </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The triage policy, that is, the rule stating when to defer to the human expert.</a:t>
            </a:r>
            <a:endParaRPr sz="1200">
              <a:latin typeface="Poppins"/>
              <a:ea typeface="Poppins"/>
              <a:cs typeface="Poppins"/>
              <a:sym typeface="Poppins"/>
            </a:endParaRPr>
          </a:p>
        </p:txBody>
      </p:sp>
      <p:sp>
        <p:nvSpPr>
          <p:cNvPr id="865" name="Google Shape;865;p59"/>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Model design</a:t>
            </a:r>
            <a:endParaRPr b="0" i="0" sz="2500" u="none" cap="none" strike="noStrike">
              <a:solidFill>
                <a:schemeClr val="dk1"/>
              </a:solidFill>
              <a:latin typeface="Poppins"/>
              <a:ea typeface="Poppins"/>
              <a:cs typeface="Poppins"/>
              <a:sym typeface="Poppins"/>
            </a:endParaRPr>
          </a:p>
        </p:txBody>
      </p:sp>
      <p:sp>
        <p:nvSpPr>
          <p:cNvPr id="866" name="Google Shape;866;p59"/>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60"/>
          <p:cNvSpPr txBox="1"/>
          <p:nvPr/>
        </p:nvSpPr>
        <p:spPr>
          <a:xfrm>
            <a:off x="128813" y="4803863"/>
            <a:ext cx="8886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666666"/>
                </a:solidFill>
                <a:latin typeface="Poppins"/>
                <a:ea typeface="Poppins"/>
                <a:cs typeface="Poppins"/>
                <a:sym typeface="Poppins"/>
              </a:rPr>
              <a:t>Maithra Raghu, Katy Blumer, Greg S Corrado, Jon M. Kleinberg, Ziad Obermeyer, and Sendhil Mullainathan. 2019. The Algorithmic Automation Problem: Prediction, Triage, and Human Effort. ArXiv abs/1903.12220 (2019).</a:t>
            </a:r>
            <a:endParaRPr sz="900">
              <a:solidFill>
                <a:srgbClr val="666666"/>
              </a:solidFill>
              <a:latin typeface="Poppins"/>
              <a:ea typeface="Poppins"/>
              <a:cs typeface="Poppins"/>
              <a:sym typeface="Poppins"/>
            </a:endParaRPr>
          </a:p>
        </p:txBody>
      </p:sp>
      <p:sp>
        <p:nvSpPr>
          <p:cNvPr id="872" name="Google Shape;872;p60"/>
          <p:cNvSpPr txBox="1"/>
          <p:nvPr/>
        </p:nvSpPr>
        <p:spPr>
          <a:xfrm>
            <a:off x="231169" y="3286350"/>
            <a:ext cx="2288100" cy="780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lang="it" sz="1400">
                <a:solidFill>
                  <a:schemeClr val="dk1"/>
                </a:solidFill>
                <a:latin typeface="Poppins"/>
                <a:ea typeface="Poppins"/>
                <a:cs typeface="Poppins"/>
                <a:sym typeface="Poppins"/>
              </a:rPr>
              <a:t>Train a multiclass classifier (machine predictions)</a:t>
            </a:r>
            <a:endParaRPr sz="1400">
              <a:solidFill>
                <a:schemeClr val="dk1"/>
              </a:solidFill>
              <a:latin typeface="Poppins"/>
              <a:ea typeface="Poppins"/>
              <a:cs typeface="Poppins"/>
              <a:sym typeface="Poppins"/>
            </a:endParaRPr>
          </a:p>
        </p:txBody>
      </p:sp>
      <p:sp>
        <p:nvSpPr>
          <p:cNvPr id="873" name="Google Shape;873;p60"/>
          <p:cNvSpPr txBox="1"/>
          <p:nvPr/>
        </p:nvSpPr>
        <p:spPr>
          <a:xfrm>
            <a:off x="2627888" y="3286350"/>
            <a:ext cx="2288100" cy="10281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lang="it" sz="1400">
                <a:solidFill>
                  <a:schemeClr val="dk1"/>
                </a:solidFill>
                <a:latin typeface="Poppins"/>
                <a:ea typeface="Poppins"/>
                <a:cs typeface="Poppins"/>
                <a:sym typeface="Poppins"/>
              </a:rPr>
              <a:t>Train a binary classifier predicting the probability of the human being correct</a:t>
            </a:r>
            <a:endParaRPr sz="1400">
              <a:solidFill>
                <a:schemeClr val="dk1"/>
              </a:solidFill>
              <a:latin typeface="Poppins"/>
              <a:ea typeface="Poppins"/>
              <a:cs typeface="Poppins"/>
              <a:sym typeface="Poppins"/>
            </a:endParaRPr>
          </a:p>
        </p:txBody>
      </p:sp>
      <p:sp>
        <p:nvSpPr>
          <p:cNvPr id="874" name="Google Shape;874;p60"/>
          <p:cNvSpPr txBox="1"/>
          <p:nvPr/>
        </p:nvSpPr>
        <p:spPr>
          <a:xfrm>
            <a:off x="231169" y="1970550"/>
            <a:ext cx="2288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lang="it" sz="1500">
                <a:solidFill>
                  <a:srgbClr val="C00000"/>
                </a:solidFill>
                <a:latin typeface="Poppins"/>
                <a:ea typeface="Poppins"/>
                <a:cs typeface="Poppins"/>
                <a:sym typeface="Poppins"/>
              </a:rPr>
              <a:t>STAGE 1</a:t>
            </a:r>
            <a:endParaRPr sz="1500">
              <a:solidFill>
                <a:srgbClr val="C00000"/>
              </a:solidFill>
              <a:latin typeface="Poppins"/>
              <a:ea typeface="Poppins"/>
              <a:cs typeface="Poppins"/>
              <a:sym typeface="Poppins"/>
            </a:endParaRPr>
          </a:p>
        </p:txBody>
      </p:sp>
      <p:sp>
        <p:nvSpPr>
          <p:cNvPr id="875" name="Google Shape;875;p60"/>
          <p:cNvSpPr txBox="1"/>
          <p:nvPr/>
        </p:nvSpPr>
        <p:spPr>
          <a:xfrm>
            <a:off x="2627888" y="1970550"/>
            <a:ext cx="2288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lang="it" sz="1500">
                <a:solidFill>
                  <a:srgbClr val="C00000"/>
                </a:solidFill>
                <a:latin typeface="Poppins"/>
                <a:ea typeface="Poppins"/>
                <a:cs typeface="Poppins"/>
                <a:sym typeface="Poppins"/>
              </a:rPr>
              <a:t>STAGE 2</a:t>
            </a:r>
            <a:endParaRPr sz="1500">
              <a:solidFill>
                <a:srgbClr val="C00000"/>
              </a:solidFill>
              <a:latin typeface="Poppins"/>
              <a:ea typeface="Poppins"/>
              <a:cs typeface="Poppins"/>
              <a:sym typeface="Poppins"/>
            </a:endParaRPr>
          </a:p>
        </p:txBody>
      </p:sp>
      <p:cxnSp>
        <p:nvCxnSpPr>
          <p:cNvPr id="876" name="Google Shape;876;p60"/>
          <p:cNvCxnSpPr/>
          <p:nvPr/>
        </p:nvCxnSpPr>
        <p:spPr>
          <a:xfrm>
            <a:off x="2040731" y="2749969"/>
            <a:ext cx="1086900" cy="0"/>
          </a:xfrm>
          <a:prstGeom prst="straightConnector1">
            <a:avLst/>
          </a:prstGeom>
          <a:noFill/>
          <a:ln cap="flat" cmpd="sng" w="38100">
            <a:solidFill>
              <a:schemeClr val="dk2"/>
            </a:solidFill>
            <a:prstDash val="solid"/>
            <a:round/>
            <a:headEnd len="med" w="med" type="none"/>
            <a:tailEnd len="med" w="med" type="triangle"/>
          </a:ln>
        </p:spPr>
      </p:cxnSp>
      <p:sp>
        <p:nvSpPr>
          <p:cNvPr id="877" name="Google Shape;877;p60"/>
          <p:cNvSpPr txBox="1"/>
          <p:nvPr/>
        </p:nvSpPr>
        <p:spPr>
          <a:xfrm>
            <a:off x="5398331" y="3286350"/>
            <a:ext cx="2840700" cy="5325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lang="it" sz="1400">
                <a:solidFill>
                  <a:schemeClr val="dk1"/>
                </a:solidFill>
                <a:latin typeface="Poppins"/>
                <a:ea typeface="Poppins"/>
                <a:cs typeface="Poppins"/>
                <a:sym typeface="Poppins"/>
              </a:rPr>
              <a:t>Defer to the agent with lower predicted error probability</a:t>
            </a:r>
            <a:endParaRPr sz="1400">
              <a:solidFill>
                <a:schemeClr val="dk1"/>
              </a:solidFill>
              <a:latin typeface="Poppins"/>
              <a:ea typeface="Poppins"/>
              <a:cs typeface="Poppins"/>
              <a:sym typeface="Poppins"/>
            </a:endParaRPr>
          </a:p>
        </p:txBody>
      </p:sp>
      <p:sp>
        <p:nvSpPr>
          <p:cNvPr id="878" name="Google Shape;878;p60"/>
          <p:cNvSpPr txBox="1"/>
          <p:nvPr/>
        </p:nvSpPr>
        <p:spPr>
          <a:xfrm>
            <a:off x="5674632" y="1990463"/>
            <a:ext cx="22881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lang="it" sz="1500">
                <a:solidFill>
                  <a:srgbClr val="C00000"/>
                </a:solidFill>
                <a:latin typeface="Poppins"/>
                <a:ea typeface="Poppins"/>
                <a:cs typeface="Poppins"/>
                <a:sym typeface="Poppins"/>
              </a:rPr>
              <a:t>DECISION STEP</a:t>
            </a:r>
            <a:endParaRPr sz="1500">
              <a:solidFill>
                <a:srgbClr val="C00000"/>
              </a:solidFill>
              <a:latin typeface="Poppins"/>
              <a:ea typeface="Poppins"/>
              <a:cs typeface="Poppins"/>
              <a:sym typeface="Poppins"/>
            </a:endParaRPr>
          </a:p>
        </p:txBody>
      </p:sp>
      <p:cxnSp>
        <p:nvCxnSpPr>
          <p:cNvPr id="879" name="Google Shape;879;p60"/>
          <p:cNvCxnSpPr/>
          <p:nvPr/>
        </p:nvCxnSpPr>
        <p:spPr>
          <a:xfrm>
            <a:off x="4476056" y="2778525"/>
            <a:ext cx="922200" cy="0"/>
          </a:xfrm>
          <a:prstGeom prst="straightConnector1">
            <a:avLst/>
          </a:prstGeom>
          <a:noFill/>
          <a:ln cap="flat" cmpd="sng" w="38100">
            <a:solidFill>
              <a:schemeClr val="dk2"/>
            </a:solidFill>
            <a:prstDash val="solid"/>
            <a:round/>
            <a:headEnd len="med" w="med" type="none"/>
            <a:tailEnd len="med" w="med" type="triangle"/>
          </a:ln>
        </p:spPr>
      </p:cxnSp>
      <p:pic>
        <p:nvPicPr>
          <p:cNvPr id="880" name="Google Shape;880;p60"/>
          <p:cNvPicPr preferRelativeResize="0"/>
          <p:nvPr/>
        </p:nvPicPr>
        <p:blipFill>
          <a:blip r:embed="rId3">
            <a:alphaModFix/>
          </a:blip>
          <a:stretch>
            <a:fillRect/>
          </a:stretch>
        </p:blipFill>
        <p:spPr>
          <a:xfrm>
            <a:off x="5398331" y="2432176"/>
            <a:ext cx="1228725" cy="692698"/>
          </a:xfrm>
          <a:prstGeom prst="rect">
            <a:avLst/>
          </a:prstGeom>
          <a:noFill/>
          <a:ln>
            <a:noFill/>
          </a:ln>
        </p:spPr>
      </p:pic>
      <p:sp>
        <p:nvSpPr>
          <p:cNvPr id="881" name="Google Shape;881;p60"/>
          <p:cNvSpPr txBox="1"/>
          <p:nvPr/>
        </p:nvSpPr>
        <p:spPr>
          <a:xfrm>
            <a:off x="6632081" y="2439112"/>
            <a:ext cx="2202300" cy="6537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it" sz="1100">
                <a:solidFill>
                  <a:schemeClr val="dk1"/>
                </a:solidFill>
                <a:latin typeface="Consolas"/>
                <a:ea typeface="Consolas"/>
                <a:cs typeface="Consolas"/>
                <a:sym typeface="Consolas"/>
              </a:rPr>
              <a:t>if the classifier is more confident than the human</a:t>
            </a:r>
            <a:endParaRPr sz="1100">
              <a:solidFill>
                <a:schemeClr val="dk1"/>
              </a:solidFill>
              <a:latin typeface="Consolas"/>
              <a:ea typeface="Consolas"/>
              <a:cs typeface="Consolas"/>
              <a:sym typeface="Consolas"/>
            </a:endParaRPr>
          </a:p>
          <a:p>
            <a:pPr indent="0" lvl="0" marL="0" marR="0" rtl="0" algn="l">
              <a:lnSpc>
                <a:spcPct val="115000"/>
              </a:lnSpc>
              <a:spcBef>
                <a:spcPts val="200"/>
              </a:spcBef>
              <a:spcAft>
                <a:spcPts val="0"/>
              </a:spcAft>
              <a:buNone/>
            </a:pPr>
            <a:r>
              <a:rPr lang="it" sz="1100">
                <a:solidFill>
                  <a:schemeClr val="dk1"/>
                </a:solidFill>
                <a:latin typeface="Consolas"/>
                <a:ea typeface="Consolas"/>
                <a:cs typeface="Consolas"/>
                <a:sym typeface="Consolas"/>
              </a:rPr>
              <a:t>otherwise</a:t>
            </a:r>
            <a:endParaRPr sz="1100">
              <a:solidFill>
                <a:schemeClr val="dk1"/>
              </a:solidFill>
              <a:latin typeface="Consolas"/>
              <a:ea typeface="Consolas"/>
              <a:cs typeface="Consolas"/>
              <a:sym typeface="Consolas"/>
            </a:endParaRPr>
          </a:p>
        </p:txBody>
      </p:sp>
      <p:pic>
        <p:nvPicPr>
          <p:cNvPr descr="Icon&#10;&#10;Description automatically generated" id="882" name="Google Shape;882;p60"/>
          <p:cNvPicPr preferRelativeResize="0"/>
          <p:nvPr/>
        </p:nvPicPr>
        <p:blipFill rotWithShape="1">
          <a:blip r:embed="rId4">
            <a:alphaModFix/>
          </a:blip>
          <a:srcRect b="0" l="0" r="0" t="0"/>
          <a:stretch/>
        </p:blipFill>
        <p:spPr>
          <a:xfrm>
            <a:off x="1038779" y="2345758"/>
            <a:ext cx="808425" cy="808425"/>
          </a:xfrm>
          <a:prstGeom prst="rect">
            <a:avLst/>
          </a:prstGeom>
          <a:noFill/>
          <a:ln>
            <a:noFill/>
          </a:ln>
        </p:spPr>
      </p:pic>
      <p:pic>
        <p:nvPicPr>
          <p:cNvPr descr="Icon&#10;&#10;Description automatically generated" id="883" name="Google Shape;883;p60"/>
          <p:cNvPicPr preferRelativeResize="0"/>
          <p:nvPr/>
        </p:nvPicPr>
        <p:blipFill rotWithShape="1">
          <a:blip r:embed="rId4">
            <a:alphaModFix/>
          </a:blip>
          <a:srcRect b="0" l="0" r="0" t="0"/>
          <a:stretch/>
        </p:blipFill>
        <p:spPr>
          <a:xfrm>
            <a:off x="3397660" y="2345758"/>
            <a:ext cx="808425" cy="808425"/>
          </a:xfrm>
          <a:prstGeom prst="rect">
            <a:avLst/>
          </a:prstGeom>
          <a:noFill/>
          <a:ln>
            <a:noFill/>
          </a:ln>
        </p:spPr>
      </p:pic>
      <p:sp>
        <p:nvSpPr>
          <p:cNvPr id="884" name="Google Shape;884;p60"/>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Staged Learning</a:t>
            </a:r>
            <a:endParaRPr b="0" i="0" sz="2500" u="none" cap="none" strike="noStrike">
              <a:solidFill>
                <a:schemeClr val="dk1"/>
              </a:solidFill>
              <a:latin typeface="Poppins"/>
              <a:ea typeface="Poppins"/>
              <a:cs typeface="Poppins"/>
              <a:sym typeface="Poppins"/>
            </a:endParaRPr>
          </a:p>
        </p:txBody>
      </p:sp>
      <p:sp>
        <p:nvSpPr>
          <p:cNvPr id="885" name="Google Shape;885;p60"/>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pic>
        <p:nvPicPr>
          <p:cNvPr id="890" name="Google Shape;890;p61"/>
          <p:cNvPicPr preferRelativeResize="0"/>
          <p:nvPr/>
        </p:nvPicPr>
        <p:blipFill>
          <a:blip r:embed="rId3">
            <a:alphaModFix/>
          </a:blip>
          <a:stretch>
            <a:fillRect/>
          </a:stretch>
        </p:blipFill>
        <p:spPr>
          <a:xfrm>
            <a:off x="1261969" y="1797825"/>
            <a:ext cx="6620063" cy="2530312"/>
          </a:xfrm>
          <a:prstGeom prst="rect">
            <a:avLst/>
          </a:prstGeom>
          <a:noFill/>
          <a:ln>
            <a:noFill/>
          </a:ln>
        </p:spPr>
      </p:pic>
      <p:sp>
        <p:nvSpPr>
          <p:cNvPr id="891" name="Google Shape;891;p61"/>
          <p:cNvSpPr txBox="1"/>
          <p:nvPr/>
        </p:nvSpPr>
        <p:spPr>
          <a:xfrm>
            <a:off x="128813" y="4803863"/>
            <a:ext cx="8886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666666"/>
                </a:solidFill>
                <a:latin typeface="Poppins"/>
                <a:ea typeface="Poppins"/>
                <a:cs typeface="Poppins"/>
                <a:sym typeface="Poppins"/>
              </a:rPr>
              <a:t>Hussein Mozannar, Hunter Lang, Dennis Wei, Prasanna Sattigeri, Subhro Das, and David A. Sontag. 2023. Who Should Predict? Exact Algorithms For Learning to Defer to Humans. ArXiv abs/2301.06197 (2023).</a:t>
            </a:r>
            <a:endParaRPr sz="900">
              <a:solidFill>
                <a:srgbClr val="666666"/>
              </a:solidFill>
              <a:latin typeface="Poppins"/>
              <a:ea typeface="Poppins"/>
              <a:cs typeface="Poppins"/>
              <a:sym typeface="Poppins"/>
            </a:endParaRPr>
          </a:p>
        </p:txBody>
      </p:sp>
      <p:sp>
        <p:nvSpPr>
          <p:cNvPr id="892" name="Google Shape;892;p61"/>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Joint</a:t>
            </a:r>
            <a:r>
              <a:rPr lang="it" sz="2500">
                <a:solidFill>
                  <a:schemeClr val="dk1"/>
                </a:solidFill>
                <a:latin typeface="Poppins"/>
                <a:ea typeface="Poppins"/>
                <a:cs typeface="Poppins"/>
                <a:sym typeface="Poppins"/>
              </a:rPr>
              <a:t> Learning</a:t>
            </a:r>
            <a:endParaRPr b="0" i="0" sz="2500" u="none" cap="none" strike="noStrike">
              <a:solidFill>
                <a:schemeClr val="dk1"/>
              </a:solidFill>
              <a:latin typeface="Poppins"/>
              <a:ea typeface="Poppins"/>
              <a:cs typeface="Poppins"/>
              <a:sym typeface="Poppins"/>
            </a:endParaRPr>
          </a:p>
        </p:txBody>
      </p:sp>
      <p:sp>
        <p:nvSpPr>
          <p:cNvPr id="893" name="Google Shape;893;p61"/>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62"/>
          <p:cNvSpPr txBox="1"/>
          <p:nvPr/>
        </p:nvSpPr>
        <p:spPr>
          <a:xfrm>
            <a:off x="128813" y="4803863"/>
            <a:ext cx="8886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3F3F3F"/>
                </a:solidFill>
                <a:latin typeface="Poppins"/>
                <a:ea typeface="Poppins"/>
                <a:cs typeface="Poppins"/>
                <a:sym typeface="Poppins"/>
              </a:rPr>
              <a:t>Hussein Mozannar and David Sontag. 2020. Consistent Estimators for Learning to Defer to an Expert. In Proceedings of the 37th International Conference on Machine Learning (Proceedings of Machine Learning Research, Vol. 119), Hal Daumé III and Aarti Singh (Eds.). PMLR, 7076–7087.</a:t>
            </a:r>
            <a:endParaRPr sz="900">
              <a:solidFill>
                <a:srgbClr val="3F3F3F"/>
              </a:solidFill>
              <a:latin typeface="Poppins"/>
              <a:ea typeface="Poppins"/>
              <a:cs typeface="Poppins"/>
              <a:sym typeface="Poppins"/>
            </a:endParaRPr>
          </a:p>
        </p:txBody>
      </p:sp>
      <p:pic>
        <p:nvPicPr>
          <p:cNvPr id="899" name="Google Shape;899;p62"/>
          <p:cNvPicPr preferRelativeResize="0"/>
          <p:nvPr/>
        </p:nvPicPr>
        <p:blipFill>
          <a:blip r:embed="rId3">
            <a:alphaModFix amt="20000"/>
          </a:blip>
          <a:stretch>
            <a:fillRect/>
          </a:stretch>
        </p:blipFill>
        <p:spPr>
          <a:xfrm>
            <a:off x="179569" y="1773188"/>
            <a:ext cx="3711617" cy="1418653"/>
          </a:xfrm>
          <a:prstGeom prst="rect">
            <a:avLst/>
          </a:prstGeom>
          <a:noFill/>
          <a:ln>
            <a:noFill/>
          </a:ln>
        </p:spPr>
      </p:pic>
      <p:sp>
        <p:nvSpPr>
          <p:cNvPr id="900" name="Google Shape;900;p62"/>
          <p:cNvSpPr txBox="1"/>
          <p:nvPr/>
        </p:nvSpPr>
        <p:spPr>
          <a:xfrm>
            <a:off x="4250250" y="1971759"/>
            <a:ext cx="4721400" cy="423300"/>
          </a:xfrm>
          <a:prstGeom prst="rect">
            <a:avLst/>
          </a:prstGeom>
          <a:solidFill>
            <a:srgbClr val="F2DF4D"/>
          </a:solidFill>
          <a:ln>
            <a:noFill/>
          </a:ln>
        </p:spPr>
        <p:txBody>
          <a:bodyPr anchorCtr="0" anchor="t" bIns="102875" lIns="68575" spcFirstLastPara="1" rIns="68575" wrap="square" tIns="102875">
            <a:spAutoFit/>
          </a:bodyPr>
          <a:lstStyle/>
          <a:p>
            <a:pPr indent="0" lvl="0" marL="0" marR="0" rtl="0" algn="ctr">
              <a:lnSpc>
                <a:spcPct val="150000"/>
              </a:lnSpc>
              <a:spcBef>
                <a:spcPts val="0"/>
              </a:spcBef>
              <a:spcAft>
                <a:spcPts val="0"/>
              </a:spcAft>
              <a:buClr>
                <a:srgbClr val="000000"/>
              </a:buClr>
              <a:buSzPts val="1400"/>
              <a:buFont typeface="Arial"/>
              <a:buNone/>
            </a:pPr>
            <a:r>
              <a:rPr lang="it" sz="1400">
                <a:latin typeface="Poppins"/>
                <a:ea typeface="Poppins"/>
                <a:cs typeface="Poppins"/>
                <a:sym typeface="Poppins"/>
              </a:rPr>
              <a:t>Which surrogate loss to optimize at training time?</a:t>
            </a:r>
            <a:endParaRPr sz="1500">
              <a:latin typeface="Poppins"/>
              <a:ea typeface="Poppins"/>
              <a:cs typeface="Poppins"/>
              <a:sym typeface="Poppins"/>
            </a:endParaRPr>
          </a:p>
        </p:txBody>
      </p:sp>
      <p:cxnSp>
        <p:nvCxnSpPr>
          <p:cNvPr id="901" name="Google Shape;901;p62"/>
          <p:cNvCxnSpPr>
            <a:stCxn id="899" idx="0"/>
            <a:endCxn id="900" idx="0"/>
          </p:cNvCxnSpPr>
          <p:nvPr/>
        </p:nvCxnSpPr>
        <p:spPr>
          <a:xfrm flipH="1" rot="-5400000">
            <a:off x="4223877" y="-415312"/>
            <a:ext cx="198600" cy="4575600"/>
          </a:xfrm>
          <a:prstGeom prst="curvedConnector3">
            <a:avLst>
              <a:gd fmla="val -119902" name="adj1"/>
            </a:avLst>
          </a:prstGeom>
          <a:noFill/>
          <a:ln cap="flat" cmpd="sng" w="38100">
            <a:solidFill>
              <a:srgbClr val="F2DF4D"/>
            </a:solidFill>
            <a:prstDash val="solid"/>
            <a:round/>
            <a:headEnd len="sm" w="sm" type="none"/>
            <a:tailEnd len="med" w="med" type="triangle"/>
          </a:ln>
        </p:spPr>
      </p:cxnSp>
      <p:grpSp>
        <p:nvGrpSpPr>
          <p:cNvPr id="902" name="Google Shape;902;p62"/>
          <p:cNvGrpSpPr/>
          <p:nvPr/>
        </p:nvGrpSpPr>
        <p:grpSpPr>
          <a:xfrm>
            <a:off x="953006" y="3632578"/>
            <a:ext cx="7237987" cy="722092"/>
            <a:chOff x="2369600" y="4255763"/>
            <a:chExt cx="9650650" cy="962790"/>
          </a:xfrm>
        </p:grpSpPr>
        <p:grpSp>
          <p:nvGrpSpPr>
            <p:cNvPr id="903" name="Google Shape;903;p62"/>
            <p:cNvGrpSpPr/>
            <p:nvPr/>
          </p:nvGrpSpPr>
          <p:grpSpPr>
            <a:xfrm>
              <a:off x="2369600" y="4255763"/>
              <a:ext cx="5009026" cy="962775"/>
              <a:chOff x="5360700" y="4190038"/>
              <a:chExt cx="5009026" cy="962775"/>
            </a:xfrm>
          </p:grpSpPr>
          <p:pic>
            <p:nvPicPr>
              <p:cNvPr id="904" name="Google Shape;904;p62"/>
              <p:cNvPicPr preferRelativeResize="0"/>
              <p:nvPr/>
            </p:nvPicPr>
            <p:blipFill rotWithShape="1">
              <a:blip r:embed="rId4">
                <a:alphaModFix/>
              </a:blip>
              <a:srcRect b="0" l="0" r="90483" t="0"/>
              <a:stretch/>
            </p:blipFill>
            <p:spPr>
              <a:xfrm>
                <a:off x="5360700" y="4255775"/>
                <a:ext cx="557776" cy="831300"/>
              </a:xfrm>
              <a:prstGeom prst="rect">
                <a:avLst/>
              </a:prstGeom>
              <a:noFill/>
              <a:ln>
                <a:noFill/>
              </a:ln>
            </p:spPr>
          </p:pic>
          <p:pic>
            <p:nvPicPr>
              <p:cNvPr id="905" name="Google Shape;905;p62"/>
              <p:cNvPicPr preferRelativeResize="0"/>
              <p:nvPr/>
            </p:nvPicPr>
            <p:blipFill rotWithShape="1">
              <a:blip r:embed="rId4">
                <a:alphaModFix/>
              </a:blip>
              <a:srcRect b="0" l="34870" r="0" t="0"/>
              <a:stretch/>
            </p:blipFill>
            <p:spPr>
              <a:xfrm>
                <a:off x="6552450" y="4255775"/>
                <a:ext cx="3817276" cy="831300"/>
              </a:xfrm>
              <a:prstGeom prst="rect">
                <a:avLst/>
              </a:prstGeom>
              <a:noFill/>
              <a:ln>
                <a:noFill/>
              </a:ln>
            </p:spPr>
          </p:pic>
          <p:pic>
            <p:nvPicPr>
              <p:cNvPr id="906" name="Google Shape;906;p62"/>
              <p:cNvPicPr preferRelativeResize="0"/>
              <p:nvPr/>
            </p:nvPicPr>
            <p:blipFill rotWithShape="1">
              <a:blip r:embed="rId5">
                <a:alphaModFix/>
              </a:blip>
              <a:srcRect b="0" l="8508" r="82630" t="0"/>
              <a:stretch/>
            </p:blipFill>
            <p:spPr>
              <a:xfrm>
                <a:off x="5918475" y="4190038"/>
                <a:ext cx="557774" cy="962775"/>
              </a:xfrm>
              <a:prstGeom prst="rect">
                <a:avLst/>
              </a:prstGeom>
              <a:noFill/>
              <a:ln>
                <a:noFill/>
              </a:ln>
            </p:spPr>
          </p:pic>
        </p:grpSp>
        <p:pic>
          <p:nvPicPr>
            <p:cNvPr id="907" name="Google Shape;907;p62"/>
            <p:cNvPicPr preferRelativeResize="0"/>
            <p:nvPr/>
          </p:nvPicPr>
          <p:blipFill>
            <a:blip r:embed="rId6">
              <a:alphaModFix/>
            </a:blip>
            <a:stretch>
              <a:fillRect/>
            </a:stretch>
          </p:blipFill>
          <p:spPr>
            <a:xfrm>
              <a:off x="7394176" y="4255777"/>
              <a:ext cx="4626073" cy="962775"/>
            </a:xfrm>
            <a:prstGeom prst="rect">
              <a:avLst/>
            </a:prstGeom>
            <a:noFill/>
            <a:ln>
              <a:noFill/>
            </a:ln>
          </p:spPr>
        </p:pic>
      </p:grpSp>
      <p:sp>
        <p:nvSpPr>
          <p:cNvPr id="908" name="Google Shape;908;p62"/>
          <p:cNvSpPr/>
          <p:nvPr/>
        </p:nvSpPr>
        <p:spPr>
          <a:xfrm>
            <a:off x="831375" y="3494419"/>
            <a:ext cx="7519500" cy="9789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9" name="Google Shape;909;p62"/>
          <p:cNvSpPr txBox="1"/>
          <p:nvPr/>
        </p:nvSpPr>
        <p:spPr>
          <a:xfrm>
            <a:off x="4755150" y="2864550"/>
            <a:ext cx="3711600" cy="369300"/>
          </a:xfrm>
          <a:prstGeom prst="rect">
            <a:avLst/>
          </a:prstGeom>
          <a:noFill/>
          <a:ln>
            <a:noFill/>
          </a:ln>
        </p:spPr>
        <p:txBody>
          <a:bodyPr anchorCtr="0" anchor="t" bIns="68575" lIns="68575" spcFirstLastPara="1" rIns="68575" wrap="square" tIns="68575">
            <a:spAutoFit/>
          </a:bodyPr>
          <a:lstStyle/>
          <a:p>
            <a:pPr indent="0" lvl="0" marL="0" rtl="0" algn="ctr">
              <a:lnSpc>
                <a:spcPct val="150000"/>
              </a:lnSpc>
              <a:spcBef>
                <a:spcPts val="0"/>
              </a:spcBef>
              <a:spcAft>
                <a:spcPts val="0"/>
              </a:spcAft>
              <a:buNone/>
            </a:pPr>
            <a:r>
              <a:rPr b="1" lang="it" sz="1500">
                <a:solidFill>
                  <a:srgbClr val="C00000"/>
                </a:solidFill>
                <a:latin typeface="Poppins"/>
                <a:ea typeface="Poppins"/>
                <a:cs typeface="Poppins"/>
                <a:sym typeface="Poppins"/>
              </a:rPr>
              <a:t>CROSS-ENTROPY </a:t>
            </a:r>
            <a:r>
              <a:rPr lang="it" sz="1500">
                <a:solidFill>
                  <a:srgbClr val="C00000"/>
                </a:solidFill>
                <a:latin typeface="Poppins"/>
                <a:ea typeface="Poppins"/>
                <a:cs typeface="Poppins"/>
                <a:sym typeface="Poppins"/>
              </a:rPr>
              <a:t>SURROGATE LOSS</a:t>
            </a:r>
            <a:endParaRPr sz="1500">
              <a:solidFill>
                <a:srgbClr val="C00000"/>
              </a:solidFill>
              <a:latin typeface="Poppins"/>
              <a:ea typeface="Poppins"/>
              <a:cs typeface="Poppins"/>
              <a:sym typeface="Poppins"/>
            </a:endParaRPr>
          </a:p>
        </p:txBody>
      </p:sp>
      <p:sp>
        <p:nvSpPr>
          <p:cNvPr id="910" name="Google Shape;910;p62"/>
          <p:cNvSpPr/>
          <p:nvPr/>
        </p:nvSpPr>
        <p:spPr>
          <a:xfrm>
            <a:off x="6417956" y="2499058"/>
            <a:ext cx="390600" cy="369600"/>
          </a:xfrm>
          <a:prstGeom prst="downArrow">
            <a:avLst>
              <a:gd fmla="val 50000" name="adj1"/>
              <a:gd fmla="val 50000" name="adj2"/>
            </a:avLst>
          </a:prstGeom>
          <a:solidFill>
            <a:schemeClr val="lt1"/>
          </a:solidFill>
          <a:ln cap="flat" cmpd="sng" w="38100">
            <a:solidFill>
              <a:srgbClr val="F2DF4D"/>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11" name="Google Shape;911;p62"/>
          <p:cNvSpPr txBox="1"/>
          <p:nvPr/>
        </p:nvSpPr>
        <p:spPr>
          <a:xfrm>
            <a:off x="4985380" y="3169050"/>
            <a:ext cx="3255900" cy="323100"/>
          </a:xfrm>
          <a:prstGeom prst="rect">
            <a:avLst/>
          </a:prstGeom>
          <a:noFill/>
          <a:ln>
            <a:noFill/>
          </a:ln>
        </p:spPr>
        <p:txBody>
          <a:bodyPr anchorCtr="0" anchor="t" bIns="68575" lIns="68575" spcFirstLastPara="1" rIns="68575" wrap="square" tIns="68575">
            <a:spAutoFit/>
          </a:bodyPr>
          <a:lstStyle/>
          <a:p>
            <a:pPr indent="-203200" lvl="0" marL="381000" rtl="0" algn="l">
              <a:lnSpc>
                <a:spcPct val="115000"/>
              </a:lnSpc>
              <a:spcBef>
                <a:spcPts val="0"/>
              </a:spcBef>
              <a:spcAft>
                <a:spcPts val="0"/>
              </a:spcAft>
              <a:buSzPts val="1200"/>
              <a:buFont typeface="Poppins"/>
              <a:buChar char="✓"/>
            </a:pPr>
            <a:r>
              <a:rPr lang="it" sz="1200">
                <a:latin typeface="Poppins"/>
                <a:ea typeface="Poppins"/>
                <a:cs typeface="Poppins"/>
                <a:sym typeface="Poppins"/>
              </a:rPr>
              <a:t>Fisher-consistent</a:t>
            </a:r>
            <a:endParaRPr sz="1200">
              <a:latin typeface="Poppins"/>
              <a:ea typeface="Poppins"/>
              <a:cs typeface="Poppins"/>
              <a:sym typeface="Poppins"/>
            </a:endParaRPr>
          </a:p>
        </p:txBody>
      </p:sp>
      <p:sp>
        <p:nvSpPr>
          <p:cNvPr id="912" name="Google Shape;912;p62"/>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Joint</a:t>
            </a:r>
            <a:r>
              <a:rPr lang="it" sz="2500">
                <a:solidFill>
                  <a:schemeClr val="dk1"/>
                </a:solidFill>
                <a:latin typeface="Poppins"/>
                <a:ea typeface="Poppins"/>
                <a:cs typeface="Poppins"/>
                <a:sym typeface="Poppins"/>
              </a:rPr>
              <a:t> Learning</a:t>
            </a:r>
            <a:endParaRPr b="0" i="0" sz="2500" u="none" cap="none" strike="noStrike">
              <a:solidFill>
                <a:schemeClr val="dk1"/>
              </a:solidFill>
              <a:latin typeface="Poppins"/>
              <a:ea typeface="Poppins"/>
              <a:cs typeface="Poppins"/>
              <a:sym typeface="Poppins"/>
            </a:endParaRPr>
          </a:p>
        </p:txBody>
      </p:sp>
      <p:sp>
        <p:nvSpPr>
          <p:cNvPr id="913" name="Google Shape;913;p62"/>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63"/>
          <p:cNvSpPr txBox="1"/>
          <p:nvPr/>
        </p:nvSpPr>
        <p:spPr>
          <a:xfrm>
            <a:off x="128813" y="4632413"/>
            <a:ext cx="8886300" cy="554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3F3F3F"/>
                </a:solidFill>
                <a:latin typeface="Poppins"/>
                <a:ea typeface="Poppins"/>
                <a:cs typeface="Poppins"/>
                <a:sym typeface="Poppins"/>
              </a:rPr>
              <a:t>Rajeev Verma and Eric Nalisnick. 2022. Calibrated Learning to Defer with One-vs-All Classifiers. In Proceedings of the 39th International Conference on Machine Learning (Proceedings of Machine Learning Research, Vol. 162), Kamalika Chaudhuri, Stefanie Jegelka, Le Song, Csaba Szepesvari, Gang Niu, and Sivan Sabato (Eds.). PMLR, 22184–22202.</a:t>
            </a:r>
            <a:endParaRPr sz="900">
              <a:solidFill>
                <a:srgbClr val="3F3F3F"/>
              </a:solidFill>
              <a:latin typeface="Poppins"/>
              <a:ea typeface="Poppins"/>
              <a:cs typeface="Poppins"/>
              <a:sym typeface="Poppins"/>
            </a:endParaRPr>
          </a:p>
        </p:txBody>
      </p:sp>
      <p:pic>
        <p:nvPicPr>
          <p:cNvPr id="919" name="Google Shape;919;p63"/>
          <p:cNvPicPr preferRelativeResize="0"/>
          <p:nvPr/>
        </p:nvPicPr>
        <p:blipFill>
          <a:blip r:embed="rId3">
            <a:alphaModFix amt="20000"/>
          </a:blip>
          <a:stretch>
            <a:fillRect/>
          </a:stretch>
        </p:blipFill>
        <p:spPr>
          <a:xfrm>
            <a:off x="179569" y="1773188"/>
            <a:ext cx="3711617" cy="1418653"/>
          </a:xfrm>
          <a:prstGeom prst="rect">
            <a:avLst/>
          </a:prstGeom>
          <a:noFill/>
          <a:ln>
            <a:noFill/>
          </a:ln>
        </p:spPr>
      </p:pic>
      <p:sp>
        <p:nvSpPr>
          <p:cNvPr id="920" name="Google Shape;920;p63"/>
          <p:cNvSpPr txBox="1"/>
          <p:nvPr/>
        </p:nvSpPr>
        <p:spPr>
          <a:xfrm>
            <a:off x="4250250" y="1971759"/>
            <a:ext cx="4721400" cy="423300"/>
          </a:xfrm>
          <a:prstGeom prst="rect">
            <a:avLst/>
          </a:prstGeom>
          <a:solidFill>
            <a:srgbClr val="F2DF4D"/>
          </a:solidFill>
          <a:ln>
            <a:noFill/>
          </a:ln>
        </p:spPr>
        <p:txBody>
          <a:bodyPr anchorCtr="0" anchor="t" bIns="102875" lIns="68575" spcFirstLastPara="1" rIns="68575" wrap="square" tIns="102875">
            <a:spAutoFit/>
          </a:bodyPr>
          <a:lstStyle/>
          <a:p>
            <a:pPr indent="0" lvl="0" marL="0" marR="0" rtl="0" algn="ctr">
              <a:lnSpc>
                <a:spcPct val="150000"/>
              </a:lnSpc>
              <a:spcBef>
                <a:spcPts val="0"/>
              </a:spcBef>
              <a:spcAft>
                <a:spcPts val="0"/>
              </a:spcAft>
              <a:buClr>
                <a:srgbClr val="000000"/>
              </a:buClr>
              <a:buSzPts val="1400"/>
              <a:buFont typeface="Arial"/>
              <a:buNone/>
            </a:pPr>
            <a:r>
              <a:rPr lang="it" sz="1400">
                <a:latin typeface="Poppins"/>
                <a:ea typeface="Poppins"/>
                <a:cs typeface="Poppins"/>
                <a:sym typeface="Poppins"/>
              </a:rPr>
              <a:t>Which surrogate loss to optimize at training time?</a:t>
            </a:r>
            <a:endParaRPr sz="1500">
              <a:latin typeface="Poppins"/>
              <a:ea typeface="Poppins"/>
              <a:cs typeface="Poppins"/>
              <a:sym typeface="Poppins"/>
            </a:endParaRPr>
          </a:p>
        </p:txBody>
      </p:sp>
      <p:cxnSp>
        <p:nvCxnSpPr>
          <p:cNvPr id="921" name="Google Shape;921;p63"/>
          <p:cNvCxnSpPr>
            <a:stCxn id="919" idx="0"/>
            <a:endCxn id="920" idx="0"/>
          </p:cNvCxnSpPr>
          <p:nvPr/>
        </p:nvCxnSpPr>
        <p:spPr>
          <a:xfrm flipH="1" rot="-5400000">
            <a:off x="4223877" y="-415312"/>
            <a:ext cx="198600" cy="4575600"/>
          </a:xfrm>
          <a:prstGeom prst="curvedConnector3">
            <a:avLst>
              <a:gd fmla="val -119902" name="adj1"/>
            </a:avLst>
          </a:prstGeom>
          <a:noFill/>
          <a:ln cap="flat" cmpd="sng" w="38100">
            <a:solidFill>
              <a:srgbClr val="F2DF4D"/>
            </a:solidFill>
            <a:prstDash val="solid"/>
            <a:round/>
            <a:headEnd len="sm" w="sm" type="none"/>
            <a:tailEnd len="med" w="med" type="triangle"/>
          </a:ln>
        </p:spPr>
      </p:cxnSp>
      <p:sp>
        <p:nvSpPr>
          <p:cNvPr id="922" name="Google Shape;922;p63"/>
          <p:cNvSpPr/>
          <p:nvPr/>
        </p:nvSpPr>
        <p:spPr>
          <a:xfrm>
            <a:off x="507825" y="3722306"/>
            <a:ext cx="8226600" cy="7215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23" name="Google Shape;923;p63"/>
          <p:cNvSpPr/>
          <p:nvPr/>
        </p:nvSpPr>
        <p:spPr>
          <a:xfrm>
            <a:off x="6417956" y="2499058"/>
            <a:ext cx="390600" cy="369600"/>
          </a:xfrm>
          <a:prstGeom prst="downArrow">
            <a:avLst>
              <a:gd fmla="val 50000" name="adj1"/>
              <a:gd fmla="val 50000" name="adj2"/>
            </a:avLst>
          </a:prstGeom>
          <a:solidFill>
            <a:schemeClr val="lt1"/>
          </a:solidFill>
          <a:ln cap="flat" cmpd="sng" w="38100">
            <a:solidFill>
              <a:srgbClr val="F2DF4D"/>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24" name="Google Shape;924;p63"/>
          <p:cNvSpPr txBox="1"/>
          <p:nvPr/>
        </p:nvSpPr>
        <p:spPr>
          <a:xfrm>
            <a:off x="4755150" y="2839219"/>
            <a:ext cx="3711600" cy="369300"/>
          </a:xfrm>
          <a:prstGeom prst="rect">
            <a:avLst/>
          </a:prstGeom>
          <a:noFill/>
          <a:ln>
            <a:noFill/>
          </a:ln>
        </p:spPr>
        <p:txBody>
          <a:bodyPr anchorCtr="0" anchor="t" bIns="68575" lIns="68575" spcFirstLastPara="1" rIns="68575" wrap="square" tIns="68575">
            <a:spAutoFit/>
          </a:bodyPr>
          <a:lstStyle/>
          <a:p>
            <a:pPr indent="0" lvl="0" marL="0" rtl="0" algn="ctr">
              <a:lnSpc>
                <a:spcPct val="150000"/>
              </a:lnSpc>
              <a:spcBef>
                <a:spcPts val="0"/>
              </a:spcBef>
              <a:spcAft>
                <a:spcPts val="0"/>
              </a:spcAft>
              <a:buNone/>
            </a:pPr>
            <a:r>
              <a:rPr b="1" lang="it" sz="1500">
                <a:solidFill>
                  <a:srgbClr val="C00000"/>
                </a:solidFill>
                <a:latin typeface="Poppins"/>
                <a:ea typeface="Poppins"/>
                <a:cs typeface="Poppins"/>
                <a:sym typeface="Poppins"/>
              </a:rPr>
              <a:t>ONE-VS-ALL </a:t>
            </a:r>
            <a:r>
              <a:rPr lang="it" sz="1500">
                <a:solidFill>
                  <a:srgbClr val="C00000"/>
                </a:solidFill>
                <a:latin typeface="Poppins"/>
                <a:ea typeface="Poppins"/>
                <a:cs typeface="Poppins"/>
                <a:sym typeface="Poppins"/>
              </a:rPr>
              <a:t>SURROGATE LOSS</a:t>
            </a:r>
            <a:endParaRPr sz="1500">
              <a:solidFill>
                <a:srgbClr val="C00000"/>
              </a:solidFill>
              <a:latin typeface="Poppins"/>
              <a:ea typeface="Poppins"/>
              <a:cs typeface="Poppins"/>
              <a:sym typeface="Poppins"/>
            </a:endParaRPr>
          </a:p>
        </p:txBody>
      </p:sp>
      <p:grpSp>
        <p:nvGrpSpPr>
          <p:cNvPr id="925" name="Google Shape;925;p63"/>
          <p:cNvGrpSpPr/>
          <p:nvPr/>
        </p:nvGrpSpPr>
        <p:grpSpPr>
          <a:xfrm>
            <a:off x="580425" y="3827981"/>
            <a:ext cx="8050800" cy="579562"/>
            <a:chOff x="476150" y="4244363"/>
            <a:chExt cx="10734400" cy="772750"/>
          </a:xfrm>
        </p:grpSpPr>
        <p:pic>
          <p:nvPicPr>
            <p:cNvPr id="926" name="Google Shape;926;p63"/>
            <p:cNvPicPr preferRelativeResize="0"/>
            <p:nvPr/>
          </p:nvPicPr>
          <p:blipFill rotWithShape="1">
            <a:blip r:embed="rId4">
              <a:alphaModFix/>
            </a:blip>
            <a:srcRect b="25523" l="0" r="0" t="26787"/>
            <a:stretch/>
          </p:blipFill>
          <p:spPr>
            <a:xfrm>
              <a:off x="1851550" y="4244363"/>
              <a:ext cx="5428316" cy="772750"/>
            </a:xfrm>
            <a:prstGeom prst="rect">
              <a:avLst/>
            </a:prstGeom>
            <a:noFill/>
            <a:ln>
              <a:noFill/>
            </a:ln>
          </p:spPr>
        </p:pic>
        <p:grpSp>
          <p:nvGrpSpPr>
            <p:cNvPr id="927" name="Google Shape;927;p63"/>
            <p:cNvGrpSpPr/>
            <p:nvPr/>
          </p:nvGrpSpPr>
          <p:grpSpPr>
            <a:xfrm>
              <a:off x="476150" y="4325201"/>
              <a:ext cx="1600099" cy="417171"/>
              <a:chOff x="2433500" y="5195151"/>
              <a:chExt cx="1600099" cy="417171"/>
            </a:xfrm>
          </p:grpSpPr>
          <p:pic>
            <p:nvPicPr>
              <p:cNvPr id="928" name="Google Shape;928;p63"/>
              <p:cNvPicPr preferRelativeResize="0"/>
              <p:nvPr/>
            </p:nvPicPr>
            <p:blipFill rotWithShape="1">
              <a:blip r:embed="rId5">
                <a:alphaModFix/>
              </a:blip>
              <a:srcRect b="30943" l="0" r="90934" t="30698"/>
              <a:stretch/>
            </p:blipFill>
            <p:spPr>
              <a:xfrm>
                <a:off x="2433500" y="5218600"/>
                <a:ext cx="570675" cy="369300"/>
              </a:xfrm>
              <a:prstGeom prst="rect">
                <a:avLst/>
              </a:prstGeom>
              <a:noFill/>
              <a:ln>
                <a:noFill/>
              </a:ln>
            </p:spPr>
          </p:pic>
          <p:pic>
            <p:nvPicPr>
              <p:cNvPr id="929" name="Google Shape;929;p63"/>
              <p:cNvPicPr preferRelativeResize="0"/>
              <p:nvPr/>
            </p:nvPicPr>
            <p:blipFill rotWithShape="1">
              <a:blip r:embed="rId4">
                <a:alphaModFix/>
              </a:blip>
              <a:srcRect b="77208" l="3819" r="88690" t="5414"/>
              <a:stretch/>
            </p:blipFill>
            <p:spPr>
              <a:xfrm>
                <a:off x="2637650" y="5330748"/>
                <a:ext cx="448449" cy="281575"/>
              </a:xfrm>
              <a:prstGeom prst="rect">
                <a:avLst/>
              </a:prstGeom>
              <a:noFill/>
              <a:ln>
                <a:noFill/>
              </a:ln>
            </p:spPr>
          </p:pic>
          <p:pic>
            <p:nvPicPr>
              <p:cNvPr id="930" name="Google Shape;930;p63"/>
              <p:cNvPicPr preferRelativeResize="0"/>
              <p:nvPr/>
            </p:nvPicPr>
            <p:blipFill rotWithShape="1">
              <a:blip r:embed="rId5">
                <a:alphaModFix/>
              </a:blip>
              <a:srcRect b="33540" l="8508" r="76439" t="28101"/>
              <a:stretch/>
            </p:blipFill>
            <p:spPr>
              <a:xfrm>
                <a:off x="3086100" y="5195151"/>
                <a:ext cx="947499" cy="369300"/>
              </a:xfrm>
              <a:prstGeom prst="rect">
                <a:avLst/>
              </a:prstGeom>
              <a:noFill/>
              <a:ln>
                <a:noFill/>
              </a:ln>
            </p:spPr>
          </p:pic>
        </p:grpSp>
        <p:pic>
          <p:nvPicPr>
            <p:cNvPr id="931" name="Google Shape;931;p63"/>
            <p:cNvPicPr preferRelativeResize="0"/>
            <p:nvPr/>
          </p:nvPicPr>
          <p:blipFill rotWithShape="1">
            <a:blip r:embed="rId4">
              <a:alphaModFix/>
            </a:blip>
            <a:srcRect b="1" l="4058" r="0" t="80955"/>
            <a:stretch/>
          </p:blipFill>
          <p:spPr>
            <a:xfrm>
              <a:off x="6002469" y="4364115"/>
              <a:ext cx="5208081" cy="308575"/>
            </a:xfrm>
            <a:prstGeom prst="rect">
              <a:avLst/>
            </a:prstGeom>
            <a:noFill/>
            <a:ln>
              <a:noFill/>
            </a:ln>
          </p:spPr>
        </p:pic>
      </p:grpSp>
      <p:sp>
        <p:nvSpPr>
          <p:cNvPr id="932" name="Google Shape;932;p63"/>
          <p:cNvSpPr txBox="1"/>
          <p:nvPr/>
        </p:nvSpPr>
        <p:spPr>
          <a:xfrm>
            <a:off x="5210924" y="3119550"/>
            <a:ext cx="3255900" cy="535500"/>
          </a:xfrm>
          <a:prstGeom prst="rect">
            <a:avLst/>
          </a:prstGeom>
          <a:noFill/>
          <a:ln>
            <a:noFill/>
          </a:ln>
        </p:spPr>
        <p:txBody>
          <a:bodyPr anchorCtr="0" anchor="t" bIns="68575" lIns="68575" spcFirstLastPara="1" rIns="68575" wrap="square" tIns="68575">
            <a:spAutoFit/>
          </a:bodyPr>
          <a:lstStyle/>
          <a:p>
            <a:pPr indent="-203200" lvl="0" marL="381000" rtl="0" algn="l">
              <a:lnSpc>
                <a:spcPct val="115000"/>
              </a:lnSpc>
              <a:spcBef>
                <a:spcPts val="0"/>
              </a:spcBef>
              <a:spcAft>
                <a:spcPts val="0"/>
              </a:spcAft>
              <a:buSzPts val="1200"/>
              <a:buFont typeface="Poppins"/>
              <a:buChar char="✓"/>
            </a:pPr>
            <a:r>
              <a:rPr lang="it" sz="1200">
                <a:latin typeface="Poppins"/>
                <a:ea typeface="Poppins"/>
                <a:cs typeface="Poppins"/>
                <a:sym typeface="Poppins"/>
              </a:rPr>
              <a:t>Fisher-consistent</a:t>
            </a:r>
            <a:endParaRPr sz="1200">
              <a:latin typeface="Poppins"/>
              <a:ea typeface="Poppins"/>
              <a:cs typeface="Poppins"/>
              <a:sym typeface="Poppins"/>
            </a:endParaRPr>
          </a:p>
          <a:p>
            <a:pPr indent="-203200" lvl="0" marL="381000" rtl="0" algn="l">
              <a:lnSpc>
                <a:spcPct val="115000"/>
              </a:lnSpc>
              <a:spcBef>
                <a:spcPts val="0"/>
              </a:spcBef>
              <a:spcAft>
                <a:spcPts val="0"/>
              </a:spcAft>
              <a:buSzPts val="1200"/>
              <a:buFont typeface="Poppins"/>
              <a:buChar char="✓"/>
            </a:pPr>
            <a:r>
              <a:rPr lang="it" sz="1200">
                <a:latin typeface="Poppins"/>
                <a:ea typeface="Poppins"/>
                <a:cs typeface="Poppins"/>
                <a:sym typeface="Poppins"/>
              </a:rPr>
              <a:t>Classification calibrated</a:t>
            </a:r>
            <a:endParaRPr sz="1200">
              <a:latin typeface="Poppins"/>
              <a:ea typeface="Poppins"/>
              <a:cs typeface="Poppins"/>
              <a:sym typeface="Poppins"/>
            </a:endParaRPr>
          </a:p>
        </p:txBody>
      </p:sp>
      <p:sp>
        <p:nvSpPr>
          <p:cNvPr id="933" name="Google Shape;933;p63"/>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Joint Learning</a:t>
            </a:r>
            <a:endParaRPr b="0" i="0" sz="2500" u="none" cap="none" strike="noStrike">
              <a:solidFill>
                <a:schemeClr val="dk1"/>
              </a:solidFill>
              <a:latin typeface="Poppins"/>
              <a:ea typeface="Poppins"/>
              <a:cs typeface="Poppins"/>
              <a:sym typeface="Poppins"/>
            </a:endParaRPr>
          </a:p>
        </p:txBody>
      </p:sp>
      <p:sp>
        <p:nvSpPr>
          <p:cNvPr id="934" name="Google Shape;934;p63"/>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p:nvPr/>
        </p:nvSpPr>
        <p:spPr>
          <a:xfrm>
            <a:off x="642144" y="1679028"/>
            <a:ext cx="3371069" cy="2687019"/>
          </a:xfrm>
          <a:custGeom>
            <a:rect b="b" l="l" r="r" t="t"/>
            <a:pathLst>
              <a:path extrusionOk="0" h="164671" w="172831">
                <a:moveTo>
                  <a:pt x="5506" y="132360"/>
                </a:moveTo>
                <a:cubicBezTo>
                  <a:pt x="10606" y="125541"/>
                  <a:pt x="23414" y="122968"/>
                  <a:pt x="35748" y="121331"/>
                </a:cubicBezTo>
                <a:cubicBezTo>
                  <a:pt x="48083" y="119694"/>
                  <a:pt x="65717" y="128267"/>
                  <a:pt x="79513" y="122538"/>
                </a:cubicBezTo>
                <a:cubicBezTo>
                  <a:pt x="93309" y="116809"/>
                  <a:pt x="104270" y="107246"/>
                  <a:pt x="118524" y="86958"/>
                </a:cubicBezTo>
                <a:cubicBezTo>
                  <a:pt x="132778" y="66670"/>
                  <a:pt x="156418" y="-8596"/>
                  <a:pt x="165037" y="809"/>
                </a:cubicBezTo>
                <a:cubicBezTo>
                  <a:pt x="173656" y="10214"/>
                  <a:pt x="174710" y="116365"/>
                  <a:pt x="170240" y="143390"/>
                </a:cubicBezTo>
                <a:cubicBezTo>
                  <a:pt x="165770" y="170415"/>
                  <a:pt x="151179" y="159579"/>
                  <a:pt x="138218" y="162959"/>
                </a:cubicBezTo>
                <a:cubicBezTo>
                  <a:pt x="125257" y="166339"/>
                  <a:pt x="105816" y="163671"/>
                  <a:pt x="92474" y="163671"/>
                </a:cubicBezTo>
                <a:cubicBezTo>
                  <a:pt x="79132" y="163671"/>
                  <a:pt x="72718" y="163196"/>
                  <a:pt x="58164" y="162959"/>
                </a:cubicBezTo>
                <a:cubicBezTo>
                  <a:pt x="43610" y="162722"/>
                  <a:pt x="13926" y="167347"/>
                  <a:pt x="5150" y="162247"/>
                </a:cubicBezTo>
                <a:cubicBezTo>
                  <a:pt x="-3626" y="157147"/>
                  <a:pt x="406" y="139179"/>
                  <a:pt x="5506" y="132360"/>
                </a:cubicBezTo>
                <a:close/>
              </a:path>
            </a:pathLst>
          </a:custGeom>
          <a:noFill/>
          <a:ln cap="flat" cmpd="sng" w="76200">
            <a:solidFill>
              <a:srgbClr val="000000"/>
            </a:solidFill>
            <a:prstDash val="dash"/>
            <a:round/>
            <a:headEnd len="med" w="med" type="none"/>
            <a:tailEnd len="med" w="med" type="none"/>
          </a:ln>
        </p:spPr>
      </p:sp>
      <p:sp>
        <p:nvSpPr>
          <p:cNvPr id="120" name="Google Shape;120;p19"/>
          <p:cNvSpPr/>
          <p:nvPr/>
        </p:nvSpPr>
        <p:spPr>
          <a:xfrm>
            <a:off x="3853891" y="1526230"/>
            <a:ext cx="455100" cy="29151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19"/>
          <p:cNvSpPr/>
          <p:nvPr/>
        </p:nvSpPr>
        <p:spPr>
          <a:xfrm>
            <a:off x="2159801" y="1931716"/>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22" name="Google Shape;122;p19"/>
          <p:cNvSpPr/>
          <p:nvPr/>
        </p:nvSpPr>
        <p:spPr>
          <a:xfrm>
            <a:off x="2709379" y="3860353"/>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 name="Google Shape;123;p19"/>
          <p:cNvSpPr/>
          <p:nvPr/>
        </p:nvSpPr>
        <p:spPr>
          <a:xfrm>
            <a:off x="3471321" y="1944348"/>
            <a:ext cx="542400" cy="421500"/>
          </a:xfrm>
          <a:prstGeom prst="triangle">
            <a:avLst>
              <a:gd fmla="val 50000" name="adj"/>
            </a:avLst>
          </a:prstGeom>
          <a:solidFill>
            <a:srgbClr val="FF6A6A"/>
          </a:solidFill>
          <a:ln cap="flat" cmpd="sng" w="38100">
            <a:solidFill>
              <a:srgbClr val="C000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 name="Google Shape;124;p19"/>
          <p:cNvSpPr/>
          <p:nvPr/>
        </p:nvSpPr>
        <p:spPr>
          <a:xfrm>
            <a:off x="1389422" y="1931716"/>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25" name="Google Shape;125;p19"/>
          <p:cNvSpPr/>
          <p:nvPr/>
        </p:nvSpPr>
        <p:spPr>
          <a:xfrm>
            <a:off x="585784" y="4296590"/>
            <a:ext cx="3290100" cy="1749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26" name="Google Shape;126;p19"/>
          <p:cNvCxnSpPr/>
          <p:nvPr/>
        </p:nvCxnSpPr>
        <p:spPr>
          <a:xfrm rot="10800000">
            <a:off x="2294907" y="2715278"/>
            <a:ext cx="0" cy="3151200"/>
          </a:xfrm>
          <a:prstGeom prst="straightConnector1">
            <a:avLst/>
          </a:prstGeom>
          <a:noFill/>
          <a:ln cap="flat" cmpd="sng" w="76200">
            <a:solidFill>
              <a:srgbClr val="000000"/>
            </a:solidFill>
            <a:prstDash val="solid"/>
            <a:round/>
            <a:headEnd len="med" w="med" type="none"/>
            <a:tailEnd len="med" w="med" type="triangle"/>
          </a:ln>
        </p:spPr>
      </p:cxnSp>
      <p:sp>
        <p:nvSpPr>
          <p:cNvPr id="127" name="Google Shape;127;p19"/>
          <p:cNvSpPr/>
          <p:nvPr/>
        </p:nvSpPr>
        <p:spPr>
          <a:xfrm rot="5400000">
            <a:off x="-843674" y="2877883"/>
            <a:ext cx="2915100" cy="2118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28" name="Google Shape;128;p19"/>
          <p:cNvCxnSpPr/>
          <p:nvPr/>
        </p:nvCxnSpPr>
        <p:spPr>
          <a:xfrm rot="10800000">
            <a:off x="724657" y="1700283"/>
            <a:ext cx="0" cy="2595000"/>
          </a:xfrm>
          <a:prstGeom prst="straightConnector1">
            <a:avLst/>
          </a:prstGeom>
          <a:noFill/>
          <a:ln cap="flat" cmpd="sng" w="76200">
            <a:solidFill>
              <a:srgbClr val="000000"/>
            </a:solidFill>
            <a:prstDash val="solid"/>
            <a:round/>
            <a:headEnd len="med" w="med" type="none"/>
            <a:tailEnd len="med" w="med" type="triangle"/>
          </a:ln>
        </p:spPr>
      </p:cxnSp>
      <p:sp>
        <p:nvSpPr>
          <p:cNvPr id="129" name="Google Shape;129;p19"/>
          <p:cNvSpPr/>
          <p:nvPr/>
        </p:nvSpPr>
        <p:spPr>
          <a:xfrm>
            <a:off x="1637203" y="3076845"/>
            <a:ext cx="497400" cy="446700"/>
          </a:xfrm>
          <a:prstGeom prst="ellipse">
            <a:avLst/>
          </a:prstGeom>
          <a:solidFill>
            <a:srgbClr val="FF6A6A"/>
          </a:solidFill>
          <a:ln cap="flat" cmpd="sng" w="38100">
            <a:solidFill>
              <a:srgbClr val="CC00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30" name="Google Shape;130;p19"/>
          <p:cNvSpPr/>
          <p:nvPr/>
        </p:nvSpPr>
        <p:spPr>
          <a:xfrm>
            <a:off x="2384026" y="2760494"/>
            <a:ext cx="497400" cy="446700"/>
          </a:xfrm>
          <a:prstGeom prst="ellipse">
            <a:avLst/>
          </a:prstGeom>
          <a:solidFill>
            <a:srgbClr val="FF6A6A"/>
          </a:solidFill>
          <a:ln cap="flat" cmpd="sng" w="38100">
            <a:solidFill>
              <a:srgbClr val="CC00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31" name="Google Shape;131;p19"/>
          <p:cNvSpPr/>
          <p:nvPr/>
        </p:nvSpPr>
        <p:spPr>
          <a:xfrm>
            <a:off x="914152" y="3076846"/>
            <a:ext cx="497400" cy="446700"/>
          </a:xfrm>
          <a:prstGeom prst="ellipse">
            <a:avLst/>
          </a:prstGeom>
          <a:solidFill>
            <a:srgbClr val="FF6A6A"/>
          </a:solidFill>
          <a:ln cap="flat" cmpd="sng" w="38100">
            <a:solidFill>
              <a:srgbClr val="CC00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32" name="Google Shape;132;p19"/>
          <p:cNvSpPr/>
          <p:nvPr/>
        </p:nvSpPr>
        <p:spPr>
          <a:xfrm>
            <a:off x="3524800" y="2811805"/>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19"/>
          <p:cNvSpPr/>
          <p:nvPr/>
        </p:nvSpPr>
        <p:spPr>
          <a:xfrm>
            <a:off x="3106131" y="3306351"/>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4" name="Google Shape;134;p19"/>
          <p:cNvSpPr/>
          <p:nvPr/>
        </p:nvSpPr>
        <p:spPr>
          <a:xfrm>
            <a:off x="3398263" y="3800892"/>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19"/>
          <p:cNvSpPr/>
          <p:nvPr/>
        </p:nvSpPr>
        <p:spPr>
          <a:xfrm>
            <a:off x="859699" y="2104924"/>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36" name="Google Shape;136;p19"/>
          <p:cNvSpPr/>
          <p:nvPr/>
        </p:nvSpPr>
        <p:spPr>
          <a:xfrm>
            <a:off x="1711859" y="3699301"/>
            <a:ext cx="542400" cy="421500"/>
          </a:xfrm>
          <a:prstGeom prst="triangle">
            <a:avLst>
              <a:gd fmla="val 50000" name="adj"/>
            </a:avLst>
          </a:prstGeom>
          <a:solidFill>
            <a:srgbClr val="FF6A6A"/>
          </a:solidFill>
          <a:ln cap="flat" cmpd="sng" w="38100">
            <a:solidFill>
              <a:srgbClr val="C000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 name="Google Shape;137;p19"/>
          <p:cNvSpPr/>
          <p:nvPr/>
        </p:nvSpPr>
        <p:spPr>
          <a:xfrm>
            <a:off x="1044509" y="3699301"/>
            <a:ext cx="542400" cy="421500"/>
          </a:xfrm>
          <a:prstGeom prst="triangle">
            <a:avLst>
              <a:gd fmla="val 50000" name="adj"/>
            </a:avLst>
          </a:prstGeom>
          <a:solidFill>
            <a:srgbClr val="FF6A6A"/>
          </a:solidFill>
          <a:ln cap="flat" cmpd="sng" w="38100">
            <a:solidFill>
              <a:srgbClr val="C000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 name="Google Shape;138;p19"/>
          <p:cNvSpPr txBox="1"/>
          <p:nvPr/>
        </p:nvSpPr>
        <p:spPr>
          <a:xfrm>
            <a:off x="898024" y="1454006"/>
            <a:ext cx="2777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Ambiguities</a:t>
            </a:r>
            <a:endParaRPr sz="1100"/>
          </a:p>
        </p:txBody>
      </p:sp>
      <p:sp>
        <p:nvSpPr>
          <p:cNvPr id="139" name="Google Shape;139;p19"/>
          <p:cNvSpPr/>
          <p:nvPr/>
        </p:nvSpPr>
        <p:spPr>
          <a:xfrm>
            <a:off x="7860653" y="1549996"/>
            <a:ext cx="455100" cy="29151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19"/>
          <p:cNvSpPr/>
          <p:nvPr/>
        </p:nvSpPr>
        <p:spPr>
          <a:xfrm>
            <a:off x="6211195" y="3699309"/>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 name="Google Shape;141;p19"/>
          <p:cNvSpPr/>
          <p:nvPr/>
        </p:nvSpPr>
        <p:spPr>
          <a:xfrm>
            <a:off x="4958813" y="3076844"/>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42" name="Google Shape;142;p19"/>
          <p:cNvSpPr/>
          <p:nvPr/>
        </p:nvSpPr>
        <p:spPr>
          <a:xfrm>
            <a:off x="4592547" y="4320355"/>
            <a:ext cx="3290100" cy="1749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43" name="Google Shape;143;p19"/>
          <p:cNvCxnSpPr/>
          <p:nvPr/>
        </p:nvCxnSpPr>
        <p:spPr>
          <a:xfrm rot="10800000">
            <a:off x="6301670" y="2739044"/>
            <a:ext cx="0" cy="3151200"/>
          </a:xfrm>
          <a:prstGeom prst="straightConnector1">
            <a:avLst/>
          </a:prstGeom>
          <a:noFill/>
          <a:ln cap="flat" cmpd="sng" w="76200">
            <a:solidFill>
              <a:srgbClr val="000000"/>
            </a:solidFill>
            <a:prstDash val="solid"/>
            <a:round/>
            <a:headEnd len="med" w="med" type="none"/>
            <a:tailEnd len="med" w="med" type="triangle"/>
          </a:ln>
        </p:spPr>
      </p:cxnSp>
      <p:sp>
        <p:nvSpPr>
          <p:cNvPr id="144" name="Google Shape;144;p19"/>
          <p:cNvSpPr/>
          <p:nvPr/>
        </p:nvSpPr>
        <p:spPr>
          <a:xfrm rot="5400000">
            <a:off x="3163088" y="2901648"/>
            <a:ext cx="2915100" cy="2118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45" name="Google Shape;145;p19"/>
          <p:cNvCxnSpPr/>
          <p:nvPr/>
        </p:nvCxnSpPr>
        <p:spPr>
          <a:xfrm rot="10800000">
            <a:off x="4731420" y="1724049"/>
            <a:ext cx="0" cy="2595000"/>
          </a:xfrm>
          <a:prstGeom prst="straightConnector1">
            <a:avLst/>
          </a:prstGeom>
          <a:noFill/>
          <a:ln cap="flat" cmpd="sng" w="76200">
            <a:solidFill>
              <a:srgbClr val="000000"/>
            </a:solidFill>
            <a:prstDash val="solid"/>
            <a:round/>
            <a:headEnd len="med" w="med" type="none"/>
            <a:tailEnd len="med" w="med" type="triangle"/>
          </a:ln>
        </p:spPr>
      </p:cxnSp>
      <p:sp>
        <p:nvSpPr>
          <p:cNvPr id="146" name="Google Shape;146;p19"/>
          <p:cNvSpPr/>
          <p:nvPr/>
        </p:nvSpPr>
        <p:spPr>
          <a:xfrm>
            <a:off x="5742297" y="3807459"/>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7" name="Google Shape;147;p19"/>
          <p:cNvSpPr/>
          <p:nvPr/>
        </p:nvSpPr>
        <p:spPr>
          <a:xfrm>
            <a:off x="6577525" y="3306360"/>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8" name="Google Shape;148;p19"/>
          <p:cNvSpPr/>
          <p:nvPr/>
        </p:nvSpPr>
        <p:spPr>
          <a:xfrm>
            <a:off x="6275413" y="2983299"/>
            <a:ext cx="542400" cy="421500"/>
          </a:xfrm>
          <a:prstGeom prst="triangle">
            <a:avLst>
              <a:gd fmla="val 50000" name="adj"/>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9" name="Google Shape;149;p19"/>
          <p:cNvSpPr/>
          <p:nvPr/>
        </p:nvSpPr>
        <p:spPr>
          <a:xfrm>
            <a:off x="5101296" y="2609027"/>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50" name="Google Shape;150;p19"/>
          <p:cNvSpPr/>
          <p:nvPr/>
        </p:nvSpPr>
        <p:spPr>
          <a:xfrm>
            <a:off x="4988222" y="3628141"/>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51" name="Google Shape;151;p19"/>
          <p:cNvSpPr/>
          <p:nvPr/>
        </p:nvSpPr>
        <p:spPr>
          <a:xfrm>
            <a:off x="5742300" y="3400984"/>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52" name="Google Shape;152;p19"/>
          <p:cNvSpPr/>
          <p:nvPr/>
        </p:nvSpPr>
        <p:spPr>
          <a:xfrm>
            <a:off x="5688357" y="2942434"/>
            <a:ext cx="497400" cy="446700"/>
          </a:xfrm>
          <a:prstGeom prst="ellipse">
            <a:avLst/>
          </a:prstGeom>
          <a:solidFill>
            <a:srgbClr val="00B050"/>
          </a:solidFill>
          <a:ln cap="flat" cmpd="sng" w="38100">
            <a:solidFill>
              <a:srgbClr val="00FF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53" name="Google Shape;153;p19"/>
          <p:cNvSpPr/>
          <p:nvPr/>
        </p:nvSpPr>
        <p:spPr>
          <a:xfrm>
            <a:off x="7175044" y="1754156"/>
            <a:ext cx="507900" cy="446700"/>
          </a:xfrm>
          <a:prstGeom prst="plus">
            <a:avLst>
              <a:gd fmla="val 25000" name="adj"/>
            </a:avLst>
          </a:prstGeom>
          <a:solidFill>
            <a:srgbClr val="FF6A6A"/>
          </a:solidFill>
          <a:ln cap="flat" cmpd="sng" w="28575">
            <a:solidFill>
              <a:srgbClr val="C00000"/>
            </a:solidFill>
            <a:prstDash val="dash"/>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 name="Google Shape;154;p19"/>
          <p:cNvSpPr txBox="1"/>
          <p:nvPr/>
        </p:nvSpPr>
        <p:spPr>
          <a:xfrm>
            <a:off x="4731405" y="1454006"/>
            <a:ext cx="2777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Novelties</a:t>
            </a:r>
            <a:endParaRPr sz="1100"/>
          </a:p>
        </p:txBody>
      </p:sp>
      <p:sp>
        <p:nvSpPr>
          <p:cNvPr id="155" name="Google Shape;155;p19"/>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What to reject?</a:t>
            </a:r>
            <a:endParaRPr b="0" i="0" sz="2500" u="none" cap="none" strike="noStrike">
              <a:solidFill>
                <a:schemeClr val="dk1"/>
              </a:solidFill>
              <a:latin typeface="Poppins"/>
              <a:ea typeface="Poppins"/>
              <a:cs typeface="Poppins"/>
              <a:sym typeface="Poppins"/>
            </a:endParaRPr>
          </a:p>
        </p:txBody>
      </p:sp>
      <p:sp>
        <p:nvSpPr>
          <p:cNvPr id="156" name="Google Shape;156;p19"/>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64"/>
          <p:cNvSpPr/>
          <p:nvPr/>
        </p:nvSpPr>
        <p:spPr>
          <a:xfrm>
            <a:off x="2708100" y="3551569"/>
            <a:ext cx="5785200" cy="9789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40" name="Google Shape;940;p64"/>
          <p:cNvSpPr txBox="1"/>
          <p:nvPr/>
        </p:nvSpPr>
        <p:spPr>
          <a:xfrm>
            <a:off x="128813" y="4803863"/>
            <a:ext cx="8886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3F3F3F"/>
                </a:solidFill>
                <a:latin typeface="Poppins"/>
                <a:ea typeface="Poppins"/>
                <a:cs typeface="Poppins"/>
                <a:sym typeface="Poppins"/>
              </a:rPr>
              <a:t>Hussein Mozannar, Hunter Lang, Dennis Wei, Prasanna Sattigeri, Subhro Das, and David A. Sontag. 2023. Who Should Predict? Exact Algorithms For Learning to Defer to Humans. ArXiv abs/2301.06197 (2023).</a:t>
            </a:r>
            <a:endParaRPr sz="900">
              <a:solidFill>
                <a:srgbClr val="3F3F3F"/>
              </a:solidFill>
              <a:latin typeface="Poppins"/>
              <a:ea typeface="Poppins"/>
              <a:cs typeface="Poppins"/>
              <a:sym typeface="Poppins"/>
            </a:endParaRPr>
          </a:p>
        </p:txBody>
      </p:sp>
      <p:pic>
        <p:nvPicPr>
          <p:cNvPr id="941" name="Google Shape;941;p64"/>
          <p:cNvPicPr preferRelativeResize="0"/>
          <p:nvPr/>
        </p:nvPicPr>
        <p:blipFill>
          <a:blip r:embed="rId3">
            <a:alphaModFix amt="20000"/>
          </a:blip>
          <a:stretch>
            <a:fillRect/>
          </a:stretch>
        </p:blipFill>
        <p:spPr>
          <a:xfrm>
            <a:off x="179569" y="1773188"/>
            <a:ext cx="3711617" cy="1418653"/>
          </a:xfrm>
          <a:prstGeom prst="rect">
            <a:avLst/>
          </a:prstGeom>
          <a:noFill/>
          <a:ln>
            <a:noFill/>
          </a:ln>
        </p:spPr>
      </p:pic>
      <p:sp>
        <p:nvSpPr>
          <p:cNvPr id="942" name="Google Shape;942;p64"/>
          <p:cNvSpPr txBox="1"/>
          <p:nvPr/>
        </p:nvSpPr>
        <p:spPr>
          <a:xfrm>
            <a:off x="4250250" y="1971759"/>
            <a:ext cx="4721400" cy="423300"/>
          </a:xfrm>
          <a:prstGeom prst="rect">
            <a:avLst/>
          </a:prstGeom>
          <a:solidFill>
            <a:srgbClr val="F2DF4D"/>
          </a:solidFill>
          <a:ln>
            <a:noFill/>
          </a:ln>
        </p:spPr>
        <p:txBody>
          <a:bodyPr anchorCtr="0" anchor="t" bIns="102875" lIns="68575" spcFirstLastPara="1" rIns="68575" wrap="square" tIns="102875">
            <a:spAutoFit/>
          </a:bodyPr>
          <a:lstStyle/>
          <a:p>
            <a:pPr indent="0" lvl="0" marL="0" marR="0" rtl="0" algn="ctr">
              <a:lnSpc>
                <a:spcPct val="150000"/>
              </a:lnSpc>
              <a:spcBef>
                <a:spcPts val="0"/>
              </a:spcBef>
              <a:spcAft>
                <a:spcPts val="0"/>
              </a:spcAft>
              <a:buClr>
                <a:srgbClr val="000000"/>
              </a:buClr>
              <a:buSzPts val="1400"/>
              <a:buFont typeface="Arial"/>
              <a:buNone/>
            </a:pPr>
            <a:r>
              <a:rPr lang="it" sz="1400">
                <a:latin typeface="Poppins"/>
                <a:ea typeface="Poppins"/>
                <a:cs typeface="Poppins"/>
                <a:sym typeface="Poppins"/>
              </a:rPr>
              <a:t>Which surrogate loss to optimize at training time?</a:t>
            </a:r>
            <a:endParaRPr sz="1500">
              <a:latin typeface="Poppins"/>
              <a:ea typeface="Poppins"/>
              <a:cs typeface="Poppins"/>
              <a:sym typeface="Poppins"/>
            </a:endParaRPr>
          </a:p>
        </p:txBody>
      </p:sp>
      <p:cxnSp>
        <p:nvCxnSpPr>
          <p:cNvPr id="943" name="Google Shape;943;p64"/>
          <p:cNvCxnSpPr>
            <a:stCxn id="941" idx="0"/>
            <a:endCxn id="942" idx="0"/>
          </p:cNvCxnSpPr>
          <p:nvPr/>
        </p:nvCxnSpPr>
        <p:spPr>
          <a:xfrm flipH="1" rot="-5400000">
            <a:off x="4223877" y="-415312"/>
            <a:ext cx="198600" cy="4575600"/>
          </a:xfrm>
          <a:prstGeom prst="curvedConnector3">
            <a:avLst>
              <a:gd fmla="val -119902" name="adj1"/>
            </a:avLst>
          </a:prstGeom>
          <a:noFill/>
          <a:ln cap="flat" cmpd="sng" w="38100">
            <a:solidFill>
              <a:srgbClr val="F2DF4D"/>
            </a:solidFill>
            <a:prstDash val="solid"/>
            <a:round/>
            <a:headEnd len="sm" w="sm" type="none"/>
            <a:tailEnd len="med" w="med" type="triangle"/>
          </a:ln>
        </p:spPr>
      </p:cxnSp>
      <p:sp>
        <p:nvSpPr>
          <p:cNvPr id="944" name="Google Shape;944;p64"/>
          <p:cNvSpPr txBox="1"/>
          <p:nvPr/>
        </p:nvSpPr>
        <p:spPr>
          <a:xfrm>
            <a:off x="4755150" y="2855316"/>
            <a:ext cx="3711600" cy="369300"/>
          </a:xfrm>
          <a:prstGeom prst="rect">
            <a:avLst/>
          </a:prstGeom>
          <a:noFill/>
          <a:ln>
            <a:noFill/>
          </a:ln>
        </p:spPr>
        <p:txBody>
          <a:bodyPr anchorCtr="0" anchor="t" bIns="68575" lIns="68575" spcFirstLastPara="1" rIns="68575" wrap="square" tIns="68575">
            <a:spAutoFit/>
          </a:bodyPr>
          <a:lstStyle/>
          <a:p>
            <a:pPr indent="0" lvl="0" marL="0" rtl="0" algn="ctr">
              <a:lnSpc>
                <a:spcPct val="150000"/>
              </a:lnSpc>
              <a:spcBef>
                <a:spcPts val="0"/>
              </a:spcBef>
              <a:spcAft>
                <a:spcPts val="0"/>
              </a:spcAft>
              <a:buNone/>
            </a:pPr>
            <a:r>
              <a:rPr b="1" lang="it" sz="1500">
                <a:solidFill>
                  <a:srgbClr val="C00000"/>
                </a:solidFill>
                <a:latin typeface="Poppins"/>
                <a:ea typeface="Poppins"/>
                <a:cs typeface="Poppins"/>
                <a:sym typeface="Poppins"/>
              </a:rPr>
              <a:t>REALIZABLE </a:t>
            </a:r>
            <a:r>
              <a:rPr lang="it" sz="1500">
                <a:solidFill>
                  <a:srgbClr val="C00000"/>
                </a:solidFill>
                <a:latin typeface="Poppins"/>
                <a:ea typeface="Poppins"/>
                <a:cs typeface="Poppins"/>
                <a:sym typeface="Poppins"/>
              </a:rPr>
              <a:t>SURROGATE LOSS</a:t>
            </a:r>
            <a:endParaRPr sz="1500">
              <a:solidFill>
                <a:srgbClr val="C00000"/>
              </a:solidFill>
              <a:latin typeface="Poppins"/>
              <a:ea typeface="Poppins"/>
              <a:cs typeface="Poppins"/>
              <a:sym typeface="Poppins"/>
            </a:endParaRPr>
          </a:p>
        </p:txBody>
      </p:sp>
      <p:pic>
        <p:nvPicPr>
          <p:cNvPr id="945" name="Google Shape;945;p64"/>
          <p:cNvPicPr preferRelativeResize="0"/>
          <p:nvPr/>
        </p:nvPicPr>
        <p:blipFill>
          <a:blip r:embed="rId4">
            <a:alphaModFix/>
          </a:blip>
          <a:stretch>
            <a:fillRect/>
          </a:stretch>
        </p:blipFill>
        <p:spPr>
          <a:xfrm>
            <a:off x="3207356" y="3665871"/>
            <a:ext cx="4721399" cy="722088"/>
          </a:xfrm>
          <a:prstGeom prst="rect">
            <a:avLst/>
          </a:prstGeom>
          <a:noFill/>
          <a:ln>
            <a:noFill/>
          </a:ln>
        </p:spPr>
      </p:pic>
      <p:sp>
        <p:nvSpPr>
          <p:cNvPr id="946" name="Google Shape;946;p64"/>
          <p:cNvSpPr txBox="1"/>
          <p:nvPr/>
        </p:nvSpPr>
        <p:spPr>
          <a:xfrm>
            <a:off x="5210924" y="3176700"/>
            <a:ext cx="3255900" cy="323100"/>
          </a:xfrm>
          <a:prstGeom prst="rect">
            <a:avLst/>
          </a:prstGeom>
          <a:noFill/>
          <a:ln>
            <a:noFill/>
          </a:ln>
        </p:spPr>
        <p:txBody>
          <a:bodyPr anchorCtr="0" anchor="t" bIns="68575" lIns="68575" spcFirstLastPara="1" rIns="68575" wrap="square" tIns="68575">
            <a:spAutoFit/>
          </a:bodyPr>
          <a:lstStyle/>
          <a:p>
            <a:pPr indent="-203200" lvl="0" marL="381000" rtl="0" algn="l">
              <a:lnSpc>
                <a:spcPct val="115000"/>
              </a:lnSpc>
              <a:spcBef>
                <a:spcPts val="0"/>
              </a:spcBef>
              <a:spcAft>
                <a:spcPts val="0"/>
              </a:spcAft>
              <a:buSzPts val="1200"/>
              <a:buFont typeface="Poppins"/>
              <a:buChar char="✓"/>
            </a:pPr>
            <a:r>
              <a:rPr lang="it" sz="1200">
                <a:latin typeface="Poppins"/>
                <a:ea typeface="Poppins"/>
                <a:cs typeface="Poppins"/>
                <a:sym typeface="Poppins"/>
              </a:rPr>
              <a:t>Realizable-consistent</a:t>
            </a:r>
            <a:endParaRPr sz="1200">
              <a:latin typeface="Poppins"/>
              <a:ea typeface="Poppins"/>
              <a:cs typeface="Poppins"/>
              <a:sym typeface="Poppins"/>
            </a:endParaRPr>
          </a:p>
        </p:txBody>
      </p:sp>
      <p:sp>
        <p:nvSpPr>
          <p:cNvPr id="947" name="Google Shape;947;p64"/>
          <p:cNvSpPr/>
          <p:nvPr/>
        </p:nvSpPr>
        <p:spPr>
          <a:xfrm>
            <a:off x="6417956" y="2499058"/>
            <a:ext cx="390600" cy="369600"/>
          </a:xfrm>
          <a:prstGeom prst="downArrow">
            <a:avLst>
              <a:gd fmla="val 50000" name="adj1"/>
              <a:gd fmla="val 50000" name="adj2"/>
            </a:avLst>
          </a:prstGeom>
          <a:solidFill>
            <a:schemeClr val="lt1"/>
          </a:solidFill>
          <a:ln cap="flat" cmpd="sng" w="38100">
            <a:solidFill>
              <a:srgbClr val="F2DF4D"/>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48" name="Google Shape;948;p64"/>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Joint Learning</a:t>
            </a:r>
            <a:endParaRPr b="0" i="0" sz="2500" u="none" cap="none" strike="noStrike">
              <a:solidFill>
                <a:schemeClr val="dk1"/>
              </a:solidFill>
              <a:latin typeface="Poppins"/>
              <a:ea typeface="Poppins"/>
              <a:cs typeface="Poppins"/>
              <a:sym typeface="Poppins"/>
            </a:endParaRPr>
          </a:p>
        </p:txBody>
      </p:sp>
      <p:sp>
        <p:nvSpPr>
          <p:cNvPr id="949" name="Google Shape;949;p64"/>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65"/>
          <p:cNvSpPr txBox="1"/>
          <p:nvPr/>
        </p:nvSpPr>
        <p:spPr>
          <a:xfrm>
            <a:off x="578513" y="1541813"/>
            <a:ext cx="8177400" cy="300000"/>
          </a:xfrm>
          <a:prstGeom prst="rect">
            <a:avLst/>
          </a:prstGeom>
          <a:solidFill>
            <a:srgbClr val="D0DEAA"/>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Differentiable learning under triage</a:t>
            </a:r>
            <a:endParaRPr sz="1500">
              <a:solidFill>
                <a:schemeClr val="dk1"/>
              </a:solidFill>
              <a:latin typeface="Poppins"/>
              <a:ea typeface="Poppins"/>
              <a:cs typeface="Poppins"/>
              <a:sym typeface="Poppins"/>
            </a:endParaRPr>
          </a:p>
        </p:txBody>
      </p:sp>
      <p:sp>
        <p:nvSpPr>
          <p:cNvPr id="955" name="Google Shape;955;p65"/>
          <p:cNvSpPr txBox="1"/>
          <p:nvPr/>
        </p:nvSpPr>
        <p:spPr>
          <a:xfrm>
            <a:off x="128813" y="4632413"/>
            <a:ext cx="8886300" cy="554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666666"/>
                </a:solidFill>
                <a:latin typeface="Poppins"/>
                <a:ea typeface="Poppins"/>
                <a:cs typeface="Poppins"/>
                <a:sym typeface="Poppins"/>
              </a:rPr>
              <a:t>Nastaran Okati, Abir De, and Manuel Rodriguez. 2021. Differentiable Learning Under Triage. In Advances in Neural Information Processing Systems, M. Ranzato, A. Beygelzimer, Y. Dauphin, P.S. Liang, and J. Wortman Vaughan (Eds.), Vol. 34. Curran Associates, Inc., 9140–9151. https://proceedings.neurips.cc/paper/2021/file/4c4c937b67cc8d785cea1e42ccea185c-Paper.pdf</a:t>
            </a:r>
            <a:endParaRPr sz="900">
              <a:solidFill>
                <a:srgbClr val="666666"/>
              </a:solidFill>
              <a:latin typeface="Poppins"/>
              <a:ea typeface="Poppins"/>
              <a:cs typeface="Poppins"/>
              <a:sym typeface="Poppins"/>
            </a:endParaRPr>
          </a:p>
        </p:txBody>
      </p:sp>
      <p:pic>
        <p:nvPicPr>
          <p:cNvPr id="956" name="Google Shape;956;p65"/>
          <p:cNvPicPr preferRelativeResize="0"/>
          <p:nvPr/>
        </p:nvPicPr>
        <p:blipFill rotWithShape="1">
          <a:blip r:embed="rId3">
            <a:alphaModFix/>
          </a:blip>
          <a:srcRect b="46583" l="50420" r="32540" t="14500"/>
          <a:stretch/>
        </p:blipFill>
        <p:spPr>
          <a:xfrm>
            <a:off x="507863" y="2042091"/>
            <a:ext cx="1816013" cy="2333043"/>
          </a:xfrm>
          <a:prstGeom prst="rect">
            <a:avLst/>
          </a:prstGeom>
          <a:noFill/>
          <a:ln>
            <a:noFill/>
          </a:ln>
        </p:spPr>
      </p:pic>
      <p:pic>
        <p:nvPicPr>
          <p:cNvPr id="957" name="Google Shape;957;p65"/>
          <p:cNvPicPr preferRelativeResize="0"/>
          <p:nvPr/>
        </p:nvPicPr>
        <p:blipFill rotWithShape="1">
          <a:blip r:embed="rId3">
            <a:alphaModFix/>
          </a:blip>
          <a:srcRect b="58907" l="67609" r="16474" t="24404"/>
          <a:stretch/>
        </p:blipFill>
        <p:spPr>
          <a:xfrm>
            <a:off x="3161119" y="1957706"/>
            <a:ext cx="1696315" cy="1000426"/>
          </a:xfrm>
          <a:prstGeom prst="rect">
            <a:avLst/>
          </a:prstGeom>
          <a:noFill/>
          <a:ln>
            <a:noFill/>
          </a:ln>
        </p:spPr>
      </p:pic>
      <p:pic>
        <p:nvPicPr>
          <p:cNvPr id="958" name="Google Shape;958;p65"/>
          <p:cNvPicPr preferRelativeResize="0"/>
          <p:nvPr/>
        </p:nvPicPr>
        <p:blipFill rotWithShape="1">
          <a:blip r:embed="rId3">
            <a:alphaModFix/>
          </a:blip>
          <a:srcRect b="57683" l="83374" r="709" t="22907"/>
          <a:stretch/>
        </p:blipFill>
        <p:spPr>
          <a:xfrm>
            <a:off x="3161119" y="3211594"/>
            <a:ext cx="1696315" cy="1163530"/>
          </a:xfrm>
          <a:prstGeom prst="rect">
            <a:avLst/>
          </a:prstGeom>
          <a:noFill/>
          <a:ln>
            <a:noFill/>
          </a:ln>
        </p:spPr>
      </p:pic>
      <p:cxnSp>
        <p:nvCxnSpPr>
          <p:cNvPr id="959" name="Google Shape;959;p65"/>
          <p:cNvCxnSpPr>
            <a:stCxn id="956" idx="3"/>
            <a:endCxn id="957" idx="1"/>
          </p:cNvCxnSpPr>
          <p:nvPr/>
        </p:nvCxnSpPr>
        <p:spPr>
          <a:xfrm flipH="1" rot="10800000">
            <a:off x="2323875" y="2458012"/>
            <a:ext cx="837300" cy="750600"/>
          </a:xfrm>
          <a:prstGeom prst="straightConnector1">
            <a:avLst/>
          </a:prstGeom>
          <a:noFill/>
          <a:ln cap="flat" cmpd="sng" w="38100">
            <a:solidFill>
              <a:srgbClr val="D0DEAA"/>
            </a:solidFill>
            <a:prstDash val="solid"/>
            <a:round/>
            <a:headEnd len="med" w="med" type="none"/>
            <a:tailEnd len="med" w="med" type="triangle"/>
          </a:ln>
        </p:spPr>
      </p:cxnSp>
      <p:cxnSp>
        <p:nvCxnSpPr>
          <p:cNvPr id="960" name="Google Shape;960;p65"/>
          <p:cNvCxnSpPr>
            <a:stCxn id="956" idx="3"/>
            <a:endCxn id="958" idx="1"/>
          </p:cNvCxnSpPr>
          <p:nvPr/>
        </p:nvCxnSpPr>
        <p:spPr>
          <a:xfrm>
            <a:off x="2323875" y="3208612"/>
            <a:ext cx="837300" cy="584700"/>
          </a:xfrm>
          <a:prstGeom prst="straightConnector1">
            <a:avLst/>
          </a:prstGeom>
          <a:noFill/>
          <a:ln cap="flat" cmpd="sng" w="38100">
            <a:solidFill>
              <a:srgbClr val="D0DEAA"/>
            </a:solidFill>
            <a:prstDash val="solid"/>
            <a:round/>
            <a:headEnd len="med" w="med" type="none"/>
            <a:tailEnd len="med" w="med" type="triangle"/>
          </a:ln>
        </p:spPr>
      </p:cxnSp>
      <p:sp>
        <p:nvSpPr>
          <p:cNvPr id="961" name="Google Shape;961;p65"/>
          <p:cNvSpPr txBox="1"/>
          <p:nvPr/>
        </p:nvSpPr>
        <p:spPr>
          <a:xfrm>
            <a:off x="5079488" y="2199956"/>
            <a:ext cx="3676500" cy="532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it" sz="1400">
                <a:solidFill>
                  <a:schemeClr val="dk1"/>
                </a:solidFill>
                <a:latin typeface="Poppins"/>
                <a:ea typeface="Poppins"/>
                <a:cs typeface="Poppins"/>
                <a:sym typeface="Poppins"/>
              </a:rPr>
              <a:t>L2D</a:t>
            </a:r>
            <a:r>
              <a:rPr lang="it" sz="1400">
                <a:solidFill>
                  <a:schemeClr val="dk1"/>
                </a:solidFill>
                <a:latin typeface="Poppins"/>
                <a:ea typeface="Poppins"/>
                <a:cs typeface="Poppins"/>
                <a:sym typeface="Poppins"/>
              </a:rPr>
              <a:t>: the classifier is optimized on the entire dataset. </a:t>
            </a:r>
            <a:endParaRPr sz="1400">
              <a:solidFill>
                <a:schemeClr val="dk1"/>
              </a:solidFill>
              <a:latin typeface="Poppins"/>
              <a:ea typeface="Poppins"/>
              <a:cs typeface="Poppins"/>
              <a:sym typeface="Poppins"/>
            </a:endParaRPr>
          </a:p>
        </p:txBody>
      </p:sp>
      <p:sp>
        <p:nvSpPr>
          <p:cNvPr id="962" name="Google Shape;962;p65"/>
          <p:cNvSpPr txBox="1"/>
          <p:nvPr/>
        </p:nvSpPr>
        <p:spPr>
          <a:xfrm>
            <a:off x="5079488" y="3121538"/>
            <a:ext cx="3676500" cy="12759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it" sz="1400">
                <a:solidFill>
                  <a:schemeClr val="dk1"/>
                </a:solidFill>
                <a:latin typeface="Poppins"/>
                <a:ea typeface="Poppins"/>
                <a:cs typeface="Poppins"/>
                <a:sym typeface="Poppins"/>
              </a:rPr>
              <a:t>Learning under triage</a:t>
            </a:r>
            <a:r>
              <a:rPr lang="it" sz="1400">
                <a:solidFill>
                  <a:schemeClr val="dk1"/>
                </a:solidFill>
                <a:latin typeface="Poppins"/>
                <a:ea typeface="Poppins"/>
                <a:cs typeface="Poppins"/>
                <a:sym typeface="Poppins"/>
              </a:rPr>
              <a:t>: at training time, the classifier and triage policy are optimized jointly so that the classifier specialize on the points that is likely not to defer to the human.</a:t>
            </a:r>
            <a:endParaRPr sz="1400">
              <a:solidFill>
                <a:schemeClr val="dk1"/>
              </a:solidFill>
              <a:latin typeface="Poppins"/>
              <a:ea typeface="Poppins"/>
              <a:cs typeface="Poppins"/>
              <a:sym typeface="Poppins"/>
            </a:endParaRPr>
          </a:p>
        </p:txBody>
      </p:sp>
      <p:sp>
        <p:nvSpPr>
          <p:cNvPr id="963" name="Google Shape;963;p65"/>
          <p:cNvSpPr/>
          <p:nvPr/>
        </p:nvSpPr>
        <p:spPr>
          <a:xfrm>
            <a:off x="3161100" y="3060000"/>
            <a:ext cx="1832400" cy="1356000"/>
          </a:xfrm>
          <a:prstGeom prst="roundRect">
            <a:avLst>
              <a:gd fmla="val 16667" name="adj"/>
            </a:avLst>
          </a:prstGeom>
          <a:noFill/>
          <a:ln cap="flat" cmpd="sng" w="38100">
            <a:solidFill>
              <a:srgbClr val="D0DEA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64" name="Google Shape;964;p65"/>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Alternating the minimization model: triage</a:t>
            </a:r>
            <a:endParaRPr b="0" i="0" sz="2500" u="none" cap="none" strike="noStrike">
              <a:solidFill>
                <a:schemeClr val="dk1"/>
              </a:solidFill>
              <a:latin typeface="Poppins"/>
              <a:ea typeface="Poppins"/>
              <a:cs typeface="Poppins"/>
              <a:sym typeface="Poppins"/>
            </a:endParaRPr>
          </a:p>
        </p:txBody>
      </p:sp>
      <p:sp>
        <p:nvSpPr>
          <p:cNvPr id="965" name="Google Shape;965;p65"/>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pic>
        <p:nvPicPr>
          <p:cNvPr descr="Icon&#10;&#10;Description automatically generated" id="970" name="Google Shape;970;p66"/>
          <p:cNvPicPr preferRelativeResize="0"/>
          <p:nvPr/>
        </p:nvPicPr>
        <p:blipFill rotWithShape="1">
          <a:blip r:embed="rId3">
            <a:alphaModFix/>
          </a:blip>
          <a:srcRect b="0" l="0" r="0" t="0"/>
          <a:stretch/>
        </p:blipFill>
        <p:spPr>
          <a:xfrm>
            <a:off x="3033764" y="2241797"/>
            <a:ext cx="652127" cy="652127"/>
          </a:xfrm>
          <a:prstGeom prst="rect">
            <a:avLst/>
          </a:prstGeom>
          <a:noFill/>
          <a:ln>
            <a:noFill/>
          </a:ln>
        </p:spPr>
      </p:pic>
      <p:sp>
        <p:nvSpPr>
          <p:cNvPr id="971" name="Google Shape;971;p66"/>
          <p:cNvSpPr txBox="1"/>
          <p:nvPr/>
        </p:nvSpPr>
        <p:spPr>
          <a:xfrm>
            <a:off x="5350967" y="1556146"/>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b="0" i="0" lang="it" sz="1500" u="none" cap="none" strike="noStrike">
                <a:solidFill>
                  <a:srgbClr val="C00000"/>
                </a:solidFill>
                <a:latin typeface="Poppins"/>
                <a:ea typeface="Poppins"/>
                <a:cs typeface="Poppins"/>
                <a:sym typeface="Poppins"/>
              </a:rPr>
              <a:t>Decision step</a:t>
            </a:r>
            <a:endParaRPr sz="1100"/>
          </a:p>
        </p:txBody>
      </p:sp>
      <p:cxnSp>
        <p:nvCxnSpPr>
          <p:cNvPr id="972" name="Google Shape;972;p66"/>
          <p:cNvCxnSpPr>
            <a:stCxn id="973" idx="3"/>
            <a:endCxn id="970" idx="1"/>
          </p:cNvCxnSpPr>
          <p:nvPr/>
        </p:nvCxnSpPr>
        <p:spPr>
          <a:xfrm flipH="1" rot="10800000">
            <a:off x="2199968" y="2567998"/>
            <a:ext cx="833700" cy="16200"/>
          </a:xfrm>
          <a:prstGeom prst="straightConnector1">
            <a:avLst/>
          </a:prstGeom>
          <a:noFill/>
          <a:ln cap="flat" cmpd="sng" w="38100">
            <a:solidFill>
              <a:srgbClr val="C00000"/>
            </a:solidFill>
            <a:prstDash val="solid"/>
            <a:round/>
            <a:headEnd len="sm" w="sm" type="none"/>
            <a:tailEnd len="med" w="med" type="stealth"/>
          </a:ln>
        </p:spPr>
      </p:cxnSp>
      <p:cxnSp>
        <p:nvCxnSpPr>
          <p:cNvPr id="974" name="Google Shape;974;p66"/>
          <p:cNvCxnSpPr>
            <a:stCxn id="970" idx="3"/>
            <a:endCxn id="975" idx="1"/>
          </p:cNvCxnSpPr>
          <p:nvPr/>
        </p:nvCxnSpPr>
        <p:spPr>
          <a:xfrm flipH="1" rot="10800000">
            <a:off x="3685891" y="2347361"/>
            <a:ext cx="2057100" cy="220500"/>
          </a:xfrm>
          <a:prstGeom prst="bentConnector3">
            <a:avLst>
              <a:gd fmla="val 49998" name="adj1"/>
            </a:avLst>
          </a:prstGeom>
          <a:noFill/>
          <a:ln cap="flat" cmpd="sng" w="38100">
            <a:solidFill>
              <a:srgbClr val="C00000"/>
            </a:solidFill>
            <a:prstDash val="solid"/>
            <a:round/>
            <a:headEnd len="sm" w="sm" type="none"/>
            <a:tailEnd len="med" w="med" type="stealth"/>
          </a:ln>
        </p:spPr>
      </p:cxnSp>
      <p:cxnSp>
        <p:nvCxnSpPr>
          <p:cNvPr id="976" name="Google Shape;976;p66"/>
          <p:cNvCxnSpPr>
            <a:stCxn id="970" idx="3"/>
          </p:cNvCxnSpPr>
          <p:nvPr/>
        </p:nvCxnSpPr>
        <p:spPr>
          <a:xfrm>
            <a:off x="3685891" y="2567861"/>
            <a:ext cx="2057100" cy="1278600"/>
          </a:xfrm>
          <a:prstGeom prst="bentConnector3">
            <a:avLst>
              <a:gd fmla="val 50000" name="adj1"/>
            </a:avLst>
          </a:prstGeom>
          <a:noFill/>
          <a:ln cap="flat" cmpd="sng" w="38100">
            <a:solidFill>
              <a:srgbClr val="C00000"/>
            </a:solidFill>
            <a:prstDash val="solid"/>
            <a:round/>
            <a:headEnd len="sm" w="sm" type="none"/>
            <a:tailEnd len="med" w="med" type="stealth"/>
          </a:ln>
        </p:spPr>
      </p:cxnSp>
      <p:pic>
        <p:nvPicPr>
          <p:cNvPr descr="Icon&#10;&#10;Description automatically generated" id="975" name="Google Shape;975;p66"/>
          <p:cNvPicPr preferRelativeResize="0"/>
          <p:nvPr/>
        </p:nvPicPr>
        <p:blipFill rotWithShape="1">
          <a:blip r:embed="rId3">
            <a:alphaModFix/>
          </a:blip>
          <a:srcRect b="0" l="0" r="0" t="0"/>
          <a:stretch/>
        </p:blipFill>
        <p:spPr>
          <a:xfrm>
            <a:off x="5742973" y="2021315"/>
            <a:ext cx="652125" cy="652148"/>
          </a:xfrm>
          <a:prstGeom prst="rect">
            <a:avLst/>
          </a:prstGeom>
          <a:noFill/>
          <a:ln>
            <a:noFill/>
          </a:ln>
        </p:spPr>
      </p:pic>
      <p:pic>
        <p:nvPicPr>
          <p:cNvPr id="977" name="Google Shape;977;p66"/>
          <p:cNvPicPr preferRelativeResize="0"/>
          <p:nvPr>
            <p:ph idx="2" type="pic"/>
          </p:nvPr>
        </p:nvPicPr>
        <p:blipFill rotWithShape="1">
          <a:blip r:embed="rId4">
            <a:alphaModFix/>
          </a:blip>
          <a:srcRect b="0" l="1465" r="1465" t="0"/>
          <a:stretch/>
        </p:blipFill>
        <p:spPr>
          <a:xfrm>
            <a:off x="5742973" y="3552615"/>
            <a:ext cx="652125" cy="1044624"/>
          </a:xfrm>
          <a:prstGeom prst="rect">
            <a:avLst/>
          </a:prstGeom>
          <a:solidFill>
            <a:schemeClr val="lt1"/>
          </a:solidFill>
          <a:ln>
            <a:noFill/>
          </a:ln>
        </p:spPr>
      </p:pic>
      <p:pic>
        <p:nvPicPr>
          <p:cNvPr id="978" name="Google Shape;978;p66"/>
          <p:cNvPicPr preferRelativeResize="0"/>
          <p:nvPr/>
        </p:nvPicPr>
        <p:blipFill>
          <a:blip r:embed="rId5">
            <a:alphaModFix/>
          </a:blip>
          <a:stretch>
            <a:fillRect/>
          </a:stretch>
        </p:blipFill>
        <p:spPr>
          <a:xfrm>
            <a:off x="1477210" y="3842944"/>
            <a:ext cx="652125" cy="880451"/>
          </a:xfrm>
          <a:prstGeom prst="rect">
            <a:avLst/>
          </a:prstGeom>
          <a:noFill/>
          <a:ln>
            <a:noFill/>
          </a:ln>
        </p:spPr>
      </p:pic>
      <p:pic>
        <p:nvPicPr>
          <p:cNvPr id="979" name="Google Shape;979;p66"/>
          <p:cNvPicPr preferRelativeResize="0"/>
          <p:nvPr/>
        </p:nvPicPr>
        <p:blipFill rotWithShape="1">
          <a:blip r:embed="rId6">
            <a:alphaModFix/>
          </a:blip>
          <a:srcRect b="55068" l="63728" r="0" t="0"/>
          <a:stretch/>
        </p:blipFill>
        <p:spPr>
          <a:xfrm>
            <a:off x="1681481" y="1879669"/>
            <a:ext cx="357881" cy="312602"/>
          </a:xfrm>
          <a:prstGeom prst="rect">
            <a:avLst/>
          </a:prstGeom>
          <a:noFill/>
          <a:ln>
            <a:noFill/>
          </a:ln>
        </p:spPr>
      </p:pic>
      <p:sp>
        <p:nvSpPr>
          <p:cNvPr id="980" name="Google Shape;980;p66"/>
          <p:cNvSpPr txBox="1"/>
          <p:nvPr/>
        </p:nvSpPr>
        <p:spPr>
          <a:xfrm>
            <a:off x="767211" y="154545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Input data</a:t>
            </a:r>
            <a:endParaRPr sz="1100"/>
          </a:p>
        </p:txBody>
      </p:sp>
      <p:sp>
        <p:nvSpPr>
          <p:cNvPr id="981" name="Google Shape;981;p66"/>
          <p:cNvSpPr txBox="1"/>
          <p:nvPr/>
        </p:nvSpPr>
        <p:spPr>
          <a:xfrm>
            <a:off x="2624164" y="1534677"/>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Rejector</a:t>
            </a:r>
            <a:endParaRPr sz="1100"/>
          </a:p>
        </p:txBody>
      </p:sp>
      <p:pic>
        <p:nvPicPr>
          <p:cNvPr id="973" name="Google Shape;973;p66"/>
          <p:cNvPicPr preferRelativeResize="0"/>
          <p:nvPr/>
        </p:nvPicPr>
        <p:blipFill>
          <a:blip r:embed="rId7">
            <a:alphaModFix/>
          </a:blip>
          <a:stretch>
            <a:fillRect/>
          </a:stretch>
        </p:blipFill>
        <p:spPr>
          <a:xfrm>
            <a:off x="1406569" y="2226336"/>
            <a:ext cx="793400" cy="715725"/>
          </a:xfrm>
          <a:prstGeom prst="rect">
            <a:avLst/>
          </a:prstGeom>
          <a:noFill/>
          <a:ln>
            <a:noFill/>
          </a:ln>
        </p:spPr>
      </p:pic>
      <p:pic>
        <p:nvPicPr>
          <p:cNvPr id="982" name="Google Shape;982;p66"/>
          <p:cNvPicPr preferRelativeResize="0"/>
          <p:nvPr/>
        </p:nvPicPr>
        <p:blipFill>
          <a:blip r:embed="rId8">
            <a:alphaModFix/>
          </a:blip>
          <a:stretch>
            <a:fillRect/>
          </a:stretch>
        </p:blipFill>
        <p:spPr>
          <a:xfrm>
            <a:off x="533345" y="4107019"/>
            <a:ext cx="838013" cy="352309"/>
          </a:xfrm>
          <a:prstGeom prst="rect">
            <a:avLst/>
          </a:prstGeom>
          <a:noFill/>
          <a:ln>
            <a:noFill/>
          </a:ln>
        </p:spPr>
      </p:pic>
      <p:sp>
        <p:nvSpPr>
          <p:cNvPr id="983" name="Google Shape;983;p66"/>
          <p:cNvSpPr txBox="1"/>
          <p:nvPr/>
        </p:nvSpPr>
        <p:spPr>
          <a:xfrm>
            <a:off x="6879272" y="1890459"/>
            <a:ext cx="16404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Classifier predicts</a:t>
            </a:r>
            <a:endParaRPr sz="800">
              <a:solidFill>
                <a:schemeClr val="dk2"/>
              </a:solidFill>
            </a:endParaRPr>
          </a:p>
        </p:txBody>
      </p:sp>
      <p:sp>
        <p:nvSpPr>
          <p:cNvPr id="984" name="Google Shape;984;p66"/>
          <p:cNvSpPr txBox="1"/>
          <p:nvPr/>
        </p:nvSpPr>
        <p:spPr>
          <a:xfrm>
            <a:off x="6998400" y="3495468"/>
            <a:ext cx="14919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Defer to human</a:t>
            </a:r>
            <a:endParaRPr sz="800">
              <a:solidFill>
                <a:schemeClr val="dk2"/>
              </a:solidFill>
            </a:endParaRPr>
          </a:p>
        </p:txBody>
      </p:sp>
      <p:cxnSp>
        <p:nvCxnSpPr>
          <p:cNvPr id="985" name="Google Shape;985;p66"/>
          <p:cNvCxnSpPr/>
          <p:nvPr/>
        </p:nvCxnSpPr>
        <p:spPr>
          <a:xfrm>
            <a:off x="2129334" y="4397469"/>
            <a:ext cx="3592500" cy="18900"/>
          </a:xfrm>
          <a:prstGeom prst="straightConnector1">
            <a:avLst/>
          </a:prstGeom>
          <a:noFill/>
          <a:ln cap="flat" cmpd="sng" w="38100">
            <a:solidFill>
              <a:srgbClr val="C00000"/>
            </a:solidFill>
            <a:prstDash val="solid"/>
            <a:round/>
            <a:headEnd len="sm" w="sm" type="none"/>
            <a:tailEnd len="med" w="med" type="stealth"/>
          </a:ln>
        </p:spPr>
      </p:cxnSp>
      <p:pic>
        <p:nvPicPr>
          <p:cNvPr id="986" name="Google Shape;986;p66"/>
          <p:cNvPicPr preferRelativeResize="0"/>
          <p:nvPr/>
        </p:nvPicPr>
        <p:blipFill rotWithShape="1">
          <a:blip r:embed="rId9">
            <a:alphaModFix/>
          </a:blip>
          <a:srcRect b="40445" l="31924" r="30763" t="20581"/>
          <a:stretch/>
        </p:blipFill>
        <p:spPr>
          <a:xfrm>
            <a:off x="533438" y="2192072"/>
            <a:ext cx="559206" cy="384813"/>
          </a:xfrm>
          <a:prstGeom prst="rect">
            <a:avLst/>
          </a:prstGeom>
          <a:noFill/>
          <a:ln>
            <a:noFill/>
          </a:ln>
        </p:spPr>
      </p:pic>
      <p:pic>
        <p:nvPicPr>
          <p:cNvPr descr="A close up of a person's foot&#10;&#10;Description automatically generated with low confidence" id="987" name="Google Shape;987;p66"/>
          <p:cNvPicPr preferRelativeResize="0"/>
          <p:nvPr/>
        </p:nvPicPr>
        <p:blipFill rotWithShape="1">
          <a:blip r:embed="rId10">
            <a:alphaModFix/>
          </a:blip>
          <a:srcRect b="0" l="0" r="0" t="0"/>
          <a:stretch/>
        </p:blipFill>
        <p:spPr>
          <a:xfrm>
            <a:off x="533344" y="2600687"/>
            <a:ext cx="559389" cy="384810"/>
          </a:xfrm>
          <a:prstGeom prst="rect">
            <a:avLst/>
          </a:prstGeom>
          <a:noFill/>
          <a:ln>
            <a:noFill/>
          </a:ln>
        </p:spPr>
      </p:pic>
      <p:pic>
        <p:nvPicPr>
          <p:cNvPr id="988" name="Google Shape;988;p66"/>
          <p:cNvPicPr preferRelativeResize="0"/>
          <p:nvPr/>
        </p:nvPicPr>
        <p:blipFill rotWithShape="1">
          <a:blip r:embed="rId6">
            <a:alphaModFix/>
          </a:blip>
          <a:srcRect b="55068" l="33270" r="44172" t="0"/>
          <a:stretch/>
        </p:blipFill>
        <p:spPr>
          <a:xfrm>
            <a:off x="1092732" y="2375334"/>
            <a:ext cx="303955" cy="426900"/>
          </a:xfrm>
          <a:prstGeom prst="rect">
            <a:avLst/>
          </a:prstGeom>
          <a:noFill/>
          <a:ln>
            <a:noFill/>
          </a:ln>
        </p:spPr>
      </p:pic>
      <p:pic>
        <p:nvPicPr>
          <p:cNvPr id="989" name="Google Shape;989;p66"/>
          <p:cNvPicPr preferRelativeResize="0"/>
          <p:nvPr/>
        </p:nvPicPr>
        <p:blipFill>
          <a:blip r:embed="rId11">
            <a:alphaModFix/>
          </a:blip>
          <a:stretch>
            <a:fillRect/>
          </a:stretch>
        </p:blipFill>
        <p:spPr>
          <a:xfrm>
            <a:off x="152756" y="2255024"/>
            <a:ext cx="303956" cy="258905"/>
          </a:xfrm>
          <a:prstGeom prst="rect">
            <a:avLst/>
          </a:prstGeom>
          <a:noFill/>
          <a:ln>
            <a:noFill/>
          </a:ln>
        </p:spPr>
      </p:pic>
      <p:pic>
        <p:nvPicPr>
          <p:cNvPr id="990" name="Google Shape;990;p66"/>
          <p:cNvPicPr preferRelativeResize="0"/>
          <p:nvPr/>
        </p:nvPicPr>
        <p:blipFill>
          <a:blip r:embed="rId12">
            <a:alphaModFix/>
          </a:blip>
          <a:stretch>
            <a:fillRect/>
          </a:stretch>
        </p:blipFill>
        <p:spPr>
          <a:xfrm>
            <a:off x="125794" y="2643019"/>
            <a:ext cx="357881" cy="300150"/>
          </a:xfrm>
          <a:prstGeom prst="rect">
            <a:avLst/>
          </a:prstGeom>
          <a:noFill/>
          <a:ln>
            <a:noFill/>
          </a:ln>
        </p:spPr>
      </p:pic>
      <p:pic>
        <p:nvPicPr>
          <p:cNvPr id="991" name="Google Shape;991;p66"/>
          <p:cNvPicPr preferRelativeResize="0"/>
          <p:nvPr/>
        </p:nvPicPr>
        <p:blipFill>
          <a:blip r:embed="rId13">
            <a:alphaModFix/>
          </a:blip>
          <a:stretch>
            <a:fillRect/>
          </a:stretch>
        </p:blipFill>
        <p:spPr>
          <a:xfrm>
            <a:off x="4775267" y="2004281"/>
            <a:ext cx="830927" cy="249821"/>
          </a:xfrm>
          <a:prstGeom prst="rect">
            <a:avLst/>
          </a:prstGeom>
          <a:noFill/>
          <a:ln>
            <a:noFill/>
          </a:ln>
        </p:spPr>
      </p:pic>
      <p:pic>
        <p:nvPicPr>
          <p:cNvPr descr="Icon&#10;&#10;Description automatically generated" id="992" name="Google Shape;992;p66"/>
          <p:cNvPicPr preferRelativeResize="0"/>
          <p:nvPr/>
        </p:nvPicPr>
        <p:blipFill rotWithShape="1">
          <a:blip r:embed="rId3">
            <a:alphaModFix/>
          </a:blip>
          <a:srcRect b="0" l="0" r="0" t="0"/>
          <a:stretch/>
        </p:blipFill>
        <p:spPr>
          <a:xfrm>
            <a:off x="2841530" y="3748031"/>
            <a:ext cx="454477" cy="454501"/>
          </a:xfrm>
          <a:prstGeom prst="rect">
            <a:avLst/>
          </a:prstGeom>
          <a:noFill/>
          <a:ln>
            <a:noFill/>
          </a:ln>
        </p:spPr>
      </p:pic>
      <p:pic>
        <p:nvPicPr>
          <p:cNvPr id="993" name="Google Shape;993;p66"/>
          <p:cNvPicPr preferRelativeResize="0"/>
          <p:nvPr>
            <p:ph idx="2" type="pic"/>
          </p:nvPr>
        </p:nvPicPr>
        <p:blipFill rotWithShape="1">
          <a:blip r:embed="rId4">
            <a:alphaModFix/>
          </a:blip>
          <a:srcRect b="0" l="1465" r="1465" t="0"/>
          <a:stretch/>
        </p:blipFill>
        <p:spPr>
          <a:xfrm>
            <a:off x="3393488" y="3689372"/>
            <a:ext cx="357882" cy="572484"/>
          </a:xfrm>
          <a:prstGeom prst="rect">
            <a:avLst/>
          </a:prstGeom>
          <a:solidFill>
            <a:schemeClr val="lt1"/>
          </a:solidFill>
          <a:ln>
            <a:noFill/>
          </a:ln>
        </p:spPr>
      </p:pic>
      <p:cxnSp>
        <p:nvCxnSpPr>
          <p:cNvPr id="994" name="Google Shape;994;p66"/>
          <p:cNvCxnSpPr>
            <a:stCxn id="995" idx="2"/>
            <a:endCxn id="992" idx="0"/>
          </p:cNvCxnSpPr>
          <p:nvPr/>
        </p:nvCxnSpPr>
        <p:spPr>
          <a:xfrm flipH="1">
            <a:off x="3068691" y="3236380"/>
            <a:ext cx="258600" cy="511800"/>
          </a:xfrm>
          <a:prstGeom prst="straightConnector1">
            <a:avLst/>
          </a:prstGeom>
          <a:noFill/>
          <a:ln cap="flat" cmpd="sng" w="38100">
            <a:solidFill>
              <a:srgbClr val="BFE2E0"/>
            </a:solidFill>
            <a:prstDash val="solid"/>
            <a:round/>
            <a:headEnd len="med" w="med" type="none"/>
            <a:tailEnd len="med" w="med" type="triangle"/>
          </a:ln>
        </p:spPr>
      </p:cxnSp>
      <p:cxnSp>
        <p:nvCxnSpPr>
          <p:cNvPr id="996" name="Google Shape;996;p66"/>
          <p:cNvCxnSpPr>
            <a:endCxn id="993" idx="0"/>
          </p:cNvCxnSpPr>
          <p:nvPr/>
        </p:nvCxnSpPr>
        <p:spPr>
          <a:xfrm flipH="1">
            <a:off x="3572428" y="3236372"/>
            <a:ext cx="14400" cy="453000"/>
          </a:xfrm>
          <a:prstGeom prst="straightConnector1">
            <a:avLst/>
          </a:prstGeom>
          <a:noFill/>
          <a:ln cap="flat" cmpd="sng" w="38100">
            <a:solidFill>
              <a:srgbClr val="BFE2E0"/>
            </a:solidFill>
            <a:prstDash val="solid"/>
            <a:round/>
            <a:headEnd len="med" w="med" type="none"/>
            <a:tailEnd len="med" w="med" type="triangle"/>
          </a:ln>
        </p:spPr>
      </p:cxnSp>
      <p:cxnSp>
        <p:nvCxnSpPr>
          <p:cNvPr id="997" name="Google Shape;997;p66"/>
          <p:cNvCxnSpPr/>
          <p:nvPr/>
        </p:nvCxnSpPr>
        <p:spPr>
          <a:xfrm>
            <a:off x="4101759" y="3244556"/>
            <a:ext cx="158400" cy="399600"/>
          </a:xfrm>
          <a:prstGeom prst="straightConnector1">
            <a:avLst/>
          </a:prstGeom>
          <a:noFill/>
          <a:ln cap="flat" cmpd="sng" w="38100">
            <a:solidFill>
              <a:srgbClr val="BFE2E0"/>
            </a:solidFill>
            <a:prstDash val="solid"/>
            <a:round/>
            <a:headEnd len="med" w="med" type="none"/>
            <a:tailEnd len="med" w="med" type="triangle"/>
          </a:ln>
        </p:spPr>
      </p:cxnSp>
      <p:pic>
        <p:nvPicPr>
          <p:cNvPr id="998" name="Google Shape;998;p66"/>
          <p:cNvPicPr preferRelativeResize="0"/>
          <p:nvPr/>
        </p:nvPicPr>
        <p:blipFill>
          <a:blip r:embed="rId14">
            <a:alphaModFix/>
          </a:blip>
          <a:stretch>
            <a:fillRect/>
          </a:stretch>
        </p:blipFill>
        <p:spPr>
          <a:xfrm>
            <a:off x="6888842" y="3803625"/>
            <a:ext cx="1711091" cy="312600"/>
          </a:xfrm>
          <a:prstGeom prst="rect">
            <a:avLst/>
          </a:prstGeom>
          <a:noFill/>
          <a:ln>
            <a:noFill/>
          </a:ln>
        </p:spPr>
      </p:pic>
      <p:pic>
        <p:nvPicPr>
          <p:cNvPr id="999" name="Google Shape;999;p66"/>
          <p:cNvPicPr preferRelativeResize="0"/>
          <p:nvPr/>
        </p:nvPicPr>
        <p:blipFill>
          <a:blip r:embed="rId15">
            <a:alphaModFix/>
          </a:blip>
          <a:stretch>
            <a:fillRect/>
          </a:stretch>
        </p:blipFill>
        <p:spPr>
          <a:xfrm>
            <a:off x="4736662" y="3552052"/>
            <a:ext cx="897075" cy="251180"/>
          </a:xfrm>
          <a:prstGeom prst="rect">
            <a:avLst/>
          </a:prstGeom>
          <a:noFill/>
          <a:ln>
            <a:noFill/>
          </a:ln>
        </p:spPr>
      </p:pic>
      <p:grpSp>
        <p:nvGrpSpPr>
          <p:cNvPr id="1000" name="Google Shape;1000;p66"/>
          <p:cNvGrpSpPr/>
          <p:nvPr/>
        </p:nvGrpSpPr>
        <p:grpSpPr>
          <a:xfrm>
            <a:off x="6463313" y="4101731"/>
            <a:ext cx="2619244" cy="430902"/>
            <a:chOff x="8617750" y="5773775"/>
            <a:chExt cx="3492325" cy="574535"/>
          </a:xfrm>
        </p:grpSpPr>
        <p:grpSp>
          <p:nvGrpSpPr>
            <p:cNvPr id="1001" name="Google Shape;1001;p66"/>
            <p:cNvGrpSpPr/>
            <p:nvPr/>
          </p:nvGrpSpPr>
          <p:grpSpPr>
            <a:xfrm>
              <a:off x="8617750" y="5773775"/>
              <a:ext cx="3492325" cy="574535"/>
              <a:chOff x="8617750" y="5849975"/>
              <a:chExt cx="3492325" cy="574535"/>
            </a:xfrm>
          </p:grpSpPr>
          <p:sp>
            <p:nvSpPr>
              <p:cNvPr id="1002" name="Google Shape;1002;p66"/>
              <p:cNvSpPr txBox="1"/>
              <p:nvPr/>
            </p:nvSpPr>
            <p:spPr>
              <a:xfrm>
                <a:off x="8617750" y="5849975"/>
                <a:ext cx="21870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  </a:t>
                </a:r>
                <a:endParaRPr sz="1800">
                  <a:latin typeface="Spectral"/>
                  <a:ea typeface="Spectral"/>
                  <a:cs typeface="Spectral"/>
                  <a:sym typeface="Spectral"/>
                </a:endParaRPr>
              </a:p>
            </p:txBody>
          </p:sp>
          <p:pic>
            <p:nvPicPr>
              <p:cNvPr descr="A close up of a person's foot&#10;&#10;Description automatically generated with low confidence" id="1003" name="Google Shape;1003;p66"/>
              <p:cNvPicPr preferRelativeResize="0"/>
              <p:nvPr/>
            </p:nvPicPr>
            <p:blipFill rotWithShape="1">
              <a:blip r:embed="rId10">
                <a:alphaModFix/>
              </a:blip>
              <a:srcRect b="0" l="0" r="0" t="0"/>
              <a:stretch/>
            </p:blipFill>
            <p:spPr>
              <a:xfrm>
                <a:off x="9080937" y="5891413"/>
                <a:ext cx="745600" cy="519019"/>
              </a:xfrm>
              <a:prstGeom prst="rect">
                <a:avLst/>
              </a:prstGeom>
              <a:noFill/>
              <a:ln>
                <a:noFill/>
              </a:ln>
            </p:spPr>
          </p:pic>
          <p:sp>
            <p:nvSpPr>
              <p:cNvPr id="1004" name="Google Shape;1004;p66"/>
              <p:cNvSpPr/>
              <p:nvPr/>
            </p:nvSpPr>
            <p:spPr>
              <a:xfrm>
                <a:off x="11052275" y="5904125"/>
                <a:ext cx="1057800" cy="445800"/>
              </a:xfrm>
              <a:prstGeom prst="roundRect">
                <a:avLst>
                  <a:gd fmla="val 16667" name="adj"/>
                </a:avLst>
              </a:prstGeom>
              <a:solidFill>
                <a:srgbClr val="FBDAD3"/>
              </a:solidFill>
              <a:ln cap="flat" cmpd="sng" w="9525">
                <a:solidFill>
                  <a:srgbClr val="FBDAD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5" name="Google Shape;1005;p66"/>
              <p:cNvSpPr txBox="1"/>
              <p:nvPr/>
            </p:nvSpPr>
            <p:spPr>
              <a:xfrm>
                <a:off x="11047400" y="5926900"/>
                <a:ext cx="10578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lang="it" sz="1100">
                    <a:latin typeface="Consolas"/>
                    <a:ea typeface="Consolas"/>
                    <a:cs typeface="Consolas"/>
                    <a:sym typeface="Consolas"/>
                  </a:rPr>
                  <a:t>Melanoma</a:t>
                </a:r>
                <a:endParaRPr b="0" i="0" sz="1100" u="none" cap="none" strike="noStrike">
                  <a:solidFill>
                    <a:srgbClr val="000000"/>
                  </a:solidFill>
                  <a:latin typeface="Consolas"/>
                  <a:ea typeface="Consolas"/>
                  <a:cs typeface="Consolas"/>
                  <a:sym typeface="Consolas"/>
                </a:endParaRPr>
              </a:p>
            </p:txBody>
          </p:sp>
          <p:pic>
            <p:nvPicPr>
              <p:cNvPr id="1006" name="Google Shape;1006;p66"/>
              <p:cNvPicPr preferRelativeResize="0"/>
              <p:nvPr/>
            </p:nvPicPr>
            <p:blipFill>
              <a:blip r:embed="rId5">
                <a:alphaModFix/>
              </a:blip>
              <a:stretch>
                <a:fillRect/>
              </a:stretch>
            </p:blipFill>
            <p:spPr>
              <a:xfrm>
                <a:off x="9956043" y="5877327"/>
                <a:ext cx="405275" cy="547183"/>
              </a:xfrm>
              <a:prstGeom prst="rect">
                <a:avLst/>
              </a:prstGeom>
              <a:noFill/>
              <a:ln>
                <a:noFill/>
              </a:ln>
            </p:spPr>
          </p:pic>
        </p:grpSp>
        <p:pic>
          <p:nvPicPr>
            <p:cNvPr id="1007" name="Google Shape;1007;p66"/>
            <p:cNvPicPr preferRelativeResize="0"/>
            <p:nvPr/>
          </p:nvPicPr>
          <p:blipFill>
            <a:blip r:embed="rId16">
              <a:alphaModFix/>
            </a:blip>
            <a:stretch>
              <a:fillRect/>
            </a:stretch>
          </p:blipFill>
          <p:spPr>
            <a:xfrm>
              <a:off x="10521688" y="5922930"/>
              <a:ext cx="428625" cy="276225"/>
            </a:xfrm>
            <a:prstGeom prst="rect">
              <a:avLst/>
            </a:prstGeom>
            <a:noFill/>
            <a:ln>
              <a:noFill/>
            </a:ln>
          </p:spPr>
        </p:pic>
      </p:grpSp>
      <p:grpSp>
        <p:nvGrpSpPr>
          <p:cNvPr id="1008" name="Google Shape;1008;p66"/>
          <p:cNvGrpSpPr/>
          <p:nvPr/>
        </p:nvGrpSpPr>
        <p:grpSpPr>
          <a:xfrm>
            <a:off x="6623887" y="2503631"/>
            <a:ext cx="2196242" cy="423225"/>
            <a:chOff x="8831850" y="3642975"/>
            <a:chExt cx="2928322" cy="564300"/>
          </a:xfrm>
        </p:grpSpPr>
        <p:grpSp>
          <p:nvGrpSpPr>
            <p:cNvPr id="1009" name="Google Shape;1009;p66"/>
            <p:cNvGrpSpPr/>
            <p:nvPr/>
          </p:nvGrpSpPr>
          <p:grpSpPr>
            <a:xfrm>
              <a:off x="8831850" y="3642975"/>
              <a:ext cx="2928322" cy="564300"/>
              <a:chOff x="9045950" y="3241475"/>
              <a:chExt cx="2928322" cy="564300"/>
            </a:xfrm>
          </p:grpSpPr>
          <p:sp>
            <p:nvSpPr>
              <p:cNvPr id="1010" name="Google Shape;1010;p66"/>
              <p:cNvSpPr txBox="1"/>
              <p:nvPr/>
            </p:nvSpPr>
            <p:spPr>
              <a:xfrm>
                <a:off x="9045950" y="3241475"/>
                <a:ext cx="14316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a:t>
                </a:r>
                <a:endParaRPr sz="1800">
                  <a:latin typeface="Spectral"/>
                  <a:ea typeface="Spectral"/>
                  <a:cs typeface="Spectral"/>
                  <a:sym typeface="Spectral"/>
                </a:endParaRPr>
              </a:p>
            </p:txBody>
          </p:sp>
          <p:pic>
            <p:nvPicPr>
              <p:cNvPr id="1011" name="Google Shape;1011;p66"/>
              <p:cNvPicPr preferRelativeResize="0"/>
              <p:nvPr/>
            </p:nvPicPr>
            <p:blipFill rotWithShape="1">
              <a:blip r:embed="rId9">
                <a:alphaModFix/>
              </a:blip>
              <a:srcRect b="40445" l="31924" r="30763" t="20581"/>
              <a:stretch/>
            </p:blipFill>
            <p:spPr>
              <a:xfrm>
                <a:off x="9388162" y="3251274"/>
                <a:ext cx="745600" cy="519161"/>
              </a:xfrm>
              <a:prstGeom prst="rect">
                <a:avLst/>
              </a:prstGeom>
              <a:noFill/>
              <a:ln>
                <a:noFill/>
              </a:ln>
            </p:spPr>
          </p:pic>
          <p:sp>
            <p:nvSpPr>
              <p:cNvPr id="1012" name="Google Shape;1012;p66"/>
              <p:cNvSpPr/>
              <p:nvPr/>
            </p:nvSpPr>
            <p:spPr>
              <a:xfrm>
                <a:off x="10759125" y="3295625"/>
                <a:ext cx="1196100" cy="445800"/>
              </a:xfrm>
              <a:prstGeom prst="roundRect">
                <a:avLst>
                  <a:gd fmla="val 16667" name="adj"/>
                </a:avLst>
              </a:prstGeom>
              <a:solidFill>
                <a:srgbClr val="D0DEAA"/>
              </a:solidFill>
              <a:ln cap="flat" cmpd="sng" w="9525">
                <a:solidFill>
                  <a:srgbClr val="D0DEAA"/>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3" name="Google Shape;1013;p66"/>
              <p:cNvSpPr txBox="1"/>
              <p:nvPr/>
            </p:nvSpPr>
            <p:spPr>
              <a:xfrm>
                <a:off x="10778172" y="3318400"/>
                <a:ext cx="11961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it" sz="1100" u="none" cap="none" strike="noStrike">
                    <a:solidFill>
                      <a:srgbClr val="000000"/>
                    </a:solidFill>
                    <a:latin typeface="Consolas"/>
                    <a:ea typeface="Consolas"/>
                    <a:cs typeface="Consolas"/>
                    <a:sym typeface="Consolas"/>
                  </a:rPr>
                  <a:t>Not</a:t>
                </a:r>
                <a:r>
                  <a:rPr lang="it" sz="1100">
                    <a:latin typeface="Consolas"/>
                    <a:ea typeface="Consolas"/>
                    <a:cs typeface="Consolas"/>
                    <a:sym typeface="Consolas"/>
                  </a:rPr>
                  <a:t> </a:t>
                </a:r>
                <a:r>
                  <a:rPr b="0" i="0" lang="it" sz="1100" u="none" cap="none" strike="noStrike">
                    <a:solidFill>
                      <a:srgbClr val="000000"/>
                    </a:solidFill>
                    <a:latin typeface="Consolas"/>
                    <a:ea typeface="Consolas"/>
                    <a:cs typeface="Consolas"/>
                    <a:sym typeface="Consolas"/>
                  </a:rPr>
                  <a:t>a melanoma</a:t>
                </a:r>
                <a:endParaRPr b="0" i="0" sz="1100" u="none" cap="none" strike="noStrike">
                  <a:solidFill>
                    <a:srgbClr val="000000"/>
                  </a:solidFill>
                  <a:latin typeface="Consolas"/>
                  <a:ea typeface="Consolas"/>
                  <a:cs typeface="Consolas"/>
                  <a:sym typeface="Consolas"/>
                </a:endParaRPr>
              </a:p>
            </p:txBody>
          </p:sp>
        </p:grpSp>
        <p:pic>
          <p:nvPicPr>
            <p:cNvPr id="1014" name="Google Shape;1014;p66"/>
            <p:cNvPicPr preferRelativeResize="0"/>
            <p:nvPr/>
          </p:nvPicPr>
          <p:blipFill>
            <a:blip r:embed="rId16">
              <a:alphaModFix/>
            </a:blip>
            <a:stretch>
              <a:fillRect/>
            </a:stretch>
          </p:blipFill>
          <p:spPr>
            <a:xfrm>
              <a:off x="10051538" y="3781900"/>
              <a:ext cx="428625" cy="276225"/>
            </a:xfrm>
            <a:prstGeom prst="rect">
              <a:avLst/>
            </a:prstGeom>
            <a:noFill/>
            <a:ln>
              <a:noFill/>
            </a:ln>
          </p:spPr>
        </p:pic>
      </p:grpSp>
      <p:pic>
        <p:nvPicPr>
          <p:cNvPr id="1015" name="Google Shape;1015;p66"/>
          <p:cNvPicPr preferRelativeResize="0"/>
          <p:nvPr/>
        </p:nvPicPr>
        <p:blipFill rotWithShape="1">
          <a:blip r:embed="rId17">
            <a:alphaModFix/>
          </a:blip>
          <a:srcRect b="0" l="669" r="-669" t="0"/>
          <a:stretch/>
        </p:blipFill>
        <p:spPr>
          <a:xfrm>
            <a:off x="3917963" y="3627244"/>
            <a:ext cx="652106" cy="606860"/>
          </a:xfrm>
          <a:prstGeom prst="rect">
            <a:avLst/>
          </a:prstGeom>
          <a:noFill/>
          <a:ln>
            <a:noFill/>
          </a:ln>
        </p:spPr>
      </p:pic>
      <p:pic>
        <p:nvPicPr>
          <p:cNvPr id="1016" name="Google Shape;1016;p66"/>
          <p:cNvPicPr preferRelativeResize="0"/>
          <p:nvPr/>
        </p:nvPicPr>
        <p:blipFill rotWithShape="1">
          <a:blip r:embed="rId18">
            <a:alphaModFix/>
          </a:blip>
          <a:srcRect b="0" l="67650" r="16757" t="30167"/>
          <a:stretch/>
        </p:blipFill>
        <p:spPr>
          <a:xfrm>
            <a:off x="3751369" y="4044581"/>
            <a:ext cx="303956" cy="171450"/>
          </a:xfrm>
          <a:prstGeom prst="rect">
            <a:avLst/>
          </a:prstGeom>
          <a:noFill/>
          <a:ln>
            <a:noFill/>
          </a:ln>
        </p:spPr>
      </p:pic>
      <p:sp>
        <p:nvSpPr>
          <p:cNvPr id="1017" name="Google Shape;1017;p66"/>
          <p:cNvSpPr txBox="1"/>
          <p:nvPr/>
        </p:nvSpPr>
        <p:spPr>
          <a:xfrm>
            <a:off x="128813" y="4803863"/>
            <a:ext cx="8886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666666"/>
                </a:solidFill>
                <a:latin typeface="Poppins"/>
                <a:ea typeface="Poppins"/>
                <a:cs typeface="Poppins"/>
                <a:sym typeface="Poppins"/>
              </a:rPr>
              <a:t>Rajeev Verma, Daniel Barrej’on, and Eric T. Nalisnick. 2022. Learning to Defer to Multiple Experts: Consistent Surrogate Losses, Confidence Calibration, and Conformal Ensembles. ArXiv abs/2210.16955 (2022).</a:t>
            </a:r>
            <a:endParaRPr sz="900">
              <a:solidFill>
                <a:srgbClr val="666666"/>
              </a:solidFill>
              <a:latin typeface="Poppins"/>
              <a:ea typeface="Poppins"/>
              <a:cs typeface="Poppins"/>
              <a:sym typeface="Poppins"/>
            </a:endParaRPr>
          </a:p>
        </p:txBody>
      </p:sp>
      <p:pic>
        <p:nvPicPr>
          <p:cNvPr id="1018" name="Google Shape;1018;p66"/>
          <p:cNvPicPr preferRelativeResize="0"/>
          <p:nvPr/>
        </p:nvPicPr>
        <p:blipFill>
          <a:blip r:embed="rId19">
            <a:alphaModFix/>
          </a:blip>
          <a:stretch>
            <a:fillRect/>
          </a:stretch>
        </p:blipFill>
        <p:spPr>
          <a:xfrm>
            <a:off x="7122245" y="2173641"/>
            <a:ext cx="1154305" cy="312327"/>
          </a:xfrm>
          <a:prstGeom prst="rect">
            <a:avLst/>
          </a:prstGeom>
          <a:noFill/>
          <a:ln>
            <a:noFill/>
          </a:ln>
        </p:spPr>
      </p:pic>
      <p:pic>
        <p:nvPicPr>
          <p:cNvPr id="995" name="Google Shape;995;p66"/>
          <p:cNvPicPr preferRelativeResize="0"/>
          <p:nvPr/>
        </p:nvPicPr>
        <p:blipFill>
          <a:blip r:embed="rId18">
            <a:alphaModFix/>
          </a:blip>
          <a:stretch>
            <a:fillRect/>
          </a:stretch>
        </p:blipFill>
        <p:spPr>
          <a:xfrm>
            <a:off x="2352563" y="2958730"/>
            <a:ext cx="1949458" cy="277650"/>
          </a:xfrm>
          <a:prstGeom prst="rect">
            <a:avLst/>
          </a:prstGeom>
          <a:noFill/>
          <a:ln>
            <a:noFill/>
          </a:ln>
        </p:spPr>
      </p:pic>
      <p:sp>
        <p:nvSpPr>
          <p:cNvPr id="1019" name="Google Shape;1019;p66"/>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One expert out of many</a:t>
            </a:r>
            <a:endParaRPr b="0" i="0" sz="2500" u="none" cap="none" strike="noStrike">
              <a:solidFill>
                <a:schemeClr val="dk1"/>
              </a:solidFill>
              <a:latin typeface="Poppins"/>
              <a:ea typeface="Poppins"/>
              <a:cs typeface="Poppins"/>
              <a:sym typeface="Poppins"/>
            </a:endParaRPr>
          </a:p>
        </p:txBody>
      </p:sp>
      <p:sp>
        <p:nvSpPr>
          <p:cNvPr id="1020" name="Google Shape;1020;p66"/>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67"/>
          <p:cNvSpPr txBox="1"/>
          <p:nvPr/>
        </p:nvSpPr>
        <p:spPr>
          <a:xfrm>
            <a:off x="128813" y="4575263"/>
            <a:ext cx="8886300" cy="618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666666"/>
                </a:solidFill>
                <a:latin typeface="Poppins"/>
                <a:ea typeface="Poppins"/>
                <a:cs typeface="Poppins"/>
                <a:sym typeface="Poppins"/>
              </a:rPr>
              <a:t>- Vijay Keswani, Matthew Lease, and Krishnaram Kenthapadi. 2021. Towards Unbiased and Accurate Deferral to Multiple Experts. Proceedings of the 2021 AAAI/ACM Conference on AI, Ethics, and Society.</a:t>
            </a:r>
            <a:endParaRPr sz="900">
              <a:solidFill>
                <a:srgbClr val="666666"/>
              </a:solidFill>
              <a:latin typeface="Poppins"/>
              <a:ea typeface="Poppins"/>
              <a:cs typeface="Poppins"/>
              <a:sym typeface="Poppins"/>
            </a:endParaRPr>
          </a:p>
          <a:p>
            <a:pPr indent="0" lvl="0" marL="0" rtl="0" algn="l">
              <a:spcBef>
                <a:spcPts val="500"/>
              </a:spcBef>
              <a:spcAft>
                <a:spcPts val="0"/>
              </a:spcAft>
              <a:buNone/>
            </a:pPr>
            <a:r>
              <a:rPr lang="it" sz="900">
                <a:solidFill>
                  <a:srgbClr val="666666"/>
                </a:solidFill>
                <a:latin typeface="Poppins"/>
                <a:ea typeface="Poppins"/>
                <a:cs typeface="Poppins"/>
                <a:sym typeface="Poppins"/>
              </a:rPr>
              <a:t>- Vijay Keswani, Matthew Lease, and Krishnaram Kenthapadi. 2022. Designing Closed Human-in-the-loop Deferral Pipelines. ArXiv abs/2202.04718 (2022).</a:t>
            </a:r>
            <a:endParaRPr sz="900">
              <a:solidFill>
                <a:srgbClr val="666666"/>
              </a:solidFill>
              <a:latin typeface="Poppins"/>
              <a:ea typeface="Poppins"/>
              <a:cs typeface="Poppins"/>
              <a:sym typeface="Poppins"/>
            </a:endParaRPr>
          </a:p>
        </p:txBody>
      </p:sp>
      <p:pic>
        <p:nvPicPr>
          <p:cNvPr descr="Icon&#10;&#10;Description automatically generated" id="1026" name="Google Shape;1026;p67"/>
          <p:cNvPicPr preferRelativeResize="0"/>
          <p:nvPr/>
        </p:nvPicPr>
        <p:blipFill rotWithShape="1">
          <a:blip r:embed="rId3">
            <a:alphaModFix/>
          </a:blip>
          <a:srcRect b="0" l="0" r="0" t="0"/>
          <a:stretch/>
        </p:blipFill>
        <p:spPr>
          <a:xfrm>
            <a:off x="3033764" y="2641847"/>
            <a:ext cx="652127" cy="652127"/>
          </a:xfrm>
          <a:prstGeom prst="rect">
            <a:avLst/>
          </a:prstGeom>
          <a:noFill/>
          <a:ln>
            <a:noFill/>
          </a:ln>
        </p:spPr>
      </p:pic>
      <p:sp>
        <p:nvSpPr>
          <p:cNvPr id="1027" name="Google Shape;1027;p67"/>
          <p:cNvSpPr txBox="1"/>
          <p:nvPr/>
        </p:nvSpPr>
        <p:spPr>
          <a:xfrm>
            <a:off x="5350967" y="1556146"/>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b="0" i="0" lang="it" sz="1500" u="none" cap="none" strike="noStrike">
                <a:solidFill>
                  <a:srgbClr val="C00000"/>
                </a:solidFill>
                <a:latin typeface="Poppins"/>
                <a:ea typeface="Poppins"/>
                <a:cs typeface="Poppins"/>
                <a:sym typeface="Poppins"/>
              </a:rPr>
              <a:t>Decision step</a:t>
            </a:r>
            <a:endParaRPr sz="1100"/>
          </a:p>
        </p:txBody>
      </p:sp>
      <p:cxnSp>
        <p:nvCxnSpPr>
          <p:cNvPr id="1028" name="Google Shape;1028;p67"/>
          <p:cNvCxnSpPr>
            <a:stCxn id="1029" idx="3"/>
            <a:endCxn id="1026" idx="1"/>
          </p:cNvCxnSpPr>
          <p:nvPr/>
        </p:nvCxnSpPr>
        <p:spPr>
          <a:xfrm flipH="1" rot="10800000">
            <a:off x="2199968" y="2968048"/>
            <a:ext cx="833700" cy="16200"/>
          </a:xfrm>
          <a:prstGeom prst="straightConnector1">
            <a:avLst/>
          </a:prstGeom>
          <a:noFill/>
          <a:ln cap="flat" cmpd="sng" w="38100">
            <a:solidFill>
              <a:srgbClr val="C00000"/>
            </a:solidFill>
            <a:prstDash val="solid"/>
            <a:round/>
            <a:headEnd len="sm" w="sm" type="none"/>
            <a:tailEnd len="med" w="med" type="stealth"/>
          </a:ln>
        </p:spPr>
      </p:cxnSp>
      <p:cxnSp>
        <p:nvCxnSpPr>
          <p:cNvPr id="1030" name="Google Shape;1030;p67"/>
          <p:cNvCxnSpPr>
            <a:stCxn id="1026" idx="3"/>
            <a:endCxn id="1031" idx="1"/>
          </p:cNvCxnSpPr>
          <p:nvPr/>
        </p:nvCxnSpPr>
        <p:spPr>
          <a:xfrm flipH="1" rot="10800000">
            <a:off x="3685891" y="2175911"/>
            <a:ext cx="1999800" cy="792000"/>
          </a:xfrm>
          <a:prstGeom prst="bentConnector3">
            <a:avLst>
              <a:gd fmla="val 38763" name="adj1"/>
            </a:avLst>
          </a:prstGeom>
          <a:noFill/>
          <a:ln cap="flat" cmpd="sng" w="38100">
            <a:solidFill>
              <a:srgbClr val="C00000"/>
            </a:solidFill>
            <a:prstDash val="solid"/>
            <a:round/>
            <a:headEnd len="sm" w="sm" type="none"/>
            <a:tailEnd len="med" w="med" type="stealth"/>
          </a:ln>
        </p:spPr>
      </p:cxnSp>
      <p:cxnSp>
        <p:nvCxnSpPr>
          <p:cNvPr id="1032" name="Google Shape;1032;p67"/>
          <p:cNvCxnSpPr>
            <a:stCxn id="1026" idx="3"/>
            <a:endCxn id="1033" idx="1"/>
          </p:cNvCxnSpPr>
          <p:nvPr/>
        </p:nvCxnSpPr>
        <p:spPr>
          <a:xfrm>
            <a:off x="3685891" y="2967911"/>
            <a:ext cx="2232000" cy="1315200"/>
          </a:xfrm>
          <a:prstGeom prst="bentConnector3">
            <a:avLst>
              <a:gd fmla="val 34653" name="adj1"/>
            </a:avLst>
          </a:prstGeom>
          <a:noFill/>
          <a:ln cap="flat" cmpd="sng" w="38100">
            <a:solidFill>
              <a:srgbClr val="C00000"/>
            </a:solidFill>
            <a:prstDash val="solid"/>
            <a:round/>
            <a:headEnd len="sm" w="sm" type="none"/>
            <a:tailEnd len="med" w="med" type="stealth"/>
          </a:ln>
        </p:spPr>
      </p:cxnSp>
      <p:pic>
        <p:nvPicPr>
          <p:cNvPr descr="Icon&#10;&#10;Description automatically generated" id="1031" name="Google Shape;1031;p67"/>
          <p:cNvPicPr preferRelativeResize="0"/>
          <p:nvPr/>
        </p:nvPicPr>
        <p:blipFill rotWithShape="1">
          <a:blip r:embed="rId3">
            <a:alphaModFix/>
          </a:blip>
          <a:srcRect b="0" l="0" r="0" t="0"/>
          <a:stretch/>
        </p:blipFill>
        <p:spPr>
          <a:xfrm>
            <a:off x="5685823" y="1849865"/>
            <a:ext cx="652125" cy="652148"/>
          </a:xfrm>
          <a:prstGeom prst="rect">
            <a:avLst/>
          </a:prstGeom>
          <a:noFill/>
          <a:ln>
            <a:noFill/>
          </a:ln>
        </p:spPr>
      </p:pic>
      <p:pic>
        <p:nvPicPr>
          <p:cNvPr id="1033" name="Google Shape;1033;p67"/>
          <p:cNvPicPr preferRelativeResize="0"/>
          <p:nvPr>
            <p:ph idx="2" type="pic"/>
          </p:nvPr>
        </p:nvPicPr>
        <p:blipFill rotWithShape="1">
          <a:blip r:embed="rId4">
            <a:alphaModFix/>
          </a:blip>
          <a:srcRect b="0" l="1465" r="1465" t="0"/>
          <a:stretch/>
        </p:blipFill>
        <p:spPr>
          <a:xfrm>
            <a:off x="5918015" y="3996537"/>
            <a:ext cx="357882" cy="573278"/>
          </a:xfrm>
          <a:prstGeom prst="rect">
            <a:avLst/>
          </a:prstGeom>
          <a:solidFill>
            <a:schemeClr val="lt1"/>
          </a:solidFill>
          <a:ln>
            <a:noFill/>
          </a:ln>
        </p:spPr>
      </p:pic>
      <p:pic>
        <p:nvPicPr>
          <p:cNvPr id="1034" name="Google Shape;1034;p67"/>
          <p:cNvPicPr preferRelativeResize="0"/>
          <p:nvPr/>
        </p:nvPicPr>
        <p:blipFill rotWithShape="1">
          <a:blip r:embed="rId5">
            <a:alphaModFix/>
          </a:blip>
          <a:srcRect b="55068" l="63728" r="0" t="0"/>
          <a:stretch/>
        </p:blipFill>
        <p:spPr>
          <a:xfrm>
            <a:off x="1681481" y="2279719"/>
            <a:ext cx="357881" cy="312602"/>
          </a:xfrm>
          <a:prstGeom prst="rect">
            <a:avLst/>
          </a:prstGeom>
          <a:noFill/>
          <a:ln>
            <a:noFill/>
          </a:ln>
        </p:spPr>
      </p:pic>
      <p:sp>
        <p:nvSpPr>
          <p:cNvPr id="1035" name="Google Shape;1035;p67"/>
          <p:cNvSpPr txBox="1"/>
          <p:nvPr/>
        </p:nvSpPr>
        <p:spPr>
          <a:xfrm>
            <a:off x="767211" y="154545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Input data</a:t>
            </a:r>
            <a:endParaRPr sz="1100"/>
          </a:p>
        </p:txBody>
      </p:sp>
      <p:sp>
        <p:nvSpPr>
          <p:cNvPr id="1036" name="Google Shape;1036;p67"/>
          <p:cNvSpPr txBox="1"/>
          <p:nvPr/>
        </p:nvSpPr>
        <p:spPr>
          <a:xfrm>
            <a:off x="2624164" y="1534677"/>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Rejector</a:t>
            </a:r>
            <a:endParaRPr sz="1100"/>
          </a:p>
        </p:txBody>
      </p:sp>
      <p:pic>
        <p:nvPicPr>
          <p:cNvPr id="1029" name="Google Shape;1029;p67"/>
          <p:cNvPicPr preferRelativeResize="0"/>
          <p:nvPr/>
        </p:nvPicPr>
        <p:blipFill>
          <a:blip r:embed="rId6">
            <a:alphaModFix/>
          </a:blip>
          <a:stretch>
            <a:fillRect/>
          </a:stretch>
        </p:blipFill>
        <p:spPr>
          <a:xfrm>
            <a:off x="1406569" y="2626386"/>
            <a:ext cx="793400" cy="715725"/>
          </a:xfrm>
          <a:prstGeom prst="rect">
            <a:avLst/>
          </a:prstGeom>
          <a:noFill/>
          <a:ln>
            <a:noFill/>
          </a:ln>
        </p:spPr>
      </p:pic>
      <p:pic>
        <p:nvPicPr>
          <p:cNvPr id="1037" name="Google Shape;1037;p67"/>
          <p:cNvPicPr preferRelativeResize="0"/>
          <p:nvPr/>
        </p:nvPicPr>
        <p:blipFill rotWithShape="1">
          <a:blip r:embed="rId7">
            <a:alphaModFix/>
          </a:blip>
          <a:srcRect b="40445" l="31924" r="30763" t="20581"/>
          <a:stretch/>
        </p:blipFill>
        <p:spPr>
          <a:xfrm>
            <a:off x="533438" y="2592122"/>
            <a:ext cx="559206" cy="384813"/>
          </a:xfrm>
          <a:prstGeom prst="rect">
            <a:avLst/>
          </a:prstGeom>
          <a:noFill/>
          <a:ln>
            <a:noFill/>
          </a:ln>
        </p:spPr>
      </p:pic>
      <p:pic>
        <p:nvPicPr>
          <p:cNvPr descr="A close up of a person's foot&#10;&#10;Description automatically generated with low confidence" id="1038" name="Google Shape;1038;p67"/>
          <p:cNvPicPr preferRelativeResize="0"/>
          <p:nvPr/>
        </p:nvPicPr>
        <p:blipFill rotWithShape="1">
          <a:blip r:embed="rId8">
            <a:alphaModFix/>
          </a:blip>
          <a:srcRect b="0" l="0" r="0" t="0"/>
          <a:stretch/>
        </p:blipFill>
        <p:spPr>
          <a:xfrm>
            <a:off x="533344" y="3000737"/>
            <a:ext cx="559389" cy="384810"/>
          </a:xfrm>
          <a:prstGeom prst="rect">
            <a:avLst/>
          </a:prstGeom>
          <a:noFill/>
          <a:ln>
            <a:noFill/>
          </a:ln>
        </p:spPr>
      </p:pic>
      <p:pic>
        <p:nvPicPr>
          <p:cNvPr id="1039" name="Google Shape;1039;p67"/>
          <p:cNvPicPr preferRelativeResize="0"/>
          <p:nvPr/>
        </p:nvPicPr>
        <p:blipFill rotWithShape="1">
          <a:blip r:embed="rId5">
            <a:alphaModFix/>
          </a:blip>
          <a:srcRect b="55068" l="33270" r="44172" t="0"/>
          <a:stretch/>
        </p:blipFill>
        <p:spPr>
          <a:xfrm>
            <a:off x="1092732" y="2775384"/>
            <a:ext cx="303955" cy="426900"/>
          </a:xfrm>
          <a:prstGeom prst="rect">
            <a:avLst/>
          </a:prstGeom>
          <a:noFill/>
          <a:ln>
            <a:noFill/>
          </a:ln>
        </p:spPr>
      </p:pic>
      <p:pic>
        <p:nvPicPr>
          <p:cNvPr id="1040" name="Google Shape;1040;p67"/>
          <p:cNvPicPr preferRelativeResize="0"/>
          <p:nvPr/>
        </p:nvPicPr>
        <p:blipFill rotWithShape="1">
          <a:blip r:embed="rId9">
            <a:alphaModFix/>
          </a:blip>
          <a:srcRect b="0" l="669" r="-669" t="0"/>
          <a:stretch/>
        </p:blipFill>
        <p:spPr>
          <a:xfrm>
            <a:off x="5732202" y="2707614"/>
            <a:ext cx="559387" cy="520593"/>
          </a:xfrm>
          <a:prstGeom prst="rect">
            <a:avLst/>
          </a:prstGeom>
          <a:noFill/>
          <a:ln>
            <a:noFill/>
          </a:ln>
        </p:spPr>
      </p:pic>
      <p:pic>
        <p:nvPicPr>
          <p:cNvPr id="1041" name="Google Shape;1041;p67"/>
          <p:cNvPicPr preferRelativeResize="0"/>
          <p:nvPr/>
        </p:nvPicPr>
        <p:blipFill>
          <a:blip r:embed="rId10">
            <a:alphaModFix/>
          </a:blip>
          <a:stretch>
            <a:fillRect/>
          </a:stretch>
        </p:blipFill>
        <p:spPr>
          <a:xfrm>
            <a:off x="152756" y="2655074"/>
            <a:ext cx="303956" cy="258905"/>
          </a:xfrm>
          <a:prstGeom prst="rect">
            <a:avLst/>
          </a:prstGeom>
          <a:noFill/>
          <a:ln>
            <a:noFill/>
          </a:ln>
        </p:spPr>
      </p:pic>
      <p:pic>
        <p:nvPicPr>
          <p:cNvPr id="1042" name="Google Shape;1042;p67"/>
          <p:cNvPicPr preferRelativeResize="0"/>
          <p:nvPr/>
        </p:nvPicPr>
        <p:blipFill>
          <a:blip r:embed="rId11">
            <a:alphaModFix/>
          </a:blip>
          <a:stretch>
            <a:fillRect/>
          </a:stretch>
        </p:blipFill>
        <p:spPr>
          <a:xfrm>
            <a:off x="125794" y="3043069"/>
            <a:ext cx="357881" cy="300150"/>
          </a:xfrm>
          <a:prstGeom prst="rect">
            <a:avLst/>
          </a:prstGeom>
          <a:noFill/>
          <a:ln>
            <a:noFill/>
          </a:ln>
        </p:spPr>
      </p:pic>
      <p:grpSp>
        <p:nvGrpSpPr>
          <p:cNvPr id="1043" name="Google Shape;1043;p67"/>
          <p:cNvGrpSpPr/>
          <p:nvPr/>
        </p:nvGrpSpPr>
        <p:grpSpPr>
          <a:xfrm>
            <a:off x="2412938" y="3358781"/>
            <a:ext cx="1864387" cy="326908"/>
            <a:chOff x="3217250" y="3944975"/>
            <a:chExt cx="2485850" cy="435877"/>
          </a:xfrm>
        </p:grpSpPr>
        <p:pic>
          <p:nvPicPr>
            <p:cNvPr id="1044" name="Google Shape;1044;p67"/>
            <p:cNvPicPr preferRelativeResize="0"/>
            <p:nvPr/>
          </p:nvPicPr>
          <p:blipFill rotWithShape="1">
            <a:blip r:embed="rId12">
              <a:alphaModFix/>
            </a:blip>
            <a:srcRect b="0" l="0" r="84408" t="0"/>
            <a:stretch/>
          </p:blipFill>
          <p:spPr>
            <a:xfrm>
              <a:off x="3217250" y="3944975"/>
              <a:ext cx="477175" cy="435877"/>
            </a:xfrm>
            <a:prstGeom prst="rect">
              <a:avLst/>
            </a:prstGeom>
            <a:noFill/>
            <a:ln>
              <a:noFill/>
            </a:ln>
          </p:spPr>
        </p:pic>
        <p:pic>
          <p:nvPicPr>
            <p:cNvPr id="1045" name="Google Shape;1045;p67"/>
            <p:cNvPicPr preferRelativeResize="0"/>
            <p:nvPr/>
          </p:nvPicPr>
          <p:blipFill>
            <a:blip r:embed="rId13">
              <a:alphaModFix/>
            </a:blip>
            <a:stretch>
              <a:fillRect/>
            </a:stretch>
          </p:blipFill>
          <p:spPr>
            <a:xfrm>
              <a:off x="3713800" y="3949667"/>
              <a:ext cx="1989300" cy="417208"/>
            </a:xfrm>
            <a:prstGeom prst="rect">
              <a:avLst/>
            </a:prstGeom>
            <a:noFill/>
            <a:ln>
              <a:noFill/>
            </a:ln>
          </p:spPr>
        </p:pic>
      </p:grpSp>
      <p:cxnSp>
        <p:nvCxnSpPr>
          <p:cNvPr id="1046" name="Google Shape;1046;p67"/>
          <p:cNvCxnSpPr>
            <a:stCxn id="1026" idx="3"/>
            <a:endCxn id="1040" idx="1"/>
          </p:cNvCxnSpPr>
          <p:nvPr/>
        </p:nvCxnSpPr>
        <p:spPr>
          <a:xfrm>
            <a:off x="3685891" y="2967911"/>
            <a:ext cx="2046300" cy="600"/>
          </a:xfrm>
          <a:prstGeom prst="bentConnector3">
            <a:avLst>
              <a:gd fmla="val 49998" name="adj1"/>
            </a:avLst>
          </a:prstGeom>
          <a:noFill/>
          <a:ln cap="flat" cmpd="sng" w="38100">
            <a:solidFill>
              <a:srgbClr val="C00000"/>
            </a:solidFill>
            <a:prstDash val="solid"/>
            <a:round/>
            <a:headEnd len="sm" w="sm" type="none"/>
            <a:tailEnd len="med" w="med" type="stealth"/>
          </a:ln>
        </p:spPr>
      </p:cxnSp>
      <p:pic>
        <p:nvPicPr>
          <p:cNvPr id="1047" name="Google Shape;1047;p67"/>
          <p:cNvPicPr preferRelativeResize="0"/>
          <p:nvPr/>
        </p:nvPicPr>
        <p:blipFill>
          <a:blip r:embed="rId14">
            <a:alphaModFix/>
          </a:blip>
          <a:stretch>
            <a:fillRect/>
          </a:stretch>
        </p:blipFill>
        <p:spPr>
          <a:xfrm>
            <a:off x="4521130" y="1858075"/>
            <a:ext cx="1099536" cy="258900"/>
          </a:xfrm>
          <a:prstGeom prst="rect">
            <a:avLst/>
          </a:prstGeom>
          <a:noFill/>
          <a:ln>
            <a:noFill/>
          </a:ln>
        </p:spPr>
      </p:pic>
      <p:pic>
        <p:nvPicPr>
          <p:cNvPr id="1048" name="Google Shape;1048;p67"/>
          <p:cNvPicPr preferRelativeResize="0"/>
          <p:nvPr/>
        </p:nvPicPr>
        <p:blipFill>
          <a:blip r:embed="rId15">
            <a:alphaModFix/>
          </a:blip>
          <a:stretch>
            <a:fillRect/>
          </a:stretch>
        </p:blipFill>
        <p:spPr>
          <a:xfrm>
            <a:off x="4521131" y="3941512"/>
            <a:ext cx="1149891" cy="267787"/>
          </a:xfrm>
          <a:prstGeom prst="rect">
            <a:avLst/>
          </a:prstGeom>
          <a:noFill/>
          <a:ln>
            <a:noFill/>
          </a:ln>
        </p:spPr>
      </p:pic>
      <p:sp>
        <p:nvSpPr>
          <p:cNvPr id="1049" name="Google Shape;1049;p67"/>
          <p:cNvSpPr txBox="1"/>
          <p:nvPr/>
        </p:nvSpPr>
        <p:spPr>
          <a:xfrm>
            <a:off x="5321239" y="3369749"/>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 . .  </a:t>
            </a:r>
            <a:endParaRPr sz="1100">
              <a:solidFill>
                <a:schemeClr val="dk1"/>
              </a:solidFill>
            </a:endParaRPr>
          </a:p>
        </p:txBody>
      </p:sp>
      <p:pic>
        <p:nvPicPr>
          <p:cNvPr id="1050" name="Google Shape;1050;p67"/>
          <p:cNvPicPr preferRelativeResize="0"/>
          <p:nvPr/>
        </p:nvPicPr>
        <p:blipFill>
          <a:blip r:embed="rId16">
            <a:alphaModFix/>
          </a:blip>
          <a:stretch>
            <a:fillRect/>
          </a:stretch>
        </p:blipFill>
        <p:spPr>
          <a:xfrm>
            <a:off x="4519688" y="2661023"/>
            <a:ext cx="1099538" cy="267783"/>
          </a:xfrm>
          <a:prstGeom prst="rect">
            <a:avLst/>
          </a:prstGeom>
          <a:noFill/>
          <a:ln>
            <a:noFill/>
          </a:ln>
        </p:spPr>
      </p:pic>
      <p:sp>
        <p:nvSpPr>
          <p:cNvPr id="1051" name="Google Shape;1051;p67"/>
          <p:cNvSpPr txBox="1"/>
          <p:nvPr/>
        </p:nvSpPr>
        <p:spPr>
          <a:xfrm>
            <a:off x="6826950" y="3266869"/>
            <a:ext cx="1933800" cy="7296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The selected committee of experts predicts together</a:t>
            </a:r>
            <a:endParaRPr sz="800">
              <a:solidFill>
                <a:schemeClr val="dk2"/>
              </a:solidFill>
            </a:endParaRPr>
          </a:p>
        </p:txBody>
      </p:sp>
      <p:sp>
        <p:nvSpPr>
          <p:cNvPr id="1052" name="Google Shape;1052;p67"/>
          <p:cNvSpPr/>
          <p:nvPr/>
        </p:nvSpPr>
        <p:spPr>
          <a:xfrm>
            <a:off x="5418525" y="2571263"/>
            <a:ext cx="1288800" cy="2094000"/>
          </a:xfrm>
          <a:prstGeom prst="ellipse">
            <a:avLst/>
          </a:prstGeom>
          <a:noFill/>
          <a:ln cap="flat" cmpd="sng" w="38100">
            <a:solidFill>
              <a:srgbClr val="00B05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053" name="Google Shape;1053;p67"/>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A committee experts</a:t>
            </a:r>
            <a:endParaRPr b="0" i="0" sz="2500" u="none" cap="none" strike="noStrike">
              <a:solidFill>
                <a:schemeClr val="dk1"/>
              </a:solidFill>
              <a:latin typeface="Poppins"/>
              <a:ea typeface="Poppins"/>
              <a:cs typeface="Poppins"/>
              <a:sym typeface="Poppins"/>
            </a:endParaRPr>
          </a:p>
        </p:txBody>
      </p:sp>
      <p:sp>
        <p:nvSpPr>
          <p:cNvPr id="1054" name="Google Shape;1054;p67"/>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pic>
        <p:nvPicPr>
          <p:cNvPr descr="Icon&#10;&#10;Description automatically generated" id="1059" name="Google Shape;1059;p68"/>
          <p:cNvPicPr preferRelativeResize="0"/>
          <p:nvPr/>
        </p:nvPicPr>
        <p:blipFill rotWithShape="1">
          <a:blip r:embed="rId3">
            <a:alphaModFix/>
          </a:blip>
          <a:srcRect b="0" l="0" r="0" t="0"/>
          <a:stretch/>
        </p:blipFill>
        <p:spPr>
          <a:xfrm>
            <a:off x="3033764" y="2241797"/>
            <a:ext cx="652127" cy="652127"/>
          </a:xfrm>
          <a:prstGeom prst="rect">
            <a:avLst/>
          </a:prstGeom>
          <a:noFill/>
          <a:ln>
            <a:noFill/>
          </a:ln>
        </p:spPr>
      </p:pic>
      <p:sp>
        <p:nvSpPr>
          <p:cNvPr id="1060" name="Google Shape;1060;p68"/>
          <p:cNvSpPr txBox="1"/>
          <p:nvPr/>
        </p:nvSpPr>
        <p:spPr>
          <a:xfrm>
            <a:off x="5350967" y="1556146"/>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b="0" i="0" lang="it" sz="1500" u="none" cap="none" strike="noStrike">
                <a:solidFill>
                  <a:srgbClr val="C00000"/>
                </a:solidFill>
                <a:latin typeface="Poppins"/>
                <a:ea typeface="Poppins"/>
                <a:cs typeface="Poppins"/>
                <a:sym typeface="Poppins"/>
              </a:rPr>
              <a:t>Decision step</a:t>
            </a:r>
            <a:endParaRPr sz="1100"/>
          </a:p>
        </p:txBody>
      </p:sp>
      <p:cxnSp>
        <p:nvCxnSpPr>
          <p:cNvPr id="1061" name="Google Shape;1061;p68"/>
          <p:cNvCxnSpPr>
            <a:stCxn id="1062" idx="3"/>
            <a:endCxn id="1059" idx="1"/>
          </p:cNvCxnSpPr>
          <p:nvPr/>
        </p:nvCxnSpPr>
        <p:spPr>
          <a:xfrm flipH="1" rot="10800000">
            <a:off x="2199968" y="2567998"/>
            <a:ext cx="833700" cy="16200"/>
          </a:xfrm>
          <a:prstGeom prst="straightConnector1">
            <a:avLst/>
          </a:prstGeom>
          <a:noFill/>
          <a:ln cap="flat" cmpd="sng" w="38100">
            <a:solidFill>
              <a:srgbClr val="C00000"/>
            </a:solidFill>
            <a:prstDash val="solid"/>
            <a:round/>
            <a:headEnd len="sm" w="sm" type="none"/>
            <a:tailEnd len="med" w="med" type="stealth"/>
          </a:ln>
        </p:spPr>
      </p:cxnSp>
      <p:cxnSp>
        <p:nvCxnSpPr>
          <p:cNvPr id="1063" name="Google Shape;1063;p68"/>
          <p:cNvCxnSpPr>
            <a:stCxn id="1059" idx="3"/>
            <a:endCxn id="1064" idx="1"/>
          </p:cNvCxnSpPr>
          <p:nvPr/>
        </p:nvCxnSpPr>
        <p:spPr>
          <a:xfrm flipH="1" rot="10800000">
            <a:off x="3685891" y="2347361"/>
            <a:ext cx="2057100" cy="220500"/>
          </a:xfrm>
          <a:prstGeom prst="bentConnector3">
            <a:avLst>
              <a:gd fmla="val 49998" name="adj1"/>
            </a:avLst>
          </a:prstGeom>
          <a:noFill/>
          <a:ln cap="flat" cmpd="sng" w="38100">
            <a:solidFill>
              <a:srgbClr val="C00000"/>
            </a:solidFill>
            <a:prstDash val="solid"/>
            <a:round/>
            <a:headEnd len="sm" w="sm" type="none"/>
            <a:tailEnd len="med" w="med" type="stealth"/>
          </a:ln>
        </p:spPr>
      </p:cxnSp>
      <p:cxnSp>
        <p:nvCxnSpPr>
          <p:cNvPr id="1065" name="Google Shape;1065;p68"/>
          <p:cNvCxnSpPr>
            <a:stCxn id="1059" idx="3"/>
          </p:cNvCxnSpPr>
          <p:nvPr/>
        </p:nvCxnSpPr>
        <p:spPr>
          <a:xfrm>
            <a:off x="3685891" y="2567861"/>
            <a:ext cx="2057100" cy="1278600"/>
          </a:xfrm>
          <a:prstGeom prst="bentConnector3">
            <a:avLst>
              <a:gd fmla="val 50000" name="adj1"/>
            </a:avLst>
          </a:prstGeom>
          <a:noFill/>
          <a:ln cap="flat" cmpd="sng" w="38100">
            <a:solidFill>
              <a:srgbClr val="C00000"/>
            </a:solidFill>
            <a:prstDash val="solid"/>
            <a:round/>
            <a:headEnd len="sm" w="sm" type="none"/>
            <a:tailEnd len="med" w="med" type="stealth"/>
          </a:ln>
        </p:spPr>
      </p:cxnSp>
      <p:pic>
        <p:nvPicPr>
          <p:cNvPr descr="Icon&#10;&#10;Description automatically generated" id="1064" name="Google Shape;1064;p68"/>
          <p:cNvPicPr preferRelativeResize="0"/>
          <p:nvPr/>
        </p:nvPicPr>
        <p:blipFill rotWithShape="1">
          <a:blip r:embed="rId3">
            <a:alphaModFix/>
          </a:blip>
          <a:srcRect b="0" l="0" r="0" t="0"/>
          <a:stretch/>
        </p:blipFill>
        <p:spPr>
          <a:xfrm>
            <a:off x="5742973" y="2021315"/>
            <a:ext cx="652125" cy="652148"/>
          </a:xfrm>
          <a:prstGeom prst="rect">
            <a:avLst/>
          </a:prstGeom>
          <a:noFill/>
          <a:ln>
            <a:noFill/>
          </a:ln>
        </p:spPr>
      </p:pic>
      <p:pic>
        <p:nvPicPr>
          <p:cNvPr id="1066" name="Google Shape;1066;p68"/>
          <p:cNvPicPr preferRelativeResize="0"/>
          <p:nvPr>
            <p:ph idx="2" type="pic"/>
          </p:nvPr>
        </p:nvPicPr>
        <p:blipFill rotWithShape="1">
          <a:blip r:embed="rId4">
            <a:alphaModFix/>
          </a:blip>
          <a:srcRect b="0" l="1465" r="1465" t="0"/>
          <a:stretch/>
        </p:blipFill>
        <p:spPr>
          <a:xfrm>
            <a:off x="5742973" y="3552615"/>
            <a:ext cx="652125" cy="1044624"/>
          </a:xfrm>
          <a:prstGeom prst="rect">
            <a:avLst/>
          </a:prstGeom>
          <a:solidFill>
            <a:schemeClr val="lt1"/>
          </a:solidFill>
          <a:ln>
            <a:noFill/>
          </a:ln>
        </p:spPr>
      </p:pic>
      <p:pic>
        <p:nvPicPr>
          <p:cNvPr id="1067" name="Google Shape;1067;p68"/>
          <p:cNvPicPr preferRelativeResize="0"/>
          <p:nvPr/>
        </p:nvPicPr>
        <p:blipFill>
          <a:blip r:embed="rId5">
            <a:alphaModFix/>
          </a:blip>
          <a:stretch>
            <a:fillRect/>
          </a:stretch>
        </p:blipFill>
        <p:spPr>
          <a:xfrm>
            <a:off x="1477210" y="3842944"/>
            <a:ext cx="652125" cy="880451"/>
          </a:xfrm>
          <a:prstGeom prst="rect">
            <a:avLst/>
          </a:prstGeom>
          <a:noFill/>
          <a:ln>
            <a:noFill/>
          </a:ln>
        </p:spPr>
      </p:pic>
      <p:pic>
        <p:nvPicPr>
          <p:cNvPr id="1068" name="Google Shape;1068;p68"/>
          <p:cNvPicPr preferRelativeResize="0"/>
          <p:nvPr/>
        </p:nvPicPr>
        <p:blipFill rotWithShape="1">
          <a:blip r:embed="rId6">
            <a:alphaModFix/>
          </a:blip>
          <a:srcRect b="55068" l="63728" r="0" t="0"/>
          <a:stretch/>
        </p:blipFill>
        <p:spPr>
          <a:xfrm>
            <a:off x="1681481" y="1879669"/>
            <a:ext cx="357881" cy="312602"/>
          </a:xfrm>
          <a:prstGeom prst="rect">
            <a:avLst/>
          </a:prstGeom>
          <a:noFill/>
          <a:ln>
            <a:noFill/>
          </a:ln>
        </p:spPr>
      </p:pic>
      <p:sp>
        <p:nvSpPr>
          <p:cNvPr id="1069" name="Google Shape;1069;p68"/>
          <p:cNvSpPr txBox="1"/>
          <p:nvPr/>
        </p:nvSpPr>
        <p:spPr>
          <a:xfrm>
            <a:off x="767211" y="1545458"/>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Input data</a:t>
            </a:r>
            <a:endParaRPr sz="1100"/>
          </a:p>
        </p:txBody>
      </p:sp>
      <p:sp>
        <p:nvSpPr>
          <p:cNvPr id="1070" name="Google Shape;1070;p68"/>
          <p:cNvSpPr txBox="1"/>
          <p:nvPr/>
        </p:nvSpPr>
        <p:spPr>
          <a:xfrm>
            <a:off x="2624164" y="1534677"/>
            <a:ext cx="14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rgbClr val="C00000"/>
                </a:solidFill>
                <a:latin typeface="Poppins"/>
                <a:ea typeface="Poppins"/>
                <a:cs typeface="Poppins"/>
                <a:sym typeface="Poppins"/>
              </a:rPr>
              <a:t>Rejector</a:t>
            </a:r>
            <a:endParaRPr sz="1100"/>
          </a:p>
        </p:txBody>
      </p:sp>
      <p:pic>
        <p:nvPicPr>
          <p:cNvPr id="1062" name="Google Shape;1062;p68"/>
          <p:cNvPicPr preferRelativeResize="0"/>
          <p:nvPr/>
        </p:nvPicPr>
        <p:blipFill>
          <a:blip r:embed="rId7">
            <a:alphaModFix/>
          </a:blip>
          <a:stretch>
            <a:fillRect/>
          </a:stretch>
        </p:blipFill>
        <p:spPr>
          <a:xfrm>
            <a:off x="1406569" y="2226336"/>
            <a:ext cx="793400" cy="715725"/>
          </a:xfrm>
          <a:prstGeom prst="rect">
            <a:avLst/>
          </a:prstGeom>
          <a:noFill/>
          <a:ln>
            <a:noFill/>
          </a:ln>
        </p:spPr>
      </p:pic>
      <p:pic>
        <p:nvPicPr>
          <p:cNvPr id="1071" name="Google Shape;1071;p68"/>
          <p:cNvPicPr preferRelativeResize="0"/>
          <p:nvPr/>
        </p:nvPicPr>
        <p:blipFill>
          <a:blip r:embed="rId8">
            <a:alphaModFix/>
          </a:blip>
          <a:stretch>
            <a:fillRect/>
          </a:stretch>
        </p:blipFill>
        <p:spPr>
          <a:xfrm>
            <a:off x="533345" y="4107019"/>
            <a:ext cx="838013" cy="352309"/>
          </a:xfrm>
          <a:prstGeom prst="rect">
            <a:avLst/>
          </a:prstGeom>
          <a:noFill/>
          <a:ln>
            <a:noFill/>
          </a:ln>
        </p:spPr>
      </p:pic>
      <p:sp>
        <p:nvSpPr>
          <p:cNvPr id="1072" name="Google Shape;1072;p68"/>
          <p:cNvSpPr txBox="1"/>
          <p:nvPr/>
        </p:nvSpPr>
        <p:spPr>
          <a:xfrm>
            <a:off x="6879272" y="1890459"/>
            <a:ext cx="16404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Classifier predicts</a:t>
            </a:r>
            <a:endParaRPr sz="800">
              <a:solidFill>
                <a:schemeClr val="dk2"/>
              </a:solidFill>
            </a:endParaRPr>
          </a:p>
        </p:txBody>
      </p:sp>
      <p:sp>
        <p:nvSpPr>
          <p:cNvPr id="1073" name="Google Shape;1073;p68"/>
          <p:cNvSpPr txBox="1"/>
          <p:nvPr/>
        </p:nvSpPr>
        <p:spPr>
          <a:xfrm>
            <a:off x="6998400" y="3495468"/>
            <a:ext cx="1491900" cy="2694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1300">
                <a:solidFill>
                  <a:schemeClr val="dk2"/>
                </a:solidFill>
                <a:latin typeface="Poppins"/>
                <a:ea typeface="Poppins"/>
                <a:cs typeface="Poppins"/>
                <a:sym typeface="Poppins"/>
              </a:rPr>
              <a:t>Defer to human</a:t>
            </a:r>
            <a:endParaRPr sz="800">
              <a:solidFill>
                <a:schemeClr val="dk2"/>
              </a:solidFill>
            </a:endParaRPr>
          </a:p>
        </p:txBody>
      </p:sp>
      <p:cxnSp>
        <p:nvCxnSpPr>
          <p:cNvPr id="1074" name="Google Shape;1074;p68"/>
          <p:cNvCxnSpPr/>
          <p:nvPr/>
        </p:nvCxnSpPr>
        <p:spPr>
          <a:xfrm>
            <a:off x="2129334" y="4397469"/>
            <a:ext cx="3592500" cy="18900"/>
          </a:xfrm>
          <a:prstGeom prst="straightConnector1">
            <a:avLst/>
          </a:prstGeom>
          <a:noFill/>
          <a:ln cap="flat" cmpd="sng" w="38100">
            <a:solidFill>
              <a:srgbClr val="C00000"/>
            </a:solidFill>
            <a:prstDash val="solid"/>
            <a:round/>
            <a:headEnd len="sm" w="sm" type="none"/>
            <a:tailEnd len="med" w="med" type="stealth"/>
          </a:ln>
        </p:spPr>
      </p:cxnSp>
      <p:pic>
        <p:nvPicPr>
          <p:cNvPr id="1075" name="Google Shape;1075;p68"/>
          <p:cNvPicPr preferRelativeResize="0"/>
          <p:nvPr/>
        </p:nvPicPr>
        <p:blipFill rotWithShape="1">
          <a:blip r:embed="rId9">
            <a:alphaModFix/>
          </a:blip>
          <a:srcRect b="40445" l="31924" r="30763" t="20581"/>
          <a:stretch/>
        </p:blipFill>
        <p:spPr>
          <a:xfrm>
            <a:off x="533438" y="2192072"/>
            <a:ext cx="559206" cy="384813"/>
          </a:xfrm>
          <a:prstGeom prst="rect">
            <a:avLst/>
          </a:prstGeom>
          <a:noFill/>
          <a:ln>
            <a:noFill/>
          </a:ln>
        </p:spPr>
      </p:pic>
      <p:pic>
        <p:nvPicPr>
          <p:cNvPr descr="A close up of a person's foot&#10;&#10;Description automatically generated with low confidence" id="1076" name="Google Shape;1076;p68"/>
          <p:cNvPicPr preferRelativeResize="0"/>
          <p:nvPr/>
        </p:nvPicPr>
        <p:blipFill rotWithShape="1">
          <a:blip r:embed="rId10">
            <a:alphaModFix/>
          </a:blip>
          <a:srcRect b="0" l="0" r="0" t="0"/>
          <a:stretch/>
        </p:blipFill>
        <p:spPr>
          <a:xfrm>
            <a:off x="533344" y="2600687"/>
            <a:ext cx="559389" cy="384810"/>
          </a:xfrm>
          <a:prstGeom prst="rect">
            <a:avLst/>
          </a:prstGeom>
          <a:noFill/>
          <a:ln>
            <a:noFill/>
          </a:ln>
        </p:spPr>
      </p:pic>
      <p:pic>
        <p:nvPicPr>
          <p:cNvPr id="1077" name="Google Shape;1077;p68"/>
          <p:cNvPicPr preferRelativeResize="0"/>
          <p:nvPr/>
        </p:nvPicPr>
        <p:blipFill rotWithShape="1">
          <a:blip r:embed="rId6">
            <a:alphaModFix/>
          </a:blip>
          <a:srcRect b="55068" l="33270" r="44172" t="0"/>
          <a:stretch/>
        </p:blipFill>
        <p:spPr>
          <a:xfrm>
            <a:off x="1092732" y="2375334"/>
            <a:ext cx="303955" cy="426900"/>
          </a:xfrm>
          <a:prstGeom prst="rect">
            <a:avLst/>
          </a:prstGeom>
          <a:noFill/>
          <a:ln>
            <a:noFill/>
          </a:ln>
        </p:spPr>
      </p:pic>
      <p:pic>
        <p:nvPicPr>
          <p:cNvPr id="1078" name="Google Shape;1078;p68"/>
          <p:cNvPicPr preferRelativeResize="0"/>
          <p:nvPr/>
        </p:nvPicPr>
        <p:blipFill>
          <a:blip r:embed="rId11">
            <a:alphaModFix/>
          </a:blip>
          <a:stretch>
            <a:fillRect/>
          </a:stretch>
        </p:blipFill>
        <p:spPr>
          <a:xfrm>
            <a:off x="152756" y="2255024"/>
            <a:ext cx="303956" cy="258905"/>
          </a:xfrm>
          <a:prstGeom prst="rect">
            <a:avLst/>
          </a:prstGeom>
          <a:noFill/>
          <a:ln>
            <a:noFill/>
          </a:ln>
        </p:spPr>
      </p:pic>
      <p:pic>
        <p:nvPicPr>
          <p:cNvPr id="1079" name="Google Shape;1079;p68"/>
          <p:cNvPicPr preferRelativeResize="0"/>
          <p:nvPr/>
        </p:nvPicPr>
        <p:blipFill>
          <a:blip r:embed="rId12">
            <a:alphaModFix/>
          </a:blip>
          <a:stretch>
            <a:fillRect/>
          </a:stretch>
        </p:blipFill>
        <p:spPr>
          <a:xfrm>
            <a:off x="125794" y="2643019"/>
            <a:ext cx="357881" cy="300150"/>
          </a:xfrm>
          <a:prstGeom prst="rect">
            <a:avLst/>
          </a:prstGeom>
          <a:noFill/>
          <a:ln>
            <a:noFill/>
          </a:ln>
        </p:spPr>
      </p:pic>
      <p:pic>
        <p:nvPicPr>
          <p:cNvPr id="1080" name="Google Shape;1080;p68"/>
          <p:cNvPicPr preferRelativeResize="0"/>
          <p:nvPr/>
        </p:nvPicPr>
        <p:blipFill>
          <a:blip r:embed="rId13">
            <a:alphaModFix/>
          </a:blip>
          <a:stretch>
            <a:fillRect/>
          </a:stretch>
        </p:blipFill>
        <p:spPr>
          <a:xfrm>
            <a:off x="4775267" y="2004281"/>
            <a:ext cx="830927" cy="249821"/>
          </a:xfrm>
          <a:prstGeom prst="rect">
            <a:avLst/>
          </a:prstGeom>
          <a:noFill/>
          <a:ln>
            <a:noFill/>
          </a:ln>
        </p:spPr>
      </p:pic>
      <p:pic>
        <p:nvPicPr>
          <p:cNvPr descr="Icon&#10;&#10;Description automatically generated" id="1081" name="Google Shape;1081;p68"/>
          <p:cNvPicPr preferRelativeResize="0"/>
          <p:nvPr/>
        </p:nvPicPr>
        <p:blipFill rotWithShape="1">
          <a:blip r:embed="rId3">
            <a:alphaModFix/>
          </a:blip>
          <a:srcRect b="0" l="0" r="0" t="0"/>
          <a:stretch/>
        </p:blipFill>
        <p:spPr>
          <a:xfrm>
            <a:off x="2841530" y="3748031"/>
            <a:ext cx="454477" cy="454501"/>
          </a:xfrm>
          <a:prstGeom prst="rect">
            <a:avLst/>
          </a:prstGeom>
          <a:noFill/>
          <a:ln>
            <a:noFill/>
          </a:ln>
        </p:spPr>
      </p:pic>
      <p:pic>
        <p:nvPicPr>
          <p:cNvPr id="1082" name="Google Shape;1082;p68"/>
          <p:cNvPicPr preferRelativeResize="0"/>
          <p:nvPr>
            <p:ph idx="2" type="pic"/>
          </p:nvPr>
        </p:nvPicPr>
        <p:blipFill rotWithShape="1">
          <a:blip r:embed="rId4">
            <a:alphaModFix/>
          </a:blip>
          <a:srcRect b="0" l="1465" r="1465" t="0"/>
          <a:stretch/>
        </p:blipFill>
        <p:spPr>
          <a:xfrm>
            <a:off x="3393488" y="3689372"/>
            <a:ext cx="357882" cy="572484"/>
          </a:xfrm>
          <a:prstGeom prst="rect">
            <a:avLst/>
          </a:prstGeom>
          <a:solidFill>
            <a:schemeClr val="lt1"/>
          </a:solidFill>
          <a:ln>
            <a:noFill/>
          </a:ln>
        </p:spPr>
      </p:pic>
      <p:cxnSp>
        <p:nvCxnSpPr>
          <p:cNvPr id="1083" name="Google Shape;1083;p68"/>
          <p:cNvCxnSpPr>
            <a:stCxn id="1084" idx="2"/>
            <a:endCxn id="1081" idx="0"/>
          </p:cNvCxnSpPr>
          <p:nvPr/>
        </p:nvCxnSpPr>
        <p:spPr>
          <a:xfrm flipH="1">
            <a:off x="3068691" y="3236380"/>
            <a:ext cx="258600" cy="511800"/>
          </a:xfrm>
          <a:prstGeom prst="straightConnector1">
            <a:avLst/>
          </a:prstGeom>
          <a:noFill/>
          <a:ln cap="flat" cmpd="sng" w="38100">
            <a:solidFill>
              <a:srgbClr val="BFE2E0"/>
            </a:solidFill>
            <a:prstDash val="solid"/>
            <a:round/>
            <a:headEnd len="med" w="med" type="none"/>
            <a:tailEnd len="med" w="med" type="triangle"/>
          </a:ln>
        </p:spPr>
      </p:cxnSp>
      <p:cxnSp>
        <p:nvCxnSpPr>
          <p:cNvPr id="1085" name="Google Shape;1085;p68"/>
          <p:cNvCxnSpPr>
            <a:endCxn id="1082" idx="0"/>
          </p:cNvCxnSpPr>
          <p:nvPr/>
        </p:nvCxnSpPr>
        <p:spPr>
          <a:xfrm flipH="1">
            <a:off x="3572428" y="3236372"/>
            <a:ext cx="14400" cy="453000"/>
          </a:xfrm>
          <a:prstGeom prst="straightConnector1">
            <a:avLst/>
          </a:prstGeom>
          <a:noFill/>
          <a:ln cap="flat" cmpd="sng" w="38100">
            <a:solidFill>
              <a:srgbClr val="BFE2E0"/>
            </a:solidFill>
            <a:prstDash val="solid"/>
            <a:round/>
            <a:headEnd len="med" w="med" type="none"/>
            <a:tailEnd len="med" w="med" type="triangle"/>
          </a:ln>
        </p:spPr>
      </p:cxnSp>
      <p:cxnSp>
        <p:nvCxnSpPr>
          <p:cNvPr id="1086" name="Google Shape;1086;p68"/>
          <p:cNvCxnSpPr/>
          <p:nvPr/>
        </p:nvCxnSpPr>
        <p:spPr>
          <a:xfrm>
            <a:off x="4101759" y="3244556"/>
            <a:ext cx="158400" cy="399600"/>
          </a:xfrm>
          <a:prstGeom prst="straightConnector1">
            <a:avLst/>
          </a:prstGeom>
          <a:noFill/>
          <a:ln cap="flat" cmpd="sng" w="38100">
            <a:solidFill>
              <a:srgbClr val="BFE2E0"/>
            </a:solidFill>
            <a:prstDash val="solid"/>
            <a:round/>
            <a:headEnd len="med" w="med" type="none"/>
            <a:tailEnd len="med" w="med" type="triangle"/>
          </a:ln>
        </p:spPr>
      </p:cxnSp>
      <p:pic>
        <p:nvPicPr>
          <p:cNvPr id="1087" name="Google Shape;1087;p68"/>
          <p:cNvPicPr preferRelativeResize="0"/>
          <p:nvPr/>
        </p:nvPicPr>
        <p:blipFill>
          <a:blip r:embed="rId14">
            <a:alphaModFix/>
          </a:blip>
          <a:stretch>
            <a:fillRect/>
          </a:stretch>
        </p:blipFill>
        <p:spPr>
          <a:xfrm>
            <a:off x="6888842" y="3803625"/>
            <a:ext cx="1711091" cy="312600"/>
          </a:xfrm>
          <a:prstGeom prst="rect">
            <a:avLst/>
          </a:prstGeom>
          <a:noFill/>
          <a:ln>
            <a:noFill/>
          </a:ln>
        </p:spPr>
      </p:pic>
      <p:pic>
        <p:nvPicPr>
          <p:cNvPr id="1088" name="Google Shape;1088;p68"/>
          <p:cNvPicPr preferRelativeResize="0"/>
          <p:nvPr/>
        </p:nvPicPr>
        <p:blipFill>
          <a:blip r:embed="rId15">
            <a:alphaModFix/>
          </a:blip>
          <a:stretch>
            <a:fillRect/>
          </a:stretch>
        </p:blipFill>
        <p:spPr>
          <a:xfrm>
            <a:off x="4736662" y="3552052"/>
            <a:ext cx="897075" cy="251180"/>
          </a:xfrm>
          <a:prstGeom prst="rect">
            <a:avLst/>
          </a:prstGeom>
          <a:noFill/>
          <a:ln>
            <a:noFill/>
          </a:ln>
        </p:spPr>
      </p:pic>
      <p:grpSp>
        <p:nvGrpSpPr>
          <p:cNvPr id="1089" name="Google Shape;1089;p68"/>
          <p:cNvGrpSpPr/>
          <p:nvPr/>
        </p:nvGrpSpPr>
        <p:grpSpPr>
          <a:xfrm>
            <a:off x="6463313" y="4101731"/>
            <a:ext cx="2619244" cy="430902"/>
            <a:chOff x="8617750" y="5773775"/>
            <a:chExt cx="3492325" cy="574535"/>
          </a:xfrm>
        </p:grpSpPr>
        <p:grpSp>
          <p:nvGrpSpPr>
            <p:cNvPr id="1090" name="Google Shape;1090;p68"/>
            <p:cNvGrpSpPr/>
            <p:nvPr/>
          </p:nvGrpSpPr>
          <p:grpSpPr>
            <a:xfrm>
              <a:off x="8617750" y="5773775"/>
              <a:ext cx="3492325" cy="574535"/>
              <a:chOff x="8617750" y="5849975"/>
              <a:chExt cx="3492325" cy="574535"/>
            </a:xfrm>
          </p:grpSpPr>
          <p:sp>
            <p:nvSpPr>
              <p:cNvPr id="1091" name="Google Shape;1091;p68"/>
              <p:cNvSpPr txBox="1"/>
              <p:nvPr/>
            </p:nvSpPr>
            <p:spPr>
              <a:xfrm>
                <a:off x="8617750" y="5849975"/>
                <a:ext cx="21870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  </a:t>
                </a:r>
                <a:endParaRPr sz="1800">
                  <a:latin typeface="Spectral"/>
                  <a:ea typeface="Spectral"/>
                  <a:cs typeface="Spectral"/>
                  <a:sym typeface="Spectral"/>
                </a:endParaRPr>
              </a:p>
            </p:txBody>
          </p:sp>
          <p:pic>
            <p:nvPicPr>
              <p:cNvPr descr="A close up of a person's foot&#10;&#10;Description automatically generated with low confidence" id="1092" name="Google Shape;1092;p68"/>
              <p:cNvPicPr preferRelativeResize="0"/>
              <p:nvPr/>
            </p:nvPicPr>
            <p:blipFill rotWithShape="1">
              <a:blip r:embed="rId10">
                <a:alphaModFix/>
              </a:blip>
              <a:srcRect b="0" l="0" r="0" t="0"/>
              <a:stretch/>
            </p:blipFill>
            <p:spPr>
              <a:xfrm>
                <a:off x="9080937" y="5891413"/>
                <a:ext cx="745600" cy="519019"/>
              </a:xfrm>
              <a:prstGeom prst="rect">
                <a:avLst/>
              </a:prstGeom>
              <a:noFill/>
              <a:ln>
                <a:noFill/>
              </a:ln>
            </p:spPr>
          </p:pic>
          <p:sp>
            <p:nvSpPr>
              <p:cNvPr id="1093" name="Google Shape;1093;p68"/>
              <p:cNvSpPr/>
              <p:nvPr/>
            </p:nvSpPr>
            <p:spPr>
              <a:xfrm>
                <a:off x="11052275" y="5904125"/>
                <a:ext cx="1057800" cy="445800"/>
              </a:xfrm>
              <a:prstGeom prst="roundRect">
                <a:avLst>
                  <a:gd fmla="val 16667" name="adj"/>
                </a:avLst>
              </a:prstGeom>
              <a:solidFill>
                <a:srgbClr val="FBDAD3"/>
              </a:solidFill>
              <a:ln cap="flat" cmpd="sng" w="9525">
                <a:solidFill>
                  <a:srgbClr val="FBDAD3"/>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94" name="Google Shape;1094;p68"/>
              <p:cNvSpPr txBox="1"/>
              <p:nvPr/>
            </p:nvSpPr>
            <p:spPr>
              <a:xfrm>
                <a:off x="11047400" y="5926900"/>
                <a:ext cx="10578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lang="it" sz="1100">
                    <a:latin typeface="Consolas"/>
                    <a:ea typeface="Consolas"/>
                    <a:cs typeface="Consolas"/>
                    <a:sym typeface="Consolas"/>
                  </a:rPr>
                  <a:t>Melanoma</a:t>
                </a:r>
                <a:endParaRPr b="0" i="0" sz="1100" u="none" cap="none" strike="noStrike">
                  <a:solidFill>
                    <a:srgbClr val="000000"/>
                  </a:solidFill>
                  <a:latin typeface="Consolas"/>
                  <a:ea typeface="Consolas"/>
                  <a:cs typeface="Consolas"/>
                  <a:sym typeface="Consolas"/>
                </a:endParaRPr>
              </a:p>
            </p:txBody>
          </p:sp>
          <p:pic>
            <p:nvPicPr>
              <p:cNvPr id="1095" name="Google Shape;1095;p68"/>
              <p:cNvPicPr preferRelativeResize="0"/>
              <p:nvPr/>
            </p:nvPicPr>
            <p:blipFill>
              <a:blip r:embed="rId5">
                <a:alphaModFix/>
              </a:blip>
              <a:stretch>
                <a:fillRect/>
              </a:stretch>
            </p:blipFill>
            <p:spPr>
              <a:xfrm>
                <a:off x="9956043" y="5877327"/>
                <a:ext cx="405275" cy="547183"/>
              </a:xfrm>
              <a:prstGeom prst="rect">
                <a:avLst/>
              </a:prstGeom>
              <a:noFill/>
              <a:ln>
                <a:noFill/>
              </a:ln>
            </p:spPr>
          </p:pic>
        </p:grpSp>
        <p:pic>
          <p:nvPicPr>
            <p:cNvPr id="1096" name="Google Shape;1096;p68"/>
            <p:cNvPicPr preferRelativeResize="0"/>
            <p:nvPr/>
          </p:nvPicPr>
          <p:blipFill>
            <a:blip r:embed="rId16">
              <a:alphaModFix/>
            </a:blip>
            <a:stretch>
              <a:fillRect/>
            </a:stretch>
          </p:blipFill>
          <p:spPr>
            <a:xfrm>
              <a:off x="10521688" y="5922930"/>
              <a:ext cx="428625" cy="276225"/>
            </a:xfrm>
            <a:prstGeom prst="rect">
              <a:avLst/>
            </a:prstGeom>
            <a:noFill/>
            <a:ln>
              <a:noFill/>
            </a:ln>
          </p:spPr>
        </p:pic>
      </p:grpSp>
      <p:grpSp>
        <p:nvGrpSpPr>
          <p:cNvPr id="1097" name="Google Shape;1097;p68"/>
          <p:cNvGrpSpPr/>
          <p:nvPr/>
        </p:nvGrpSpPr>
        <p:grpSpPr>
          <a:xfrm>
            <a:off x="6623887" y="2503631"/>
            <a:ext cx="2196242" cy="423225"/>
            <a:chOff x="8831850" y="3642975"/>
            <a:chExt cx="2928322" cy="564300"/>
          </a:xfrm>
        </p:grpSpPr>
        <p:grpSp>
          <p:nvGrpSpPr>
            <p:cNvPr id="1098" name="Google Shape;1098;p68"/>
            <p:cNvGrpSpPr/>
            <p:nvPr/>
          </p:nvGrpSpPr>
          <p:grpSpPr>
            <a:xfrm>
              <a:off x="8831850" y="3642975"/>
              <a:ext cx="2928322" cy="564300"/>
              <a:chOff x="9045950" y="3241475"/>
              <a:chExt cx="2928322" cy="564300"/>
            </a:xfrm>
          </p:grpSpPr>
          <p:sp>
            <p:nvSpPr>
              <p:cNvPr id="1099" name="Google Shape;1099;p68"/>
              <p:cNvSpPr txBox="1"/>
              <p:nvPr/>
            </p:nvSpPr>
            <p:spPr>
              <a:xfrm>
                <a:off x="9045950" y="3241475"/>
                <a:ext cx="1431600" cy="5643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500"/>
                  <a:buFont typeface="Arial"/>
                  <a:buNone/>
                </a:pPr>
                <a:r>
                  <a:rPr lang="it" sz="2300">
                    <a:latin typeface="Spectral"/>
                    <a:ea typeface="Spectral"/>
                    <a:cs typeface="Spectral"/>
                    <a:sym typeface="Spectral"/>
                  </a:rPr>
                  <a:t>(	     )   </a:t>
                </a:r>
                <a:endParaRPr sz="1800">
                  <a:latin typeface="Spectral"/>
                  <a:ea typeface="Spectral"/>
                  <a:cs typeface="Spectral"/>
                  <a:sym typeface="Spectral"/>
                </a:endParaRPr>
              </a:p>
            </p:txBody>
          </p:sp>
          <p:pic>
            <p:nvPicPr>
              <p:cNvPr id="1100" name="Google Shape;1100;p68"/>
              <p:cNvPicPr preferRelativeResize="0"/>
              <p:nvPr/>
            </p:nvPicPr>
            <p:blipFill rotWithShape="1">
              <a:blip r:embed="rId9">
                <a:alphaModFix/>
              </a:blip>
              <a:srcRect b="40445" l="31924" r="30763" t="20581"/>
              <a:stretch/>
            </p:blipFill>
            <p:spPr>
              <a:xfrm>
                <a:off x="9388162" y="3251274"/>
                <a:ext cx="745600" cy="519161"/>
              </a:xfrm>
              <a:prstGeom prst="rect">
                <a:avLst/>
              </a:prstGeom>
              <a:noFill/>
              <a:ln>
                <a:noFill/>
              </a:ln>
            </p:spPr>
          </p:pic>
          <p:sp>
            <p:nvSpPr>
              <p:cNvPr id="1101" name="Google Shape;1101;p68"/>
              <p:cNvSpPr/>
              <p:nvPr/>
            </p:nvSpPr>
            <p:spPr>
              <a:xfrm>
                <a:off x="10759125" y="3295625"/>
                <a:ext cx="1196100" cy="445800"/>
              </a:xfrm>
              <a:prstGeom prst="roundRect">
                <a:avLst>
                  <a:gd fmla="val 16667" name="adj"/>
                </a:avLst>
              </a:prstGeom>
              <a:solidFill>
                <a:srgbClr val="D0DEAA"/>
              </a:solidFill>
              <a:ln cap="flat" cmpd="sng" w="9525">
                <a:solidFill>
                  <a:srgbClr val="D0DEAA"/>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02" name="Google Shape;1102;p68"/>
              <p:cNvSpPr txBox="1"/>
              <p:nvPr/>
            </p:nvSpPr>
            <p:spPr>
              <a:xfrm>
                <a:off x="10778172" y="3318400"/>
                <a:ext cx="1196100" cy="4002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0" lang="it" sz="1100" u="none" cap="none" strike="noStrike">
                    <a:solidFill>
                      <a:srgbClr val="000000"/>
                    </a:solidFill>
                    <a:latin typeface="Consolas"/>
                    <a:ea typeface="Consolas"/>
                    <a:cs typeface="Consolas"/>
                    <a:sym typeface="Consolas"/>
                  </a:rPr>
                  <a:t>Not</a:t>
                </a:r>
                <a:r>
                  <a:rPr lang="it" sz="1100">
                    <a:latin typeface="Consolas"/>
                    <a:ea typeface="Consolas"/>
                    <a:cs typeface="Consolas"/>
                    <a:sym typeface="Consolas"/>
                  </a:rPr>
                  <a:t> </a:t>
                </a:r>
                <a:r>
                  <a:rPr b="0" i="0" lang="it" sz="1100" u="none" cap="none" strike="noStrike">
                    <a:solidFill>
                      <a:srgbClr val="000000"/>
                    </a:solidFill>
                    <a:latin typeface="Consolas"/>
                    <a:ea typeface="Consolas"/>
                    <a:cs typeface="Consolas"/>
                    <a:sym typeface="Consolas"/>
                  </a:rPr>
                  <a:t>a melanoma</a:t>
                </a:r>
                <a:endParaRPr b="0" i="0" sz="1100" u="none" cap="none" strike="noStrike">
                  <a:solidFill>
                    <a:srgbClr val="000000"/>
                  </a:solidFill>
                  <a:latin typeface="Consolas"/>
                  <a:ea typeface="Consolas"/>
                  <a:cs typeface="Consolas"/>
                  <a:sym typeface="Consolas"/>
                </a:endParaRPr>
              </a:p>
            </p:txBody>
          </p:sp>
        </p:grpSp>
        <p:pic>
          <p:nvPicPr>
            <p:cNvPr id="1103" name="Google Shape;1103;p68"/>
            <p:cNvPicPr preferRelativeResize="0"/>
            <p:nvPr/>
          </p:nvPicPr>
          <p:blipFill>
            <a:blip r:embed="rId16">
              <a:alphaModFix/>
            </a:blip>
            <a:stretch>
              <a:fillRect/>
            </a:stretch>
          </p:blipFill>
          <p:spPr>
            <a:xfrm>
              <a:off x="10051538" y="3781900"/>
              <a:ext cx="428625" cy="276225"/>
            </a:xfrm>
            <a:prstGeom prst="rect">
              <a:avLst/>
            </a:prstGeom>
            <a:noFill/>
            <a:ln>
              <a:noFill/>
            </a:ln>
          </p:spPr>
        </p:pic>
      </p:grpSp>
      <p:pic>
        <p:nvPicPr>
          <p:cNvPr id="1104" name="Google Shape;1104;p68"/>
          <p:cNvPicPr preferRelativeResize="0"/>
          <p:nvPr/>
        </p:nvPicPr>
        <p:blipFill rotWithShape="1">
          <a:blip r:embed="rId17">
            <a:alphaModFix/>
          </a:blip>
          <a:srcRect b="0" l="669" r="-669" t="0"/>
          <a:stretch/>
        </p:blipFill>
        <p:spPr>
          <a:xfrm>
            <a:off x="3917963" y="3627244"/>
            <a:ext cx="652106" cy="606860"/>
          </a:xfrm>
          <a:prstGeom prst="rect">
            <a:avLst/>
          </a:prstGeom>
          <a:noFill/>
          <a:ln>
            <a:noFill/>
          </a:ln>
        </p:spPr>
      </p:pic>
      <p:pic>
        <p:nvPicPr>
          <p:cNvPr id="1105" name="Google Shape;1105;p68"/>
          <p:cNvPicPr preferRelativeResize="0"/>
          <p:nvPr/>
        </p:nvPicPr>
        <p:blipFill rotWithShape="1">
          <a:blip r:embed="rId18">
            <a:alphaModFix/>
          </a:blip>
          <a:srcRect b="0" l="67650" r="16757" t="30167"/>
          <a:stretch/>
        </p:blipFill>
        <p:spPr>
          <a:xfrm>
            <a:off x="3751369" y="4044581"/>
            <a:ext cx="303956" cy="171450"/>
          </a:xfrm>
          <a:prstGeom prst="rect">
            <a:avLst/>
          </a:prstGeom>
          <a:noFill/>
          <a:ln>
            <a:noFill/>
          </a:ln>
        </p:spPr>
      </p:pic>
      <p:sp>
        <p:nvSpPr>
          <p:cNvPr id="1106" name="Google Shape;1106;p68"/>
          <p:cNvSpPr txBox="1"/>
          <p:nvPr/>
        </p:nvSpPr>
        <p:spPr>
          <a:xfrm>
            <a:off x="128813" y="4803863"/>
            <a:ext cx="8886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666666"/>
                </a:solidFill>
                <a:latin typeface="Poppins"/>
                <a:ea typeface="Poppins"/>
                <a:cs typeface="Poppins"/>
                <a:sym typeface="Poppins"/>
              </a:rPr>
              <a:t>Rajeev Verma, Daniel Barrej’on, and Eric T. Nalisnick. 2022. Learning to Defer to Multiple Experts: Consistent Surrogate Losses, Confidence Calibration, and Conformal Ensembles. ArXiv abs/2210.16955 (2022).</a:t>
            </a:r>
            <a:endParaRPr sz="900">
              <a:solidFill>
                <a:srgbClr val="666666"/>
              </a:solidFill>
              <a:latin typeface="Poppins"/>
              <a:ea typeface="Poppins"/>
              <a:cs typeface="Poppins"/>
              <a:sym typeface="Poppins"/>
            </a:endParaRPr>
          </a:p>
        </p:txBody>
      </p:sp>
      <p:sp>
        <p:nvSpPr>
          <p:cNvPr id="1107" name="Google Shape;1107;p68"/>
          <p:cNvSpPr/>
          <p:nvPr/>
        </p:nvSpPr>
        <p:spPr>
          <a:xfrm>
            <a:off x="0" y="1534669"/>
            <a:ext cx="9144000" cy="32121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108" name="Google Shape;1108;p68"/>
          <p:cNvPicPr preferRelativeResize="0"/>
          <p:nvPr/>
        </p:nvPicPr>
        <p:blipFill>
          <a:blip r:embed="rId19">
            <a:alphaModFix/>
          </a:blip>
          <a:stretch>
            <a:fillRect/>
          </a:stretch>
        </p:blipFill>
        <p:spPr>
          <a:xfrm>
            <a:off x="7122245" y="2173641"/>
            <a:ext cx="1154305" cy="312327"/>
          </a:xfrm>
          <a:prstGeom prst="rect">
            <a:avLst/>
          </a:prstGeom>
          <a:noFill/>
          <a:ln>
            <a:noFill/>
          </a:ln>
        </p:spPr>
      </p:pic>
      <p:pic>
        <p:nvPicPr>
          <p:cNvPr id="1084" name="Google Shape;1084;p68"/>
          <p:cNvPicPr preferRelativeResize="0"/>
          <p:nvPr/>
        </p:nvPicPr>
        <p:blipFill>
          <a:blip r:embed="rId18">
            <a:alphaModFix/>
          </a:blip>
          <a:stretch>
            <a:fillRect/>
          </a:stretch>
        </p:blipFill>
        <p:spPr>
          <a:xfrm>
            <a:off x="2352563" y="2958730"/>
            <a:ext cx="1949458" cy="277650"/>
          </a:xfrm>
          <a:prstGeom prst="rect">
            <a:avLst/>
          </a:prstGeom>
          <a:noFill/>
          <a:ln>
            <a:noFill/>
          </a:ln>
        </p:spPr>
      </p:pic>
      <p:sp>
        <p:nvSpPr>
          <p:cNvPr id="1109" name="Google Shape;1109;p68"/>
          <p:cNvSpPr txBox="1"/>
          <p:nvPr/>
        </p:nvSpPr>
        <p:spPr>
          <a:xfrm>
            <a:off x="4721644" y="3292088"/>
            <a:ext cx="4098300" cy="1392900"/>
          </a:xfrm>
          <a:prstGeom prst="rect">
            <a:avLst/>
          </a:prstGeom>
          <a:solidFill>
            <a:srgbClr val="BFE2E0"/>
          </a:solidFill>
          <a:ln>
            <a:noFill/>
          </a:ln>
        </p:spPr>
        <p:txBody>
          <a:bodyPr anchorCtr="0" anchor="t" bIns="102875" lIns="68575" spcFirstLastPara="1" rIns="68575" wrap="square" tIns="102875">
            <a:spAutoFit/>
          </a:bodyPr>
          <a:lstStyle/>
          <a:p>
            <a:pPr indent="0" lvl="0" marL="0" marR="0" rtl="0" algn="ctr">
              <a:lnSpc>
                <a:spcPct val="150000"/>
              </a:lnSpc>
              <a:spcBef>
                <a:spcPts val="0"/>
              </a:spcBef>
              <a:spcAft>
                <a:spcPts val="0"/>
              </a:spcAft>
              <a:buClr>
                <a:srgbClr val="000000"/>
              </a:buClr>
              <a:buSzPts val="1400"/>
              <a:buFont typeface="Arial"/>
              <a:buNone/>
            </a:pPr>
            <a:r>
              <a:rPr b="1" lang="it" sz="1400">
                <a:solidFill>
                  <a:schemeClr val="dk1"/>
                </a:solidFill>
                <a:latin typeface="Poppins"/>
                <a:ea typeface="Poppins"/>
                <a:cs typeface="Poppins"/>
                <a:sym typeface="Poppins"/>
              </a:rPr>
              <a:t>Joint learning </a:t>
            </a:r>
            <a:endParaRPr b="1" sz="1400">
              <a:solidFill>
                <a:schemeClr val="dk1"/>
              </a:solidFill>
              <a:latin typeface="Poppins"/>
              <a:ea typeface="Poppins"/>
              <a:cs typeface="Poppins"/>
              <a:sym typeface="Poppins"/>
            </a:endParaRPr>
          </a:p>
          <a:p>
            <a:pPr indent="-254000" lvl="0" marL="342900" marR="0" rtl="0" algn="l">
              <a:lnSpc>
                <a:spcPct val="150000"/>
              </a:lnSpc>
              <a:spcBef>
                <a:spcPts val="0"/>
              </a:spcBef>
              <a:spcAft>
                <a:spcPts val="0"/>
              </a:spcAft>
              <a:buClr>
                <a:schemeClr val="dk1"/>
              </a:buClr>
              <a:buSzPts val="1400"/>
              <a:buFont typeface="Poppins"/>
              <a:buChar char="●"/>
            </a:pPr>
            <a:r>
              <a:rPr lang="it" sz="1400">
                <a:solidFill>
                  <a:schemeClr val="dk1"/>
                </a:solidFill>
                <a:latin typeface="Poppins"/>
                <a:ea typeface="Poppins"/>
                <a:cs typeface="Poppins"/>
                <a:sym typeface="Poppins"/>
              </a:rPr>
              <a:t>Cross-entropy surrogate</a:t>
            </a:r>
            <a:endParaRPr sz="1400">
              <a:solidFill>
                <a:schemeClr val="dk1"/>
              </a:solidFill>
              <a:latin typeface="Poppins"/>
              <a:ea typeface="Poppins"/>
              <a:cs typeface="Poppins"/>
              <a:sym typeface="Poppins"/>
            </a:endParaRPr>
          </a:p>
          <a:p>
            <a:pPr indent="-254000" lvl="0" marL="342900" marR="0" rtl="0" algn="l">
              <a:lnSpc>
                <a:spcPct val="150000"/>
              </a:lnSpc>
              <a:spcBef>
                <a:spcPts val="0"/>
              </a:spcBef>
              <a:spcAft>
                <a:spcPts val="0"/>
              </a:spcAft>
              <a:buClr>
                <a:schemeClr val="dk1"/>
              </a:buClr>
              <a:buSzPts val="1400"/>
              <a:buFont typeface="Poppins"/>
              <a:buChar char="●"/>
            </a:pPr>
            <a:r>
              <a:rPr lang="it" sz="1400">
                <a:solidFill>
                  <a:schemeClr val="dk1"/>
                </a:solidFill>
                <a:latin typeface="Poppins"/>
                <a:ea typeface="Poppins"/>
                <a:cs typeface="Poppins"/>
                <a:sym typeface="Poppins"/>
              </a:rPr>
              <a:t>One-vs-All surrogate </a:t>
            </a:r>
            <a:endParaRPr sz="1400">
              <a:solidFill>
                <a:schemeClr val="dk1"/>
              </a:solidFill>
              <a:latin typeface="Poppins"/>
              <a:ea typeface="Poppins"/>
              <a:cs typeface="Poppins"/>
              <a:sym typeface="Poppins"/>
            </a:endParaRPr>
          </a:p>
          <a:p>
            <a:pPr indent="177800" lvl="0" marL="342900" marR="0" rtl="0" algn="l">
              <a:lnSpc>
                <a:spcPct val="150000"/>
              </a:lnSpc>
              <a:spcBef>
                <a:spcPts val="0"/>
              </a:spcBef>
              <a:spcAft>
                <a:spcPts val="0"/>
              </a:spcAft>
              <a:buNone/>
            </a:pPr>
            <a:r>
              <a:rPr lang="it" sz="1400">
                <a:solidFill>
                  <a:schemeClr val="dk1"/>
                </a:solidFill>
                <a:latin typeface="Poppins"/>
                <a:ea typeface="Poppins"/>
                <a:cs typeface="Poppins"/>
                <a:sym typeface="Poppins"/>
              </a:rPr>
              <a:t>→ better performance and calibration</a:t>
            </a:r>
            <a:endParaRPr sz="1400">
              <a:solidFill>
                <a:schemeClr val="dk1"/>
              </a:solidFill>
              <a:latin typeface="Poppins"/>
              <a:ea typeface="Poppins"/>
              <a:cs typeface="Poppins"/>
              <a:sym typeface="Poppins"/>
            </a:endParaRPr>
          </a:p>
        </p:txBody>
      </p:sp>
      <p:cxnSp>
        <p:nvCxnSpPr>
          <p:cNvPr id="1110" name="Google Shape;1110;p68"/>
          <p:cNvCxnSpPr>
            <a:stCxn id="1111" idx="0"/>
            <a:endCxn id="1109" idx="0"/>
          </p:cNvCxnSpPr>
          <p:nvPr/>
        </p:nvCxnSpPr>
        <p:spPr>
          <a:xfrm flipH="1" rot="-5400000">
            <a:off x="4833994" y="1355419"/>
            <a:ext cx="439800" cy="3433500"/>
          </a:xfrm>
          <a:prstGeom prst="curvedConnector3">
            <a:avLst>
              <a:gd fmla="val -54144" name="adj1"/>
            </a:avLst>
          </a:prstGeom>
          <a:noFill/>
          <a:ln cap="flat" cmpd="sng" w="38100">
            <a:solidFill>
              <a:srgbClr val="BFE2E0"/>
            </a:solidFill>
            <a:prstDash val="solid"/>
            <a:round/>
            <a:headEnd len="sm" w="sm" type="none"/>
            <a:tailEnd len="med" w="med" type="triangle"/>
          </a:ln>
        </p:spPr>
      </p:cxnSp>
      <p:cxnSp>
        <p:nvCxnSpPr>
          <p:cNvPr id="1112" name="Google Shape;1112;p68"/>
          <p:cNvCxnSpPr>
            <a:stCxn id="1113" idx="2"/>
            <a:endCxn id="1109" idx="0"/>
          </p:cNvCxnSpPr>
          <p:nvPr/>
        </p:nvCxnSpPr>
        <p:spPr>
          <a:xfrm rot="5400000">
            <a:off x="6843872" y="2436450"/>
            <a:ext cx="782400" cy="928800"/>
          </a:xfrm>
          <a:prstGeom prst="curvedConnector3">
            <a:avLst>
              <a:gd fmla="val 50002" name="adj1"/>
            </a:avLst>
          </a:prstGeom>
          <a:noFill/>
          <a:ln cap="flat" cmpd="sng" w="38100">
            <a:solidFill>
              <a:srgbClr val="BFE2E0"/>
            </a:solidFill>
            <a:prstDash val="solid"/>
            <a:round/>
            <a:headEnd len="sm" w="sm" type="none"/>
            <a:tailEnd len="med" w="med" type="triangle"/>
          </a:ln>
        </p:spPr>
      </p:cxnSp>
      <p:sp>
        <p:nvSpPr>
          <p:cNvPr id="1111" name="Google Shape;1111;p68"/>
          <p:cNvSpPr/>
          <p:nvPr/>
        </p:nvSpPr>
        <p:spPr>
          <a:xfrm>
            <a:off x="2273194" y="2852269"/>
            <a:ext cx="2127900" cy="461700"/>
          </a:xfrm>
          <a:prstGeom prst="roundRect">
            <a:avLst>
              <a:gd fmla="val 16667" name="adj"/>
            </a:avLst>
          </a:prstGeom>
          <a:noFill/>
          <a:ln cap="flat" cmpd="sng" w="38100">
            <a:solidFill>
              <a:srgbClr val="BFE2E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3" name="Google Shape;1113;p68"/>
          <p:cNvSpPr/>
          <p:nvPr/>
        </p:nvSpPr>
        <p:spPr>
          <a:xfrm>
            <a:off x="6822572" y="2078850"/>
            <a:ext cx="1753800" cy="430800"/>
          </a:xfrm>
          <a:prstGeom prst="roundRect">
            <a:avLst>
              <a:gd fmla="val 16667" name="adj"/>
            </a:avLst>
          </a:prstGeom>
          <a:noFill/>
          <a:ln cap="flat" cmpd="sng" w="38100">
            <a:solidFill>
              <a:srgbClr val="BFE2E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4" name="Google Shape;1114;p68"/>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One expert out of many</a:t>
            </a:r>
            <a:endParaRPr b="0" i="0" sz="2500" u="none" cap="none" strike="noStrike">
              <a:solidFill>
                <a:schemeClr val="dk1"/>
              </a:solidFill>
              <a:latin typeface="Poppins"/>
              <a:ea typeface="Poppins"/>
              <a:cs typeface="Poppins"/>
              <a:sym typeface="Poppins"/>
            </a:endParaRPr>
          </a:p>
        </p:txBody>
      </p:sp>
      <p:sp>
        <p:nvSpPr>
          <p:cNvPr id="1115" name="Google Shape;1115;p68"/>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69"/>
          <p:cNvSpPr txBox="1"/>
          <p:nvPr/>
        </p:nvSpPr>
        <p:spPr>
          <a:xfrm>
            <a:off x="507862" y="754875"/>
            <a:ext cx="79653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SzPts val="2100"/>
              <a:buFont typeface="Arial"/>
              <a:buNone/>
            </a:pPr>
            <a:r>
              <a:rPr b="1" lang="it" sz="2100">
                <a:solidFill>
                  <a:schemeClr val="dk1"/>
                </a:solidFill>
                <a:latin typeface="Poppins"/>
                <a:ea typeface="Poppins"/>
                <a:cs typeface="Poppins"/>
                <a:sym typeface="Poppins"/>
              </a:rPr>
              <a:t>LEARNING TO DEFER TO MULTIPLE EXPERTS</a:t>
            </a:r>
            <a:endParaRPr sz="1100"/>
          </a:p>
          <a:p>
            <a:pPr indent="0" lvl="0" marL="0" rtl="0" algn="l">
              <a:spcBef>
                <a:spcPts val="0"/>
              </a:spcBef>
              <a:spcAft>
                <a:spcPts val="0"/>
              </a:spcAft>
              <a:buClr>
                <a:srgbClr val="000000"/>
              </a:buClr>
              <a:buSzPts val="2100"/>
              <a:buFont typeface="Arial"/>
              <a:buNone/>
            </a:pPr>
            <a:r>
              <a:rPr lang="it" sz="2100">
                <a:solidFill>
                  <a:schemeClr val="dk1"/>
                </a:solidFill>
                <a:latin typeface="Poppins"/>
                <a:ea typeface="Poppins"/>
                <a:cs typeface="Poppins"/>
                <a:sym typeface="Poppins"/>
              </a:rPr>
              <a:t>Case 2: Choose a </a:t>
            </a:r>
            <a:r>
              <a:rPr i="1" lang="it" sz="2100">
                <a:solidFill>
                  <a:schemeClr val="dk1"/>
                </a:solidFill>
                <a:latin typeface="Poppins"/>
                <a:ea typeface="Poppins"/>
                <a:cs typeface="Poppins"/>
                <a:sym typeface="Poppins"/>
              </a:rPr>
              <a:t>committee </a:t>
            </a:r>
            <a:r>
              <a:rPr lang="it" sz="2100">
                <a:solidFill>
                  <a:schemeClr val="dk1"/>
                </a:solidFill>
                <a:latin typeface="Poppins"/>
                <a:ea typeface="Poppins"/>
                <a:cs typeface="Poppins"/>
                <a:sym typeface="Poppins"/>
              </a:rPr>
              <a:t>of experts</a:t>
            </a:r>
            <a:endParaRPr sz="2100">
              <a:solidFill>
                <a:schemeClr val="dk1"/>
              </a:solidFill>
              <a:latin typeface="Poppins"/>
              <a:ea typeface="Poppins"/>
              <a:cs typeface="Poppins"/>
              <a:sym typeface="Poppins"/>
            </a:endParaRPr>
          </a:p>
        </p:txBody>
      </p:sp>
      <p:sp>
        <p:nvSpPr>
          <p:cNvPr id="1121" name="Google Shape;1121;p69"/>
          <p:cNvSpPr txBox="1"/>
          <p:nvPr/>
        </p:nvSpPr>
        <p:spPr>
          <a:xfrm>
            <a:off x="0" y="751883"/>
            <a:ext cx="507900" cy="721500"/>
          </a:xfrm>
          <a:prstGeom prst="rect">
            <a:avLst/>
          </a:prstGeom>
          <a:solidFill>
            <a:srgbClr val="BFE2E0"/>
          </a:solid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1500"/>
              <a:buFont typeface="Arial"/>
              <a:buNone/>
            </a:pPr>
            <a:r>
              <a:rPr b="1" i="0" lang="it" sz="2100" u="none" cap="none" strike="noStrike">
                <a:solidFill>
                  <a:schemeClr val="dk1"/>
                </a:solidFill>
                <a:latin typeface="Poppins"/>
                <a:ea typeface="Poppins"/>
                <a:cs typeface="Poppins"/>
                <a:sym typeface="Poppins"/>
              </a:rPr>
              <a:t>2.2</a:t>
            </a:r>
            <a:endParaRPr sz="1100"/>
          </a:p>
        </p:txBody>
      </p:sp>
      <p:sp>
        <p:nvSpPr>
          <p:cNvPr id="1122" name="Google Shape;1122;p69"/>
          <p:cNvSpPr txBox="1"/>
          <p:nvPr/>
        </p:nvSpPr>
        <p:spPr>
          <a:xfrm>
            <a:off x="128813" y="4575263"/>
            <a:ext cx="8886300" cy="618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solidFill>
                  <a:srgbClr val="666666"/>
                </a:solidFill>
                <a:latin typeface="Poppins"/>
                <a:ea typeface="Poppins"/>
                <a:cs typeface="Poppins"/>
                <a:sym typeface="Poppins"/>
              </a:rPr>
              <a:t>- Vijay Keswani, Matthew Lease, and Krishnaram Kenthapadi. 2021. Towards Unbiased and Accurate Deferral to Multiple Experts. Proceedings of the 2021 AAAI/ACM Conference on AI, Ethics, and Society.</a:t>
            </a:r>
            <a:endParaRPr sz="900">
              <a:solidFill>
                <a:srgbClr val="666666"/>
              </a:solidFill>
              <a:latin typeface="Poppins"/>
              <a:ea typeface="Poppins"/>
              <a:cs typeface="Poppins"/>
              <a:sym typeface="Poppins"/>
            </a:endParaRPr>
          </a:p>
          <a:p>
            <a:pPr indent="0" lvl="0" marL="0" rtl="0" algn="l">
              <a:spcBef>
                <a:spcPts val="500"/>
              </a:spcBef>
              <a:spcAft>
                <a:spcPts val="0"/>
              </a:spcAft>
              <a:buNone/>
            </a:pPr>
            <a:r>
              <a:rPr lang="it" sz="900">
                <a:solidFill>
                  <a:srgbClr val="666666"/>
                </a:solidFill>
                <a:latin typeface="Poppins"/>
                <a:ea typeface="Poppins"/>
                <a:cs typeface="Poppins"/>
                <a:sym typeface="Poppins"/>
              </a:rPr>
              <a:t>- Vijay Keswani, Matthew Lease, and Krishnaram Kenthapadi. 2022. Designing Closed Human-in-the-loop Deferral Pipelines. ArXiv abs/2202.04718 (2022).</a:t>
            </a:r>
            <a:endParaRPr sz="900">
              <a:solidFill>
                <a:srgbClr val="666666"/>
              </a:solidFill>
              <a:latin typeface="Poppins"/>
              <a:ea typeface="Poppins"/>
              <a:cs typeface="Poppins"/>
              <a:sym typeface="Poppins"/>
            </a:endParaRPr>
          </a:p>
        </p:txBody>
      </p:sp>
      <p:pic>
        <p:nvPicPr>
          <p:cNvPr id="1123" name="Google Shape;1123;p69"/>
          <p:cNvPicPr preferRelativeResize="0"/>
          <p:nvPr/>
        </p:nvPicPr>
        <p:blipFill>
          <a:blip r:embed="rId3">
            <a:alphaModFix/>
          </a:blip>
          <a:stretch>
            <a:fillRect/>
          </a:stretch>
        </p:blipFill>
        <p:spPr>
          <a:xfrm>
            <a:off x="548840" y="2428575"/>
            <a:ext cx="7883279" cy="1744135"/>
          </a:xfrm>
          <a:prstGeom prst="rect">
            <a:avLst/>
          </a:prstGeom>
          <a:noFill/>
          <a:ln>
            <a:noFill/>
          </a:ln>
        </p:spPr>
      </p:pic>
      <p:sp>
        <p:nvSpPr>
          <p:cNvPr id="1124" name="Google Shape;1124;p69"/>
          <p:cNvSpPr txBox="1"/>
          <p:nvPr/>
        </p:nvSpPr>
        <p:spPr>
          <a:xfrm>
            <a:off x="6069976" y="1636331"/>
            <a:ext cx="1511700" cy="678900"/>
          </a:xfrm>
          <a:prstGeom prst="rect">
            <a:avLst/>
          </a:prstGeom>
          <a:solidFill>
            <a:srgbClr val="FEC99B"/>
          </a:solid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400"/>
              <a:buFont typeface="Arial"/>
              <a:buNone/>
            </a:pPr>
            <a:r>
              <a:rPr lang="it" sz="1200">
                <a:solidFill>
                  <a:schemeClr val="dk1"/>
                </a:solidFill>
                <a:latin typeface="Poppins"/>
                <a:ea typeface="Poppins"/>
                <a:cs typeface="Poppins"/>
                <a:sym typeface="Poppins"/>
              </a:rPr>
              <a:t>Closed-deferral pipeline through </a:t>
            </a:r>
            <a:r>
              <a:rPr b="1" lang="it" sz="1200">
                <a:solidFill>
                  <a:schemeClr val="dk1"/>
                </a:solidFill>
                <a:latin typeface="Poppins"/>
                <a:ea typeface="Poppins"/>
                <a:cs typeface="Poppins"/>
                <a:sym typeface="Poppins"/>
              </a:rPr>
              <a:t>online learning</a:t>
            </a:r>
            <a:endParaRPr sz="900"/>
          </a:p>
        </p:txBody>
      </p:sp>
      <p:cxnSp>
        <p:nvCxnSpPr>
          <p:cNvPr id="1125" name="Google Shape;1125;p69"/>
          <p:cNvCxnSpPr>
            <a:endCxn id="1124" idx="3"/>
          </p:cNvCxnSpPr>
          <p:nvPr/>
        </p:nvCxnSpPr>
        <p:spPr>
          <a:xfrm flipH="1" rot="5400000">
            <a:off x="7542226" y="2015231"/>
            <a:ext cx="502800" cy="423900"/>
          </a:xfrm>
          <a:prstGeom prst="curvedConnector2">
            <a:avLst/>
          </a:prstGeom>
          <a:noFill/>
          <a:ln cap="flat" cmpd="sng" w="38100">
            <a:solidFill>
              <a:srgbClr val="FEC99B"/>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grpSp>
        <p:nvGrpSpPr>
          <p:cNvPr id="1130" name="Google Shape;1130;p70"/>
          <p:cNvGrpSpPr/>
          <p:nvPr/>
        </p:nvGrpSpPr>
        <p:grpSpPr>
          <a:xfrm>
            <a:off x="679275" y="1693371"/>
            <a:ext cx="3672093" cy="2877518"/>
            <a:chOff x="677100" y="2225600"/>
            <a:chExt cx="4896125" cy="3836690"/>
          </a:xfrm>
        </p:grpSpPr>
        <p:pic>
          <p:nvPicPr>
            <p:cNvPr id="1131" name="Google Shape;1131;p70"/>
            <p:cNvPicPr preferRelativeResize="0"/>
            <p:nvPr/>
          </p:nvPicPr>
          <p:blipFill>
            <a:blip r:embed="rId3">
              <a:alphaModFix/>
            </a:blip>
            <a:stretch>
              <a:fillRect/>
            </a:stretch>
          </p:blipFill>
          <p:spPr>
            <a:xfrm>
              <a:off x="677100" y="2545115"/>
              <a:ext cx="4896125" cy="3517175"/>
            </a:xfrm>
            <a:prstGeom prst="rect">
              <a:avLst/>
            </a:prstGeom>
            <a:noFill/>
            <a:ln>
              <a:noFill/>
            </a:ln>
          </p:spPr>
        </p:pic>
        <p:sp>
          <p:nvSpPr>
            <p:cNvPr id="1132" name="Google Shape;1132;p70"/>
            <p:cNvSpPr txBox="1"/>
            <p:nvPr/>
          </p:nvSpPr>
          <p:spPr>
            <a:xfrm>
              <a:off x="1394800" y="2225600"/>
              <a:ext cx="3929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b="1" lang="it" sz="1400">
                  <a:solidFill>
                    <a:schemeClr val="dk1"/>
                  </a:solidFill>
                  <a:latin typeface="Poppins"/>
                  <a:ea typeface="Poppins"/>
                  <a:cs typeface="Poppins"/>
                  <a:sym typeface="Poppins"/>
                </a:rPr>
                <a:t>CIFAR-10H</a:t>
              </a:r>
              <a:endParaRPr sz="1400">
                <a:solidFill>
                  <a:schemeClr val="dk1"/>
                </a:solidFill>
                <a:latin typeface="Poppins"/>
                <a:ea typeface="Poppins"/>
                <a:cs typeface="Poppins"/>
                <a:sym typeface="Poppins"/>
              </a:endParaRPr>
            </a:p>
          </p:txBody>
        </p:sp>
      </p:grpSp>
      <p:grpSp>
        <p:nvGrpSpPr>
          <p:cNvPr id="1133" name="Google Shape;1133;p70"/>
          <p:cNvGrpSpPr/>
          <p:nvPr/>
        </p:nvGrpSpPr>
        <p:grpSpPr>
          <a:xfrm>
            <a:off x="4635422" y="1699163"/>
            <a:ext cx="3672094" cy="2865935"/>
            <a:chOff x="6618913" y="2378000"/>
            <a:chExt cx="4896125" cy="3821247"/>
          </a:xfrm>
        </p:grpSpPr>
        <p:pic>
          <p:nvPicPr>
            <p:cNvPr id="1134" name="Google Shape;1134;p70"/>
            <p:cNvPicPr preferRelativeResize="0"/>
            <p:nvPr/>
          </p:nvPicPr>
          <p:blipFill rotWithShape="1">
            <a:blip r:embed="rId4">
              <a:alphaModFix/>
            </a:blip>
            <a:srcRect b="2827" l="0" r="0" t="0"/>
            <a:stretch/>
          </p:blipFill>
          <p:spPr>
            <a:xfrm>
              <a:off x="6618913" y="2747288"/>
              <a:ext cx="4896125" cy="3451960"/>
            </a:xfrm>
            <a:prstGeom prst="rect">
              <a:avLst/>
            </a:prstGeom>
            <a:noFill/>
            <a:ln>
              <a:noFill/>
            </a:ln>
          </p:spPr>
        </p:pic>
        <p:sp>
          <p:nvSpPr>
            <p:cNvPr id="1135" name="Google Shape;1135;p70"/>
            <p:cNvSpPr txBox="1"/>
            <p:nvPr/>
          </p:nvSpPr>
          <p:spPr>
            <a:xfrm>
              <a:off x="7317775" y="2378000"/>
              <a:ext cx="40377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None/>
              </a:pPr>
              <a:r>
                <a:rPr b="1" lang="it" sz="1400">
                  <a:solidFill>
                    <a:schemeClr val="dk1"/>
                  </a:solidFill>
                  <a:latin typeface="Poppins"/>
                  <a:ea typeface="Poppins"/>
                  <a:cs typeface="Poppins"/>
                  <a:sym typeface="Poppins"/>
                </a:rPr>
                <a:t>IMAGENET-16H</a:t>
              </a:r>
              <a:endParaRPr sz="1400">
                <a:solidFill>
                  <a:schemeClr val="dk1"/>
                </a:solidFill>
                <a:latin typeface="Poppins"/>
                <a:ea typeface="Poppins"/>
                <a:cs typeface="Poppins"/>
                <a:sym typeface="Poppins"/>
              </a:endParaRPr>
            </a:p>
          </p:txBody>
        </p:sp>
      </p:grpSp>
      <p:sp>
        <p:nvSpPr>
          <p:cNvPr id="1136" name="Google Shape;1136;p70"/>
          <p:cNvSpPr txBox="1"/>
          <p:nvPr/>
        </p:nvSpPr>
        <p:spPr>
          <a:xfrm>
            <a:off x="128813" y="4803863"/>
            <a:ext cx="8886300" cy="415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it" sz="900">
                <a:latin typeface="Poppins"/>
                <a:ea typeface="Poppins"/>
                <a:cs typeface="Poppins"/>
                <a:sym typeface="Poppins"/>
              </a:rPr>
              <a:t>Hussein Mozannar, Hunter Lang, Dennis Wei, Prasanna Sattigeri, Subhro Das, and David A. Sontag. 2023. Who Should Predict? Exact Algorithms For Learning to Defer to Humans. ArXiv abs/2301.06197 (2023).</a:t>
            </a:r>
            <a:endParaRPr sz="900">
              <a:latin typeface="Poppins"/>
              <a:ea typeface="Poppins"/>
              <a:cs typeface="Poppins"/>
              <a:sym typeface="Poppins"/>
            </a:endParaRPr>
          </a:p>
        </p:txBody>
      </p:sp>
      <p:sp>
        <p:nvSpPr>
          <p:cNvPr id="1137" name="Google Shape;1137;p70"/>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Benchmark</a:t>
            </a:r>
            <a:endParaRPr b="0" i="0" sz="2500" u="none" cap="none" strike="noStrike">
              <a:solidFill>
                <a:schemeClr val="dk1"/>
              </a:solidFill>
              <a:latin typeface="Poppins"/>
              <a:ea typeface="Poppins"/>
              <a:cs typeface="Poppins"/>
              <a:sym typeface="Poppins"/>
            </a:endParaRPr>
          </a:p>
        </p:txBody>
      </p:sp>
      <p:sp>
        <p:nvSpPr>
          <p:cNvPr id="1138" name="Google Shape;1138;p70"/>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71"/>
          <p:cNvSpPr txBox="1"/>
          <p:nvPr/>
        </p:nvSpPr>
        <p:spPr>
          <a:xfrm>
            <a:off x="596513" y="1750013"/>
            <a:ext cx="2385300" cy="354000"/>
          </a:xfrm>
          <a:prstGeom prst="rect">
            <a:avLst/>
          </a:prstGeom>
          <a:solidFill>
            <a:srgbClr val="F4CC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Staged learning</a:t>
            </a:r>
            <a:endParaRPr sz="1100"/>
          </a:p>
        </p:txBody>
      </p:sp>
      <p:sp>
        <p:nvSpPr>
          <p:cNvPr id="1144" name="Google Shape;1144;p71"/>
          <p:cNvSpPr txBox="1"/>
          <p:nvPr/>
        </p:nvSpPr>
        <p:spPr>
          <a:xfrm>
            <a:off x="3369553" y="1750013"/>
            <a:ext cx="2385300" cy="354000"/>
          </a:xfrm>
          <a:prstGeom prst="rect">
            <a:avLst/>
          </a:prstGeom>
          <a:solidFill>
            <a:srgbClr val="FFF2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Joint learning</a:t>
            </a:r>
            <a:endParaRPr sz="1100"/>
          </a:p>
        </p:txBody>
      </p:sp>
      <p:sp>
        <p:nvSpPr>
          <p:cNvPr id="1145" name="Google Shape;1145;p71"/>
          <p:cNvSpPr txBox="1"/>
          <p:nvPr/>
        </p:nvSpPr>
        <p:spPr>
          <a:xfrm>
            <a:off x="6142594" y="1750013"/>
            <a:ext cx="2385300" cy="354000"/>
          </a:xfrm>
          <a:prstGeom prst="rect">
            <a:avLst/>
          </a:prstGeom>
          <a:solidFill>
            <a:srgbClr val="D0DEAA"/>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Alternating minimization</a:t>
            </a:r>
            <a:endParaRPr sz="1100"/>
          </a:p>
        </p:txBody>
      </p:sp>
      <p:sp>
        <p:nvSpPr>
          <p:cNvPr id="1146" name="Google Shape;1146;p71"/>
          <p:cNvSpPr txBox="1"/>
          <p:nvPr/>
        </p:nvSpPr>
        <p:spPr>
          <a:xfrm>
            <a:off x="596513" y="2092913"/>
            <a:ext cx="2385300" cy="20226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it" sz="1200">
                <a:latin typeface="Poppins"/>
                <a:ea typeface="Poppins"/>
                <a:cs typeface="Poppins"/>
                <a:sym typeface="Poppins"/>
              </a:rPr>
              <a:t>PROs</a:t>
            </a:r>
            <a:r>
              <a:rPr lang="it" sz="1200">
                <a:latin typeface="Poppins"/>
                <a:ea typeface="Poppins"/>
                <a:cs typeface="Poppins"/>
                <a:sym typeface="Poppins"/>
              </a:rPr>
              <a:t>:</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Convenient implementation.</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Preferable in case of limited availability of human labels.</a:t>
            </a:r>
            <a:endParaRPr sz="1200">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a:p>
            <a:pPr indent="0" lvl="0" marL="0" rtl="0" algn="l">
              <a:lnSpc>
                <a:spcPct val="115000"/>
              </a:lnSpc>
              <a:spcBef>
                <a:spcPts val="0"/>
              </a:spcBef>
              <a:spcAft>
                <a:spcPts val="0"/>
              </a:spcAft>
              <a:buNone/>
            </a:pPr>
            <a:r>
              <a:rPr b="1" lang="it" sz="1200">
                <a:latin typeface="Poppins"/>
                <a:ea typeface="Poppins"/>
                <a:cs typeface="Poppins"/>
                <a:sym typeface="Poppins"/>
              </a:rPr>
              <a:t>CONs</a:t>
            </a:r>
            <a:r>
              <a:rPr lang="it" sz="1200">
                <a:latin typeface="Poppins"/>
                <a:ea typeface="Poppins"/>
                <a:cs typeface="Poppins"/>
                <a:sym typeface="Poppins"/>
              </a:rPr>
              <a:t>:</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Suboptimal performance.</a:t>
            </a:r>
            <a:endParaRPr sz="1200">
              <a:latin typeface="Poppins"/>
              <a:ea typeface="Poppins"/>
              <a:cs typeface="Poppins"/>
              <a:sym typeface="Poppins"/>
            </a:endParaRPr>
          </a:p>
        </p:txBody>
      </p:sp>
      <p:sp>
        <p:nvSpPr>
          <p:cNvPr id="1147" name="Google Shape;1147;p71"/>
          <p:cNvSpPr txBox="1"/>
          <p:nvPr/>
        </p:nvSpPr>
        <p:spPr>
          <a:xfrm>
            <a:off x="6162263" y="2092913"/>
            <a:ext cx="2385300" cy="22350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it" sz="1200">
                <a:latin typeface="Poppins"/>
                <a:ea typeface="Poppins"/>
                <a:cs typeface="Poppins"/>
                <a:sym typeface="Poppins"/>
              </a:rPr>
              <a:t>PROs</a:t>
            </a:r>
            <a:r>
              <a:rPr lang="it" sz="1200">
                <a:latin typeface="Poppins"/>
                <a:ea typeface="Poppins"/>
                <a:cs typeface="Poppins"/>
                <a:sym typeface="Poppins"/>
              </a:rPr>
              <a:t>:</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The classifier is specialized on samples where the human is likely to fail.</a:t>
            </a:r>
            <a:endParaRPr sz="1200">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a:p>
            <a:pPr indent="0" lvl="0" marL="0" rtl="0" algn="l">
              <a:lnSpc>
                <a:spcPct val="115000"/>
              </a:lnSpc>
              <a:spcBef>
                <a:spcPts val="0"/>
              </a:spcBef>
              <a:spcAft>
                <a:spcPts val="0"/>
              </a:spcAft>
              <a:buNone/>
            </a:pPr>
            <a:r>
              <a:rPr b="1" lang="it" sz="1200">
                <a:latin typeface="Poppins"/>
                <a:ea typeface="Poppins"/>
                <a:cs typeface="Poppins"/>
                <a:sym typeface="Poppins"/>
              </a:rPr>
              <a:t>CONs</a:t>
            </a:r>
            <a:r>
              <a:rPr lang="it" sz="1200">
                <a:latin typeface="Poppins"/>
                <a:ea typeface="Poppins"/>
                <a:cs typeface="Poppins"/>
                <a:sym typeface="Poppins"/>
              </a:rPr>
              <a:t>:</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Performances are </a:t>
            </a:r>
            <a:r>
              <a:rPr b="1" lang="it" sz="1200">
                <a:latin typeface="Poppins"/>
                <a:ea typeface="Poppins"/>
                <a:cs typeface="Poppins"/>
                <a:sym typeface="Poppins"/>
              </a:rPr>
              <a:t>inconsistent</a:t>
            </a:r>
            <a:r>
              <a:rPr lang="it" sz="1200">
                <a:latin typeface="Poppins"/>
                <a:ea typeface="Poppins"/>
                <a:cs typeface="Poppins"/>
                <a:sym typeface="Poppins"/>
              </a:rPr>
              <a:t> in the literature</a:t>
            </a:r>
            <a:endParaRPr sz="1200">
              <a:latin typeface="Poppins"/>
              <a:ea typeface="Poppins"/>
              <a:cs typeface="Poppins"/>
              <a:sym typeface="Poppins"/>
            </a:endParaRPr>
          </a:p>
        </p:txBody>
      </p:sp>
      <p:sp>
        <p:nvSpPr>
          <p:cNvPr id="1148" name="Google Shape;1148;p71"/>
          <p:cNvSpPr txBox="1"/>
          <p:nvPr/>
        </p:nvSpPr>
        <p:spPr>
          <a:xfrm>
            <a:off x="3379388" y="2092913"/>
            <a:ext cx="2385300" cy="1810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it" sz="1200">
                <a:latin typeface="Poppins"/>
                <a:ea typeface="Poppins"/>
                <a:cs typeface="Poppins"/>
                <a:sym typeface="Poppins"/>
              </a:rPr>
              <a:t>PROs</a:t>
            </a:r>
            <a:r>
              <a:rPr lang="it" sz="1200">
                <a:latin typeface="Poppins"/>
                <a:ea typeface="Poppins"/>
                <a:cs typeface="Poppins"/>
                <a:sym typeface="Poppins"/>
              </a:rPr>
              <a:t>:</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Theoretical guarantees for optimal performance.</a:t>
            </a:r>
            <a:endParaRPr sz="1200">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a:p>
            <a:pPr indent="0" lvl="0" marL="0" rtl="0" algn="l">
              <a:lnSpc>
                <a:spcPct val="115000"/>
              </a:lnSpc>
              <a:spcBef>
                <a:spcPts val="0"/>
              </a:spcBef>
              <a:spcAft>
                <a:spcPts val="0"/>
              </a:spcAft>
              <a:buNone/>
            </a:pPr>
            <a:r>
              <a:rPr b="1" lang="it" sz="1200">
                <a:latin typeface="Poppins"/>
                <a:ea typeface="Poppins"/>
                <a:cs typeface="Poppins"/>
                <a:sym typeface="Poppins"/>
              </a:rPr>
              <a:t>CONs</a:t>
            </a:r>
            <a:r>
              <a:rPr lang="it" sz="1200">
                <a:latin typeface="Poppins"/>
                <a:ea typeface="Poppins"/>
                <a:cs typeface="Poppins"/>
                <a:sym typeface="Poppins"/>
              </a:rPr>
              <a:t>:</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Access to </a:t>
            </a:r>
            <a:r>
              <a:rPr b="1" lang="it" sz="1200">
                <a:latin typeface="Poppins"/>
                <a:ea typeface="Poppins"/>
                <a:cs typeface="Poppins"/>
                <a:sym typeface="Poppins"/>
              </a:rPr>
              <a:t>fully human labelled dataset</a:t>
            </a:r>
            <a:r>
              <a:rPr lang="it" sz="1200">
                <a:latin typeface="Poppins"/>
                <a:ea typeface="Poppins"/>
                <a:cs typeface="Poppins"/>
                <a:sym typeface="Poppins"/>
              </a:rPr>
              <a:t> is required.</a:t>
            </a:r>
            <a:endParaRPr sz="1200">
              <a:latin typeface="Poppins"/>
              <a:ea typeface="Poppins"/>
              <a:cs typeface="Poppins"/>
              <a:sym typeface="Poppins"/>
            </a:endParaRPr>
          </a:p>
        </p:txBody>
      </p:sp>
      <p:sp>
        <p:nvSpPr>
          <p:cNvPr id="1149" name="Google Shape;1149;p71"/>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Pros and Cons</a:t>
            </a:r>
            <a:endParaRPr b="0" i="0" sz="2500" u="none" cap="none" strike="noStrike">
              <a:solidFill>
                <a:schemeClr val="dk1"/>
              </a:solidFill>
              <a:latin typeface="Poppins"/>
              <a:ea typeface="Poppins"/>
              <a:cs typeface="Poppins"/>
              <a:sym typeface="Poppins"/>
            </a:endParaRPr>
          </a:p>
        </p:txBody>
      </p:sp>
      <p:sp>
        <p:nvSpPr>
          <p:cNvPr id="1150" name="Google Shape;1150;p71"/>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72"/>
          <p:cNvSpPr txBox="1"/>
          <p:nvPr/>
        </p:nvSpPr>
        <p:spPr>
          <a:xfrm>
            <a:off x="596513" y="1750013"/>
            <a:ext cx="2385300" cy="354000"/>
          </a:xfrm>
          <a:prstGeom prst="rect">
            <a:avLst/>
          </a:prstGeom>
          <a:solidFill>
            <a:srgbClr val="F4CC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Staged learning</a:t>
            </a:r>
            <a:endParaRPr sz="1100"/>
          </a:p>
        </p:txBody>
      </p:sp>
      <p:sp>
        <p:nvSpPr>
          <p:cNvPr id="1156" name="Google Shape;1156;p72"/>
          <p:cNvSpPr txBox="1"/>
          <p:nvPr/>
        </p:nvSpPr>
        <p:spPr>
          <a:xfrm>
            <a:off x="3369553" y="1750013"/>
            <a:ext cx="2385300" cy="354000"/>
          </a:xfrm>
          <a:prstGeom prst="rect">
            <a:avLst/>
          </a:prstGeom>
          <a:solidFill>
            <a:srgbClr val="FFF2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Joint learning</a:t>
            </a:r>
            <a:endParaRPr sz="1100"/>
          </a:p>
        </p:txBody>
      </p:sp>
      <p:sp>
        <p:nvSpPr>
          <p:cNvPr id="1157" name="Google Shape;1157;p72"/>
          <p:cNvSpPr txBox="1"/>
          <p:nvPr/>
        </p:nvSpPr>
        <p:spPr>
          <a:xfrm>
            <a:off x="6142594" y="1750013"/>
            <a:ext cx="2385300" cy="354000"/>
          </a:xfrm>
          <a:prstGeom prst="rect">
            <a:avLst/>
          </a:prstGeom>
          <a:solidFill>
            <a:srgbClr val="D0DEAA"/>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Alternating minimization</a:t>
            </a:r>
            <a:endParaRPr sz="1100"/>
          </a:p>
        </p:txBody>
      </p:sp>
      <p:sp>
        <p:nvSpPr>
          <p:cNvPr id="1158" name="Google Shape;1158;p72"/>
          <p:cNvSpPr txBox="1"/>
          <p:nvPr/>
        </p:nvSpPr>
        <p:spPr>
          <a:xfrm>
            <a:off x="596513" y="2092913"/>
            <a:ext cx="2385300" cy="20226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PROs: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Convenient implementation.</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Preferable in case of limited availability of human labels.</a:t>
            </a:r>
            <a:endParaRPr sz="1200">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a:p>
            <a:pPr indent="0" lvl="0" marL="0" rtl="0" algn="l">
              <a:lnSpc>
                <a:spcPct val="115000"/>
              </a:lnSpc>
              <a:spcBef>
                <a:spcPts val="0"/>
              </a:spcBef>
              <a:spcAft>
                <a:spcPts val="0"/>
              </a:spcAft>
              <a:buNone/>
            </a:pPr>
            <a:r>
              <a:rPr lang="it" sz="1200">
                <a:latin typeface="Poppins"/>
                <a:ea typeface="Poppins"/>
                <a:cs typeface="Poppins"/>
                <a:sym typeface="Poppins"/>
              </a:rPr>
              <a:t>CONs: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Suboptimal performance.</a:t>
            </a:r>
            <a:endParaRPr sz="1200">
              <a:latin typeface="Poppins"/>
              <a:ea typeface="Poppins"/>
              <a:cs typeface="Poppins"/>
              <a:sym typeface="Poppins"/>
            </a:endParaRPr>
          </a:p>
        </p:txBody>
      </p:sp>
      <p:sp>
        <p:nvSpPr>
          <p:cNvPr id="1159" name="Google Shape;1159;p72"/>
          <p:cNvSpPr txBox="1"/>
          <p:nvPr/>
        </p:nvSpPr>
        <p:spPr>
          <a:xfrm>
            <a:off x="6162263" y="2092913"/>
            <a:ext cx="2385300" cy="11730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PROs: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The classifier is specialized on samples where the human is likely to fail.</a:t>
            </a:r>
            <a:endParaRPr sz="1200">
              <a:latin typeface="Poppins"/>
              <a:ea typeface="Poppins"/>
              <a:cs typeface="Poppins"/>
              <a:sym typeface="Poppins"/>
            </a:endParaRPr>
          </a:p>
        </p:txBody>
      </p:sp>
      <p:sp>
        <p:nvSpPr>
          <p:cNvPr id="1160" name="Google Shape;1160;p72"/>
          <p:cNvSpPr txBox="1"/>
          <p:nvPr/>
        </p:nvSpPr>
        <p:spPr>
          <a:xfrm>
            <a:off x="3379388" y="2092913"/>
            <a:ext cx="2385300" cy="1810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PROs: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Theoretical guarantees for optimal performance.</a:t>
            </a:r>
            <a:endParaRPr sz="1200">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a:p>
            <a:pPr indent="0" lvl="0" marL="0" rtl="0" algn="l">
              <a:lnSpc>
                <a:spcPct val="115000"/>
              </a:lnSpc>
              <a:spcBef>
                <a:spcPts val="0"/>
              </a:spcBef>
              <a:spcAft>
                <a:spcPts val="0"/>
              </a:spcAft>
              <a:buNone/>
            </a:pPr>
            <a:r>
              <a:rPr lang="it" sz="1200">
                <a:latin typeface="Poppins"/>
                <a:ea typeface="Poppins"/>
                <a:cs typeface="Poppins"/>
                <a:sym typeface="Poppins"/>
              </a:rPr>
              <a:t>CONs: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Access to </a:t>
            </a:r>
            <a:r>
              <a:rPr b="1" lang="it" sz="1200">
                <a:latin typeface="Poppins"/>
                <a:ea typeface="Poppins"/>
                <a:cs typeface="Poppins"/>
                <a:sym typeface="Poppins"/>
              </a:rPr>
              <a:t>fully human labelled dataset</a:t>
            </a:r>
            <a:r>
              <a:rPr lang="it" sz="1200">
                <a:latin typeface="Poppins"/>
                <a:ea typeface="Poppins"/>
                <a:cs typeface="Poppins"/>
                <a:sym typeface="Poppins"/>
              </a:rPr>
              <a:t> is required.</a:t>
            </a:r>
            <a:endParaRPr sz="1200">
              <a:latin typeface="Poppins"/>
              <a:ea typeface="Poppins"/>
              <a:cs typeface="Poppins"/>
              <a:sym typeface="Poppins"/>
            </a:endParaRPr>
          </a:p>
        </p:txBody>
      </p:sp>
      <p:sp>
        <p:nvSpPr>
          <p:cNvPr id="1161" name="Google Shape;1161;p72"/>
          <p:cNvSpPr/>
          <p:nvPr/>
        </p:nvSpPr>
        <p:spPr>
          <a:xfrm>
            <a:off x="183600" y="2146575"/>
            <a:ext cx="8364000" cy="19128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162" name="Google Shape;1162;p72"/>
          <p:cNvPicPr preferRelativeResize="0"/>
          <p:nvPr/>
        </p:nvPicPr>
        <p:blipFill rotWithShape="1">
          <a:blip r:embed="rId3">
            <a:alphaModFix/>
          </a:blip>
          <a:srcRect b="0" l="669" r="-669" t="0"/>
          <a:stretch/>
        </p:blipFill>
        <p:spPr>
          <a:xfrm>
            <a:off x="4168538" y="3659542"/>
            <a:ext cx="1122499" cy="1044619"/>
          </a:xfrm>
          <a:prstGeom prst="rect">
            <a:avLst/>
          </a:prstGeom>
          <a:noFill/>
          <a:ln>
            <a:noFill/>
          </a:ln>
        </p:spPr>
      </p:pic>
      <p:sp>
        <p:nvSpPr>
          <p:cNvPr id="1163" name="Google Shape;1163;p72"/>
          <p:cNvSpPr txBox="1"/>
          <p:nvPr/>
        </p:nvSpPr>
        <p:spPr>
          <a:xfrm>
            <a:off x="2157600" y="2832281"/>
            <a:ext cx="2385300" cy="746400"/>
          </a:xfrm>
          <a:prstGeom prst="rect">
            <a:avLst/>
          </a:prstGeom>
          <a:solidFill>
            <a:srgbClr val="BFE2E0"/>
          </a:solidFill>
          <a:ln>
            <a:noFill/>
          </a:ln>
        </p:spPr>
        <p:txBody>
          <a:bodyPr anchorCtr="0" anchor="t" bIns="102875" lIns="68575" spcFirstLastPara="1" rIns="68575" wrap="square" tIns="102875">
            <a:spAutoFit/>
          </a:bodyPr>
          <a:lstStyle/>
          <a:p>
            <a:pPr indent="0" lvl="0" marL="0" marR="0" rtl="0" algn="ctr">
              <a:lnSpc>
                <a:spcPct val="150000"/>
              </a:lnSpc>
              <a:spcBef>
                <a:spcPts val="0"/>
              </a:spcBef>
              <a:spcAft>
                <a:spcPts val="0"/>
              </a:spcAft>
              <a:buClr>
                <a:srgbClr val="000000"/>
              </a:buClr>
              <a:buSzPts val="1400"/>
              <a:buFont typeface="Arial"/>
              <a:buNone/>
            </a:pPr>
            <a:r>
              <a:rPr b="1" lang="it" sz="1400">
                <a:solidFill>
                  <a:schemeClr val="dk1"/>
                </a:solidFill>
                <a:latin typeface="Poppins"/>
                <a:ea typeface="Poppins"/>
                <a:cs typeface="Poppins"/>
                <a:sym typeface="Poppins"/>
              </a:rPr>
              <a:t>Who is going to label all (tons of) training data??</a:t>
            </a:r>
            <a:endParaRPr sz="1100"/>
          </a:p>
        </p:txBody>
      </p:sp>
      <p:pic>
        <p:nvPicPr>
          <p:cNvPr id="1164" name="Google Shape;1164;p72"/>
          <p:cNvPicPr preferRelativeResize="0"/>
          <p:nvPr>
            <p:ph idx="2" type="pic"/>
          </p:nvPr>
        </p:nvPicPr>
        <p:blipFill rotWithShape="1">
          <a:blip r:embed="rId4">
            <a:alphaModFix/>
          </a:blip>
          <a:srcRect b="0" l="1465" r="1465" t="0"/>
          <a:stretch/>
        </p:blipFill>
        <p:spPr>
          <a:xfrm>
            <a:off x="3478235" y="3659546"/>
            <a:ext cx="652125" cy="1044624"/>
          </a:xfrm>
          <a:prstGeom prst="rect">
            <a:avLst/>
          </a:prstGeom>
          <a:solidFill>
            <a:schemeClr val="lt1"/>
          </a:solidFill>
          <a:ln>
            <a:noFill/>
          </a:ln>
        </p:spPr>
      </p:pic>
      <p:sp>
        <p:nvSpPr>
          <p:cNvPr id="1165" name="Google Shape;1165;p72"/>
          <p:cNvSpPr/>
          <p:nvPr/>
        </p:nvSpPr>
        <p:spPr>
          <a:xfrm>
            <a:off x="5076413" y="2766394"/>
            <a:ext cx="2226000" cy="1293000"/>
          </a:xfrm>
          <a:prstGeom prst="cloudCallout">
            <a:avLst>
              <a:gd fmla="val -44001" name="adj1"/>
              <a:gd fmla="val 50074" name="adj2"/>
            </a:avLst>
          </a:prstGeom>
          <a:solidFill>
            <a:schemeClr val="lt2"/>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6" name="Google Shape;1166;p72"/>
          <p:cNvSpPr txBox="1"/>
          <p:nvPr/>
        </p:nvSpPr>
        <p:spPr>
          <a:xfrm>
            <a:off x="5247863" y="2861119"/>
            <a:ext cx="1756500" cy="923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it" sz="1700">
                <a:latin typeface="Caveat"/>
                <a:ea typeface="Caveat"/>
                <a:cs typeface="Caveat"/>
                <a:sym typeface="Caveat"/>
              </a:rPr>
              <a:t>What about the </a:t>
            </a:r>
            <a:r>
              <a:rPr b="1" lang="it" sz="1700">
                <a:latin typeface="Caveat"/>
                <a:ea typeface="Caveat"/>
                <a:cs typeface="Caveat"/>
                <a:sym typeface="Caveat"/>
              </a:rPr>
              <a:t>rights at work </a:t>
            </a:r>
            <a:r>
              <a:rPr lang="it" sz="1700">
                <a:latin typeface="Caveat"/>
                <a:ea typeface="Caveat"/>
                <a:cs typeface="Caveat"/>
                <a:sym typeface="Caveat"/>
              </a:rPr>
              <a:t>of data annotators?</a:t>
            </a:r>
            <a:endParaRPr sz="1700">
              <a:latin typeface="Caveat"/>
              <a:ea typeface="Caveat"/>
              <a:cs typeface="Caveat"/>
              <a:sym typeface="Caveat"/>
            </a:endParaRPr>
          </a:p>
        </p:txBody>
      </p:sp>
      <p:cxnSp>
        <p:nvCxnSpPr>
          <p:cNvPr id="1167" name="Google Shape;1167;p72"/>
          <p:cNvCxnSpPr>
            <a:stCxn id="1158" idx="0"/>
            <a:endCxn id="1163" idx="1"/>
          </p:cNvCxnSpPr>
          <p:nvPr/>
        </p:nvCxnSpPr>
        <p:spPr>
          <a:xfrm flipH="1" rot="-5400000">
            <a:off x="1417013" y="2465063"/>
            <a:ext cx="1112700" cy="368400"/>
          </a:xfrm>
          <a:prstGeom prst="curvedConnector4">
            <a:avLst>
              <a:gd fmla="val -21401" name="adj1"/>
              <a:gd fmla="val -388375" name="adj2"/>
            </a:avLst>
          </a:prstGeom>
          <a:noFill/>
          <a:ln cap="flat" cmpd="sng" w="38100">
            <a:solidFill>
              <a:srgbClr val="BFE2E0"/>
            </a:solidFill>
            <a:prstDash val="solid"/>
            <a:round/>
            <a:headEnd len="sm" w="sm" type="none"/>
            <a:tailEnd len="med" w="med" type="triangle"/>
          </a:ln>
        </p:spPr>
      </p:cxnSp>
      <p:cxnSp>
        <p:nvCxnSpPr>
          <p:cNvPr id="1168" name="Google Shape;1168;p72"/>
          <p:cNvCxnSpPr>
            <a:stCxn id="1160" idx="0"/>
            <a:endCxn id="1163" idx="0"/>
          </p:cNvCxnSpPr>
          <p:nvPr/>
        </p:nvCxnSpPr>
        <p:spPr>
          <a:xfrm rot="5400000">
            <a:off x="3591338" y="1851713"/>
            <a:ext cx="739500" cy="1221900"/>
          </a:xfrm>
          <a:prstGeom prst="curvedConnector3">
            <a:avLst>
              <a:gd fmla="val -32201" name="adj1"/>
            </a:avLst>
          </a:prstGeom>
          <a:noFill/>
          <a:ln cap="flat" cmpd="sng" w="38100">
            <a:solidFill>
              <a:srgbClr val="BFE2E0"/>
            </a:solidFill>
            <a:prstDash val="solid"/>
            <a:round/>
            <a:headEnd len="sm" w="sm" type="none"/>
            <a:tailEnd len="med" w="med" type="triangle"/>
          </a:ln>
        </p:spPr>
      </p:cxnSp>
      <p:cxnSp>
        <p:nvCxnSpPr>
          <p:cNvPr id="1169" name="Google Shape;1169;p72"/>
          <p:cNvCxnSpPr>
            <a:stCxn id="1159" idx="0"/>
            <a:endCxn id="1163" idx="3"/>
          </p:cNvCxnSpPr>
          <p:nvPr/>
        </p:nvCxnSpPr>
        <p:spPr>
          <a:xfrm rot="5400000">
            <a:off x="5392613" y="1243313"/>
            <a:ext cx="1112700" cy="2811900"/>
          </a:xfrm>
          <a:prstGeom prst="curvedConnector4">
            <a:avLst>
              <a:gd fmla="val -21401" name="adj1"/>
              <a:gd fmla="val 71209" name="adj2"/>
            </a:avLst>
          </a:prstGeom>
          <a:noFill/>
          <a:ln cap="flat" cmpd="sng" w="38100">
            <a:solidFill>
              <a:srgbClr val="BFE2E0"/>
            </a:solidFill>
            <a:prstDash val="solid"/>
            <a:round/>
            <a:headEnd len="sm" w="sm" type="none"/>
            <a:tailEnd len="med" w="med" type="triangle"/>
          </a:ln>
        </p:spPr>
      </p:cxnSp>
      <p:sp>
        <p:nvSpPr>
          <p:cNvPr id="1170" name="Google Shape;1170;p72"/>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Pros and cons</a:t>
            </a:r>
            <a:endParaRPr b="0" i="0" sz="2500" u="none" cap="none" strike="noStrike">
              <a:solidFill>
                <a:schemeClr val="dk1"/>
              </a:solidFill>
              <a:latin typeface="Poppins"/>
              <a:ea typeface="Poppins"/>
              <a:cs typeface="Poppins"/>
              <a:sym typeface="Poppins"/>
            </a:endParaRPr>
          </a:p>
        </p:txBody>
      </p:sp>
      <p:sp>
        <p:nvSpPr>
          <p:cNvPr id="1171" name="Google Shape;1171;p72"/>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73"/>
          <p:cNvSpPr txBox="1"/>
          <p:nvPr/>
        </p:nvSpPr>
        <p:spPr>
          <a:xfrm>
            <a:off x="596513" y="1750013"/>
            <a:ext cx="2385300" cy="354000"/>
          </a:xfrm>
          <a:prstGeom prst="rect">
            <a:avLst/>
          </a:prstGeom>
          <a:solidFill>
            <a:srgbClr val="F4CC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Staged learning</a:t>
            </a:r>
            <a:endParaRPr sz="1100"/>
          </a:p>
        </p:txBody>
      </p:sp>
      <p:sp>
        <p:nvSpPr>
          <p:cNvPr id="1177" name="Google Shape;1177;p73"/>
          <p:cNvSpPr txBox="1"/>
          <p:nvPr/>
        </p:nvSpPr>
        <p:spPr>
          <a:xfrm>
            <a:off x="3369553" y="1750013"/>
            <a:ext cx="2385300" cy="354000"/>
          </a:xfrm>
          <a:prstGeom prst="rect">
            <a:avLst/>
          </a:prstGeom>
          <a:solidFill>
            <a:srgbClr val="FFF2CC"/>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Joint learning</a:t>
            </a:r>
            <a:endParaRPr sz="1100"/>
          </a:p>
        </p:txBody>
      </p:sp>
      <p:sp>
        <p:nvSpPr>
          <p:cNvPr id="1178" name="Google Shape;1178;p73"/>
          <p:cNvSpPr txBox="1"/>
          <p:nvPr/>
        </p:nvSpPr>
        <p:spPr>
          <a:xfrm>
            <a:off x="6142594" y="1750013"/>
            <a:ext cx="2385300" cy="354000"/>
          </a:xfrm>
          <a:prstGeom prst="rect">
            <a:avLst/>
          </a:prstGeom>
          <a:solidFill>
            <a:srgbClr val="D0DEAA"/>
          </a:solidFill>
          <a:ln>
            <a:noFill/>
          </a:ln>
        </p:spPr>
        <p:txBody>
          <a:bodyPr anchorCtr="0" anchor="t" bIns="68575" lIns="68575" spcFirstLastPara="1" rIns="68575" wrap="square" tIns="685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Alternating minimization</a:t>
            </a:r>
            <a:endParaRPr sz="1100"/>
          </a:p>
        </p:txBody>
      </p:sp>
      <p:sp>
        <p:nvSpPr>
          <p:cNvPr id="1179" name="Google Shape;1179;p73"/>
          <p:cNvSpPr txBox="1"/>
          <p:nvPr/>
        </p:nvSpPr>
        <p:spPr>
          <a:xfrm>
            <a:off x="596513" y="2092913"/>
            <a:ext cx="2385300" cy="20226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PROs: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Convenient implementation.</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Preferable in case of limited availability of human labels.</a:t>
            </a:r>
            <a:endParaRPr sz="1200">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a:p>
            <a:pPr indent="0" lvl="0" marL="0" rtl="0" algn="l">
              <a:lnSpc>
                <a:spcPct val="115000"/>
              </a:lnSpc>
              <a:spcBef>
                <a:spcPts val="0"/>
              </a:spcBef>
              <a:spcAft>
                <a:spcPts val="0"/>
              </a:spcAft>
              <a:buNone/>
            </a:pPr>
            <a:r>
              <a:rPr lang="it" sz="1200">
                <a:latin typeface="Poppins"/>
                <a:ea typeface="Poppins"/>
                <a:cs typeface="Poppins"/>
                <a:sym typeface="Poppins"/>
              </a:rPr>
              <a:t>CONs: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Suboptimal performance.</a:t>
            </a:r>
            <a:endParaRPr sz="1200">
              <a:latin typeface="Poppins"/>
              <a:ea typeface="Poppins"/>
              <a:cs typeface="Poppins"/>
              <a:sym typeface="Poppins"/>
            </a:endParaRPr>
          </a:p>
        </p:txBody>
      </p:sp>
      <p:sp>
        <p:nvSpPr>
          <p:cNvPr id="1180" name="Google Shape;1180;p73"/>
          <p:cNvSpPr txBox="1"/>
          <p:nvPr/>
        </p:nvSpPr>
        <p:spPr>
          <a:xfrm>
            <a:off x="6162263" y="2092913"/>
            <a:ext cx="2385300" cy="11730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PROs: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The classifier is specialized on samples where the human is likely to fail.</a:t>
            </a:r>
            <a:endParaRPr sz="1200">
              <a:latin typeface="Poppins"/>
              <a:ea typeface="Poppins"/>
              <a:cs typeface="Poppins"/>
              <a:sym typeface="Poppins"/>
            </a:endParaRPr>
          </a:p>
        </p:txBody>
      </p:sp>
      <p:sp>
        <p:nvSpPr>
          <p:cNvPr id="1181" name="Google Shape;1181;p73"/>
          <p:cNvSpPr txBox="1"/>
          <p:nvPr/>
        </p:nvSpPr>
        <p:spPr>
          <a:xfrm>
            <a:off x="3379388" y="2092913"/>
            <a:ext cx="2385300" cy="18102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1200">
                <a:latin typeface="Poppins"/>
                <a:ea typeface="Poppins"/>
                <a:cs typeface="Poppins"/>
                <a:sym typeface="Poppins"/>
              </a:rPr>
              <a:t>PROs: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Theoretical guarantees for optimal performance.</a:t>
            </a:r>
            <a:endParaRPr sz="1200">
              <a:latin typeface="Poppins"/>
              <a:ea typeface="Poppins"/>
              <a:cs typeface="Poppins"/>
              <a:sym typeface="Poppins"/>
            </a:endParaRPr>
          </a:p>
          <a:p>
            <a:pPr indent="0" lvl="0" marL="0" rtl="0" algn="l">
              <a:lnSpc>
                <a:spcPct val="115000"/>
              </a:lnSpc>
              <a:spcBef>
                <a:spcPts val="0"/>
              </a:spcBef>
              <a:spcAft>
                <a:spcPts val="0"/>
              </a:spcAft>
              <a:buNone/>
            </a:pPr>
            <a:r>
              <a:t/>
            </a:r>
            <a:endParaRPr sz="1200">
              <a:latin typeface="Poppins"/>
              <a:ea typeface="Poppins"/>
              <a:cs typeface="Poppins"/>
              <a:sym typeface="Poppins"/>
            </a:endParaRPr>
          </a:p>
          <a:p>
            <a:pPr indent="0" lvl="0" marL="0" rtl="0" algn="l">
              <a:lnSpc>
                <a:spcPct val="115000"/>
              </a:lnSpc>
              <a:spcBef>
                <a:spcPts val="0"/>
              </a:spcBef>
              <a:spcAft>
                <a:spcPts val="0"/>
              </a:spcAft>
              <a:buNone/>
            </a:pPr>
            <a:r>
              <a:rPr lang="it" sz="1200">
                <a:latin typeface="Poppins"/>
                <a:ea typeface="Poppins"/>
                <a:cs typeface="Poppins"/>
                <a:sym typeface="Poppins"/>
              </a:rPr>
              <a:t>CONs:</a:t>
            </a:r>
            <a:endParaRPr sz="1200">
              <a:latin typeface="Poppins"/>
              <a:ea typeface="Poppins"/>
              <a:cs typeface="Poppins"/>
              <a:sym typeface="Poppins"/>
            </a:endParaRPr>
          </a:p>
          <a:p>
            <a:pPr indent="-165100" lvl="0" marL="215900" rtl="0" algn="l">
              <a:lnSpc>
                <a:spcPct val="115000"/>
              </a:lnSpc>
              <a:spcBef>
                <a:spcPts val="0"/>
              </a:spcBef>
              <a:spcAft>
                <a:spcPts val="0"/>
              </a:spcAft>
              <a:buSzPts val="1200"/>
              <a:buFont typeface="Poppins"/>
              <a:buAutoNum type="arabicPeriod"/>
            </a:pPr>
            <a:r>
              <a:rPr lang="it" sz="1200">
                <a:latin typeface="Poppins"/>
                <a:ea typeface="Poppins"/>
                <a:cs typeface="Poppins"/>
                <a:sym typeface="Poppins"/>
              </a:rPr>
              <a:t>Access to </a:t>
            </a:r>
            <a:r>
              <a:rPr b="1" lang="it" sz="1200">
                <a:latin typeface="Poppins"/>
                <a:ea typeface="Poppins"/>
                <a:cs typeface="Poppins"/>
                <a:sym typeface="Poppins"/>
              </a:rPr>
              <a:t>fully human labelled dataset</a:t>
            </a:r>
            <a:r>
              <a:rPr lang="it" sz="1200">
                <a:latin typeface="Poppins"/>
                <a:ea typeface="Poppins"/>
                <a:cs typeface="Poppins"/>
                <a:sym typeface="Poppins"/>
              </a:rPr>
              <a:t> is required.</a:t>
            </a:r>
            <a:endParaRPr sz="1200">
              <a:latin typeface="Poppins"/>
              <a:ea typeface="Poppins"/>
              <a:cs typeface="Poppins"/>
              <a:sym typeface="Poppins"/>
            </a:endParaRPr>
          </a:p>
        </p:txBody>
      </p:sp>
      <p:sp>
        <p:nvSpPr>
          <p:cNvPr id="1182" name="Google Shape;1182;p73"/>
          <p:cNvSpPr/>
          <p:nvPr/>
        </p:nvSpPr>
        <p:spPr>
          <a:xfrm>
            <a:off x="183600" y="2146575"/>
            <a:ext cx="8364000" cy="19128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183" name="Google Shape;1183;p73"/>
          <p:cNvPicPr preferRelativeResize="0"/>
          <p:nvPr/>
        </p:nvPicPr>
        <p:blipFill rotWithShape="1">
          <a:blip r:embed="rId3">
            <a:alphaModFix/>
          </a:blip>
          <a:srcRect b="0" l="669" r="-669" t="0"/>
          <a:stretch/>
        </p:blipFill>
        <p:spPr>
          <a:xfrm>
            <a:off x="4168538" y="3659542"/>
            <a:ext cx="1122499" cy="1044619"/>
          </a:xfrm>
          <a:prstGeom prst="rect">
            <a:avLst/>
          </a:prstGeom>
          <a:noFill/>
          <a:ln>
            <a:noFill/>
          </a:ln>
        </p:spPr>
      </p:pic>
      <p:sp>
        <p:nvSpPr>
          <p:cNvPr id="1184" name="Google Shape;1184;p73"/>
          <p:cNvSpPr txBox="1"/>
          <p:nvPr/>
        </p:nvSpPr>
        <p:spPr>
          <a:xfrm>
            <a:off x="2157600" y="2832281"/>
            <a:ext cx="2385300" cy="746400"/>
          </a:xfrm>
          <a:prstGeom prst="rect">
            <a:avLst/>
          </a:prstGeom>
          <a:solidFill>
            <a:srgbClr val="BFE2E0"/>
          </a:solidFill>
          <a:ln>
            <a:noFill/>
          </a:ln>
        </p:spPr>
        <p:txBody>
          <a:bodyPr anchorCtr="0" anchor="t" bIns="102875" lIns="68575" spcFirstLastPara="1" rIns="68575" wrap="square" tIns="102875">
            <a:spAutoFit/>
          </a:bodyPr>
          <a:lstStyle/>
          <a:p>
            <a:pPr indent="0" lvl="0" marL="0" marR="0" rtl="0" algn="ctr">
              <a:lnSpc>
                <a:spcPct val="150000"/>
              </a:lnSpc>
              <a:spcBef>
                <a:spcPts val="0"/>
              </a:spcBef>
              <a:spcAft>
                <a:spcPts val="0"/>
              </a:spcAft>
              <a:buClr>
                <a:srgbClr val="000000"/>
              </a:buClr>
              <a:buSzPts val="1400"/>
              <a:buFont typeface="Arial"/>
              <a:buNone/>
            </a:pPr>
            <a:r>
              <a:rPr b="1" lang="it">
                <a:solidFill>
                  <a:schemeClr val="dk1"/>
                </a:solidFill>
                <a:latin typeface="Poppins"/>
                <a:ea typeface="Poppins"/>
                <a:cs typeface="Poppins"/>
                <a:sym typeface="Poppins"/>
              </a:rPr>
              <a:t>Then again, why did you call my intervention?</a:t>
            </a:r>
            <a:endParaRPr sz="1100"/>
          </a:p>
        </p:txBody>
      </p:sp>
      <p:pic>
        <p:nvPicPr>
          <p:cNvPr id="1185" name="Google Shape;1185;p73"/>
          <p:cNvPicPr preferRelativeResize="0"/>
          <p:nvPr>
            <p:ph idx="2" type="pic"/>
          </p:nvPr>
        </p:nvPicPr>
        <p:blipFill rotWithShape="1">
          <a:blip r:embed="rId4">
            <a:alphaModFix/>
          </a:blip>
          <a:srcRect b="0" l="1465" r="1465" t="0"/>
          <a:stretch/>
        </p:blipFill>
        <p:spPr>
          <a:xfrm>
            <a:off x="3478235" y="3659546"/>
            <a:ext cx="652125" cy="1044624"/>
          </a:xfrm>
          <a:prstGeom prst="rect">
            <a:avLst/>
          </a:prstGeom>
          <a:solidFill>
            <a:schemeClr val="lt1"/>
          </a:solidFill>
          <a:ln>
            <a:noFill/>
          </a:ln>
        </p:spPr>
      </p:pic>
      <p:sp>
        <p:nvSpPr>
          <p:cNvPr id="1186" name="Google Shape;1186;p73"/>
          <p:cNvSpPr/>
          <p:nvPr/>
        </p:nvSpPr>
        <p:spPr>
          <a:xfrm>
            <a:off x="5076413" y="2766394"/>
            <a:ext cx="2226000" cy="1293000"/>
          </a:xfrm>
          <a:prstGeom prst="cloudCallout">
            <a:avLst>
              <a:gd fmla="val -44001" name="adj1"/>
              <a:gd fmla="val 50074" name="adj2"/>
            </a:avLst>
          </a:prstGeom>
          <a:solidFill>
            <a:schemeClr val="lt2"/>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7" name="Google Shape;1187;p73"/>
          <p:cNvSpPr txBox="1"/>
          <p:nvPr/>
        </p:nvSpPr>
        <p:spPr>
          <a:xfrm>
            <a:off x="5247863" y="2861119"/>
            <a:ext cx="1756500" cy="1185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it" sz="1700">
                <a:latin typeface="Caveat"/>
                <a:ea typeface="Caveat"/>
                <a:cs typeface="Caveat"/>
                <a:sym typeface="Caveat"/>
              </a:rPr>
              <a:t>Well, ehm… The confidence was low… performance was low…</a:t>
            </a:r>
            <a:endParaRPr sz="1700">
              <a:latin typeface="Caveat"/>
              <a:ea typeface="Caveat"/>
              <a:cs typeface="Caveat"/>
              <a:sym typeface="Caveat"/>
            </a:endParaRPr>
          </a:p>
        </p:txBody>
      </p:sp>
      <p:cxnSp>
        <p:nvCxnSpPr>
          <p:cNvPr id="1188" name="Google Shape;1188;p73"/>
          <p:cNvCxnSpPr>
            <a:stCxn id="1179" idx="0"/>
            <a:endCxn id="1184" idx="1"/>
          </p:cNvCxnSpPr>
          <p:nvPr/>
        </p:nvCxnSpPr>
        <p:spPr>
          <a:xfrm flipH="1" rot="-5400000">
            <a:off x="1417013" y="2465063"/>
            <a:ext cx="1112700" cy="368400"/>
          </a:xfrm>
          <a:prstGeom prst="curvedConnector4">
            <a:avLst>
              <a:gd fmla="val -21401" name="adj1"/>
              <a:gd fmla="val -388375" name="adj2"/>
            </a:avLst>
          </a:prstGeom>
          <a:noFill/>
          <a:ln cap="flat" cmpd="sng" w="38100">
            <a:solidFill>
              <a:srgbClr val="BFE2E0"/>
            </a:solidFill>
            <a:prstDash val="solid"/>
            <a:round/>
            <a:headEnd len="sm" w="sm" type="none"/>
            <a:tailEnd len="med" w="med" type="triangle"/>
          </a:ln>
        </p:spPr>
      </p:cxnSp>
      <p:cxnSp>
        <p:nvCxnSpPr>
          <p:cNvPr id="1189" name="Google Shape;1189;p73"/>
          <p:cNvCxnSpPr>
            <a:stCxn id="1181" idx="0"/>
            <a:endCxn id="1184" idx="0"/>
          </p:cNvCxnSpPr>
          <p:nvPr/>
        </p:nvCxnSpPr>
        <p:spPr>
          <a:xfrm rot="5400000">
            <a:off x="3591338" y="1851713"/>
            <a:ext cx="739500" cy="1221900"/>
          </a:xfrm>
          <a:prstGeom prst="curvedConnector3">
            <a:avLst>
              <a:gd fmla="val -32201" name="adj1"/>
            </a:avLst>
          </a:prstGeom>
          <a:noFill/>
          <a:ln cap="flat" cmpd="sng" w="38100">
            <a:solidFill>
              <a:srgbClr val="BFE2E0"/>
            </a:solidFill>
            <a:prstDash val="solid"/>
            <a:round/>
            <a:headEnd len="sm" w="sm" type="none"/>
            <a:tailEnd len="med" w="med" type="triangle"/>
          </a:ln>
        </p:spPr>
      </p:cxnSp>
      <p:cxnSp>
        <p:nvCxnSpPr>
          <p:cNvPr id="1190" name="Google Shape;1190;p73"/>
          <p:cNvCxnSpPr>
            <a:stCxn id="1180" idx="0"/>
            <a:endCxn id="1184" idx="3"/>
          </p:cNvCxnSpPr>
          <p:nvPr/>
        </p:nvCxnSpPr>
        <p:spPr>
          <a:xfrm rot="5400000">
            <a:off x="5392613" y="1243313"/>
            <a:ext cx="1112700" cy="2811900"/>
          </a:xfrm>
          <a:prstGeom prst="curvedConnector4">
            <a:avLst>
              <a:gd fmla="val -21401" name="adj1"/>
              <a:gd fmla="val 71209" name="adj2"/>
            </a:avLst>
          </a:prstGeom>
          <a:noFill/>
          <a:ln cap="flat" cmpd="sng" w="38100">
            <a:solidFill>
              <a:srgbClr val="BFE2E0"/>
            </a:solidFill>
            <a:prstDash val="solid"/>
            <a:round/>
            <a:headEnd len="sm" w="sm" type="none"/>
            <a:tailEnd len="med" w="med" type="triangle"/>
          </a:ln>
        </p:spPr>
      </p:cxnSp>
      <p:sp>
        <p:nvSpPr>
          <p:cNvPr id="1191" name="Google Shape;1191;p73"/>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Pros and cons</a:t>
            </a:r>
            <a:endParaRPr b="0" i="0" sz="2500" u="none" cap="none" strike="noStrike">
              <a:solidFill>
                <a:schemeClr val="dk1"/>
              </a:solidFill>
              <a:latin typeface="Poppins"/>
              <a:ea typeface="Poppins"/>
              <a:cs typeface="Poppins"/>
              <a:sym typeface="Poppins"/>
            </a:endParaRPr>
          </a:p>
        </p:txBody>
      </p:sp>
      <p:sp>
        <p:nvSpPr>
          <p:cNvPr id="1192" name="Google Shape;1192;p73"/>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nvSpPr>
        <p:spPr>
          <a:xfrm>
            <a:off x="80719" y="1707609"/>
            <a:ext cx="3755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Learn an Independent Rejector</a:t>
            </a:r>
            <a:endParaRPr sz="1100"/>
          </a:p>
        </p:txBody>
      </p:sp>
      <p:sp>
        <p:nvSpPr>
          <p:cNvPr id="163" name="Google Shape;163;p20"/>
          <p:cNvSpPr txBox="1"/>
          <p:nvPr/>
        </p:nvSpPr>
        <p:spPr>
          <a:xfrm>
            <a:off x="4926762" y="1680253"/>
            <a:ext cx="2777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Learn a Dependent Rejector</a:t>
            </a:r>
            <a:endParaRPr sz="1100"/>
          </a:p>
        </p:txBody>
      </p:sp>
      <p:sp>
        <p:nvSpPr>
          <p:cNvPr id="164" name="Google Shape;164;p20"/>
          <p:cNvSpPr/>
          <p:nvPr/>
        </p:nvSpPr>
        <p:spPr>
          <a:xfrm>
            <a:off x="6195000" y="2803106"/>
            <a:ext cx="338700" cy="3003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65" name="Google Shape;165;p20"/>
          <p:cNvPicPr preferRelativeResize="0"/>
          <p:nvPr/>
        </p:nvPicPr>
        <p:blipFill>
          <a:blip r:embed="rId3">
            <a:alphaModFix/>
          </a:blip>
          <a:stretch>
            <a:fillRect/>
          </a:stretch>
        </p:blipFill>
        <p:spPr>
          <a:xfrm>
            <a:off x="1475231" y="2562642"/>
            <a:ext cx="896175" cy="808438"/>
          </a:xfrm>
          <a:prstGeom prst="rect">
            <a:avLst/>
          </a:prstGeom>
          <a:noFill/>
          <a:ln>
            <a:noFill/>
          </a:ln>
        </p:spPr>
      </p:pic>
      <p:sp>
        <p:nvSpPr>
          <p:cNvPr id="166" name="Google Shape;166;p20"/>
          <p:cNvSpPr txBox="1"/>
          <p:nvPr/>
        </p:nvSpPr>
        <p:spPr>
          <a:xfrm>
            <a:off x="472193" y="2262497"/>
            <a:ext cx="2777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Training Data</a:t>
            </a:r>
            <a:endParaRPr sz="1100"/>
          </a:p>
        </p:txBody>
      </p:sp>
      <p:pic>
        <p:nvPicPr>
          <p:cNvPr id="167" name="Google Shape;167;p20"/>
          <p:cNvPicPr preferRelativeResize="0"/>
          <p:nvPr/>
        </p:nvPicPr>
        <p:blipFill>
          <a:blip r:embed="rId3">
            <a:alphaModFix/>
          </a:blip>
          <a:stretch>
            <a:fillRect/>
          </a:stretch>
        </p:blipFill>
        <p:spPr>
          <a:xfrm>
            <a:off x="5137706" y="2562633"/>
            <a:ext cx="896175" cy="808438"/>
          </a:xfrm>
          <a:prstGeom prst="rect">
            <a:avLst/>
          </a:prstGeom>
          <a:noFill/>
          <a:ln>
            <a:noFill/>
          </a:ln>
        </p:spPr>
      </p:pic>
      <p:sp>
        <p:nvSpPr>
          <p:cNvPr id="168" name="Google Shape;168;p20"/>
          <p:cNvSpPr txBox="1"/>
          <p:nvPr/>
        </p:nvSpPr>
        <p:spPr>
          <a:xfrm>
            <a:off x="4196974" y="2215294"/>
            <a:ext cx="2777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Training  Data</a:t>
            </a:r>
            <a:endParaRPr sz="1100"/>
          </a:p>
        </p:txBody>
      </p:sp>
      <p:sp>
        <p:nvSpPr>
          <p:cNvPr id="169" name="Google Shape;169;p20"/>
          <p:cNvSpPr txBox="1"/>
          <p:nvPr/>
        </p:nvSpPr>
        <p:spPr>
          <a:xfrm>
            <a:off x="5888177" y="2215303"/>
            <a:ext cx="27777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500"/>
              <a:buFont typeface="Arial"/>
              <a:buNone/>
            </a:pPr>
            <a:r>
              <a:rPr lang="it" sz="1500">
                <a:solidFill>
                  <a:schemeClr val="dk1"/>
                </a:solidFill>
                <a:latin typeface="Poppins"/>
                <a:ea typeface="Poppins"/>
                <a:cs typeface="Poppins"/>
                <a:sym typeface="Poppins"/>
              </a:rPr>
              <a:t>Predictor</a:t>
            </a:r>
            <a:endParaRPr sz="1100"/>
          </a:p>
        </p:txBody>
      </p:sp>
      <p:sp>
        <p:nvSpPr>
          <p:cNvPr id="170" name="Google Shape;170;p20"/>
          <p:cNvSpPr txBox="1"/>
          <p:nvPr/>
        </p:nvSpPr>
        <p:spPr>
          <a:xfrm>
            <a:off x="596425" y="3553550"/>
            <a:ext cx="27240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Mostly for novelty rejection</a:t>
            </a:r>
            <a:endParaRPr sz="1500">
              <a:solidFill>
                <a:schemeClr val="dk1"/>
              </a:solidFill>
              <a:latin typeface="Poppins"/>
              <a:ea typeface="Poppins"/>
              <a:cs typeface="Poppins"/>
              <a:sym typeface="Poppins"/>
            </a:endParaRPr>
          </a:p>
        </p:txBody>
      </p:sp>
      <p:sp>
        <p:nvSpPr>
          <p:cNvPr id="171" name="Google Shape;171;p20"/>
          <p:cNvSpPr txBox="1"/>
          <p:nvPr/>
        </p:nvSpPr>
        <p:spPr>
          <a:xfrm>
            <a:off x="4196981" y="3553559"/>
            <a:ext cx="48663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Based both on model’s output or characteristics</a:t>
            </a:r>
            <a:endParaRPr sz="1500">
              <a:solidFill>
                <a:schemeClr val="dk1"/>
              </a:solidFill>
              <a:latin typeface="Poppins"/>
              <a:ea typeface="Poppins"/>
              <a:cs typeface="Poppins"/>
              <a:sym typeface="Poppins"/>
            </a:endParaRPr>
          </a:p>
        </p:txBody>
      </p:sp>
      <p:pic>
        <p:nvPicPr>
          <p:cNvPr descr="Icon&#10;&#10;Description automatically generated" id="172" name="Google Shape;172;p20"/>
          <p:cNvPicPr preferRelativeResize="0"/>
          <p:nvPr/>
        </p:nvPicPr>
        <p:blipFill rotWithShape="1">
          <a:blip r:embed="rId4">
            <a:alphaModFix/>
          </a:blip>
          <a:srcRect b="0" l="0" r="0" t="0"/>
          <a:stretch/>
        </p:blipFill>
        <p:spPr>
          <a:xfrm>
            <a:off x="6895951" y="2548961"/>
            <a:ext cx="808444" cy="808444"/>
          </a:xfrm>
          <a:prstGeom prst="rect">
            <a:avLst/>
          </a:prstGeom>
          <a:noFill/>
          <a:ln>
            <a:noFill/>
          </a:ln>
        </p:spPr>
      </p:pic>
      <p:sp>
        <p:nvSpPr>
          <p:cNvPr id="173" name="Google Shape;173;p20"/>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How can we do it?</a:t>
            </a:r>
            <a:endParaRPr b="0" i="0" sz="2500" u="none" cap="none" strike="noStrike">
              <a:solidFill>
                <a:schemeClr val="dk1"/>
              </a:solidFill>
              <a:latin typeface="Poppins"/>
              <a:ea typeface="Poppins"/>
              <a:cs typeface="Poppins"/>
              <a:sym typeface="Poppins"/>
            </a:endParaRPr>
          </a:p>
        </p:txBody>
      </p:sp>
      <p:sp>
        <p:nvSpPr>
          <p:cNvPr id="174" name="Google Shape;174;p20"/>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74"/>
          <p:cNvSpPr txBox="1"/>
          <p:nvPr/>
        </p:nvSpPr>
        <p:spPr>
          <a:xfrm>
            <a:off x="2002088" y="2969288"/>
            <a:ext cx="6177600" cy="565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b="1" lang="it" sz="1500">
                <a:solidFill>
                  <a:schemeClr val="dk1"/>
                </a:solidFill>
                <a:latin typeface="Poppins"/>
                <a:ea typeface="Poppins"/>
                <a:cs typeface="Poppins"/>
                <a:sym typeface="Poppins"/>
              </a:rPr>
              <a:t>Learning to Defer </a:t>
            </a:r>
            <a:r>
              <a:rPr lang="it" sz="1500">
                <a:solidFill>
                  <a:schemeClr val="dk1"/>
                </a:solidFill>
                <a:latin typeface="Poppins"/>
                <a:ea typeface="Poppins"/>
                <a:cs typeface="Poppins"/>
                <a:sym typeface="Poppins"/>
              </a:rPr>
              <a:t>improves on </a:t>
            </a:r>
            <a:r>
              <a:rPr b="1" lang="it" sz="1500">
                <a:solidFill>
                  <a:schemeClr val="dk1"/>
                </a:solidFill>
                <a:latin typeface="Poppins"/>
                <a:ea typeface="Poppins"/>
                <a:cs typeface="Poppins"/>
                <a:sym typeface="Poppins"/>
              </a:rPr>
              <a:t>Learning to Reject </a:t>
            </a:r>
            <a:r>
              <a:rPr lang="it" sz="1500">
                <a:solidFill>
                  <a:schemeClr val="dk1"/>
                </a:solidFill>
                <a:latin typeface="Poppins"/>
                <a:ea typeface="Poppins"/>
                <a:cs typeface="Poppins"/>
                <a:sym typeface="Poppins"/>
              </a:rPr>
              <a:t>by modelling the predictive behavior of the human expert at training time.</a:t>
            </a:r>
            <a:endParaRPr sz="1500">
              <a:solidFill>
                <a:schemeClr val="dk1"/>
              </a:solidFill>
              <a:latin typeface="Poppins"/>
              <a:ea typeface="Poppins"/>
              <a:cs typeface="Poppins"/>
              <a:sym typeface="Poppins"/>
            </a:endParaRPr>
          </a:p>
        </p:txBody>
      </p:sp>
      <p:sp>
        <p:nvSpPr>
          <p:cNvPr id="1198" name="Google Shape;1198;p74"/>
          <p:cNvSpPr txBox="1"/>
          <p:nvPr/>
        </p:nvSpPr>
        <p:spPr>
          <a:xfrm>
            <a:off x="2002088" y="3931800"/>
            <a:ext cx="6177600" cy="83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it" sz="1500">
                <a:solidFill>
                  <a:schemeClr val="dk1"/>
                </a:solidFill>
                <a:latin typeface="Poppins"/>
                <a:ea typeface="Poppins"/>
                <a:cs typeface="Poppins"/>
                <a:sym typeface="Poppins"/>
              </a:rPr>
              <a:t>However,</a:t>
            </a:r>
            <a:r>
              <a:rPr b="1" lang="it" sz="1500">
                <a:solidFill>
                  <a:schemeClr val="dk1"/>
                </a:solidFill>
                <a:latin typeface="Poppins"/>
                <a:ea typeface="Poppins"/>
                <a:cs typeface="Poppins"/>
                <a:sym typeface="Poppins"/>
              </a:rPr>
              <a:t> </a:t>
            </a:r>
            <a:r>
              <a:rPr lang="it" sz="1500">
                <a:solidFill>
                  <a:schemeClr val="dk1"/>
                </a:solidFill>
                <a:latin typeface="Poppins"/>
                <a:ea typeface="Poppins"/>
                <a:cs typeface="Poppins"/>
                <a:sym typeface="Poppins"/>
              </a:rPr>
              <a:t>L2D models have only access to a </a:t>
            </a:r>
            <a:r>
              <a:rPr i="1" lang="it" sz="1500">
                <a:solidFill>
                  <a:schemeClr val="dk1"/>
                </a:solidFill>
                <a:latin typeface="Poppins"/>
                <a:ea typeface="Poppins"/>
                <a:cs typeface="Poppins"/>
                <a:sym typeface="Poppins"/>
              </a:rPr>
              <a:t>representation </a:t>
            </a:r>
            <a:r>
              <a:rPr lang="it" sz="1500">
                <a:solidFill>
                  <a:schemeClr val="dk1"/>
                </a:solidFill>
                <a:latin typeface="Poppins"/>
                <a:ea typeface="Poppins"/>
                <a:cs typeface="Poppins"/>
                <a:sym typeface="Poppins"/>
              </a:rPr>
              <a:t>of the human, meaning that there is </a:t>
            </a:r>
            <a:r>
              <a:rPr b="1" lang="it" sz="1500">
                <a:solidFill>
                  <a:schemeClr val="dk1"/>
                </a:solidFill>
                <a:latin typeface="Poppins"/>
                <a:ea typeface="Poppins"/>
                <a:cs typeface="Poppins"/>
                <a:sym typeface="Poppins"/>
              </a:rPr>
              <a:t>no actual interaction </a:t>
            </a:r>
            <a:r>
              <a:rPr lang="it" sz="1500">
                <a:solidFill>
                  <a:schemeClr val="dk1"/>
                </a:solidFill>
                <a:latin typeface="Poppins"/>
                <a:ea typeface="Poppins"/>
                <a:cs typeface="Poppins"/>
                <a:sym typeface="Poppins"/>
              </a:rPr>
              <a:t>between humans and machines. </a:t>
            </a:r>
            <a:endParaRPr sz="1500">
              <a:solidFill>
                <a:schemeClr val="dk1"/>
              </a:solidFill>
              <a:latin typeface="Poppins"/>
              <a:ea typeface="Poppins"/>
              <a:cs typeface="Poppins"/>
              <a:sym typeface="Poppins"/>
            </a:endParaRPr>
          </a:p>
        </p:txBody>
      </p:sp>
      <p:sp>
        <p:nvSpPr>
          <p:cNvPr id="1199" name="Google Shape;1199;p74"/>
          <p:cNvSpPr txBox="1"/>
          <p:nvPr/>
        </p:nvSpPr>
        <p:spPr>
          <a:xfrm>
            <a:off x="2002088" y="1741275"/>
            <a:ext cx="6177600" cy="83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it" sz="1500">
                <a:solidFill>
                  <a:schemeClr val="dk1"/>
                </a:solidFill>
                <a:latin typeface="Poppins"/>
                <a:ea typeface="Poppins"/>
                <a:cs typeface="Poppins"/>
                <a:sym typeface="Poppins"/>
              </a:rPr>
              <a:t>In contrast with algorithms running under human oversight, </a:t>
            </a:r>
            <a:r>
              <a:rPr b="1" lang="it" sz="1500">
                <a:solidFill>
                  <a:schemeClr val="dk1"/>
                </a:solidFill>
                <a:latin typeface="Poppins"/>
                <a:ea typeface="Poppins"/>
                <a:cs typeface="Poppins"/>
                <a:sym typeface="Poppins"/>
              </a:rPr>
              <a:t>abstaining machines</a:t>
            </a:r>
            <a:r>
              <a:rPr lang="it" sz="1500">
                <a:solidFill>
                  <a:schemeClr val="dk1"/>
                </a:solidFill>
                <a:latin typeface="Poppins"/>
                <a:ea typeface="Poppins"/>
                <a:cs typeface="Poppins"/>
                <a:sym typeface="Poppins"/>
              </a:rPr>
              <a:t> are trained to </a:t>
            </a:r>
            <a:r>
              <a:rPr i="1" lang="it" sz="1500">
                <a:solidFill>
                  <a:schemeClr val="dk1"/>
                </a:solidFill>
                <a:latin typeface="Poppins"/>
                <a:ea typeface="Poppins"/>
                <a:cs typeface="Poppins"/>
                <a:sym typeface="Poppins"/>
              </a:rPr>
              <a:t>refrain </a:t>
            </a:r>
            <a:r>
              <a:rPr lang="it" sz="1500">
                <a:solidFill>
                  <a:schemeClr val="dk1"/>
                </a:solidFill>
                <a:latin typeface="Poppins"/>
                <a:ea typeface="Poppins"/>
                <a:cs typeface="Poppins"/>
                <a:sym typeface="Poppins"/>
              </a:rPr>
              <a:t>from making a prediction whenever their knowledge is not sufficient.</a:t>
            </a:r>
            <a:endParaRPr sz="1500">
              <a:solidFill>
                <a:schemeClr val="dk1"/>
              </a:solidFill>
              <a:latin typeface="Poppins"/>
              <a:ea typeface="Poppins"/>
              <a:cs typeface="Poppins"/>
              <a:sym typeface="Poppins"/>
            </a:endParaRPr>
          </a:p>
        </p:txBody>
      </p:sp>
      <p:sp>
        <p:nvSpPr>
          <p:cNvPr id="1200" name="Google Shape;1200;p74"/>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DEFER (L2D)</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Key points</a:t>
            </a:r>
            <a:endParaRPr b="0" i="0" sz="2500" u="none" cap="none" strike="noStrike">
              <a:solidFill>
                <a:schemeClr val="dk1"/>
              </a:solidFill>
              <a:latin typeface="Poppins"/>
              <a:ea typeface="Poppins"/>
              <a:cs typeface="Poppins"/>
              <a:sym typeface="Poppins"/>
            </a:endParaRPr>
          </a:p>
        </p:txBody>
      </p:sp>
      <p:sp>
        <p:nvSpPr>
          <p:cNvPr id="1201" name="Google Shape;1201;p74"/>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p:nvPr>
            <p:ph idx="2" type="pic"/>
          </p:nvPr>
        </p:nvSpPr>
        <p:spPr>
          <a:xfrm>
            <a:off x="0" y="417444"/>
            <a:ext cx="6858000" cy="3440400"/>
          </a:xfrm>
          <a:prstGeom prst="rect">
            <a:avLst/>
          </a:prstGeom>
        </p:spPr>
      </p:sp>
      <p:sp>
        <p:nvSpPr>
          <p:cNvPr id="181" name="Google Shape;181;p21"/>
          <p:cNvSpPr txBox="1"/>
          <p:nvPr/>
        </p:nvSpPr>
        <p:spPr>
          <a:xfrm>
            <a:off x="507825" y="1521806"/>
            <a:ext cx="84330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Mostly for novelty rejections. Techniques common to other research areas</a:t>
            </a:r>
            <a:endParaRPr sz="1500">
              <a:solidFill>
                <a:schemeClr val="dk1"/>
              </a:solidFill>
              <a:latin typeface="Poppins"/>
              <a:ea typeface="Poppins"/>
              <a:cs typeface="Poppins"/>
              <a:sym typeface="Poppins"/>
            </a:endParaRPr>
          </a:p>
        </p:txBody>
      </p:sp>
      <p:pic>
        <p:nvPicPr>
          <p:cNvPr id="182" name="Google Shape;182;p21"/>
          <p:cNvPicPr preferRelativeResize="0"/>
          <p:nvPr/>
        </p:nvPicPr>
        <p:blipFill>
          <a:blip r:embed="rId3">
            <a:alphaModFix/>
          </a:blip>
          <a:stretch>
            <a:fillRect/>
          </a:stretch>
        </p:blipFill>
        <p:spPr>
          <a:xfrm>
            <a:off x="5150651" y="1921772"/>
            <a:ext cx="2312168" cy="1856493"/>
          </a:xfrm>
          <a:prstGeom prst="rect">
            <a:avLst/>
          </a:prstGeom>
          <a:noFill/>
          <a:ln>
            <a:noFill/>
          </a:ln>
        </p:spPr>
      </p:pic>
      <p:sp>
        <p:nvSpPr>
          <p:cNvPr id="183" name="Google Shape;183;p21"/>
          <p:cNvSpPr txBox="1"/>
          <p:nvPr/>
        </p:nvSpPr>
        <p:spPr>
          <a:xfrm>
            <a:off x="5150634" y="3788269"/>
            <a:ext cx="26448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Open-set recognition</a:t>
            </a:r>
            <a:endParaRPr sz="1500">
              <a:solidFill>
                <a:schemeClr val="dk1"/>
              </a:solidFill>
              <a:latin typeface="Poppins"/>
              <a:ea typeface="Poppins"/>
              <a:cs typeface="Poppins"/>
              <a:sym typeface="Poppins"/>
            </a:endParaRPr>
          </a:p>
        </p:txBody>
      </p:sp>
      <p:pic>
        <p:nvPicPr>
          <p:cNvPr id="184" name="Google Shape;184;p21"/>
          <p:cNvPicPr preferRelativeResize="0"/>
          <p:nvPr/>
        </p:nvPicPr>
        <p:blipFill>
          <a:blip r:embed="rId4">
            <a:alphaModFix/>
          </a:blip>
          <a:stretch>
            <a:fillRect/>
          </a:stretch>
        </p:blipFill>
        <p:spPr>
          <a:xfrm>
            <a:off x="559350" y="1821956"/>
            <a:ext cx="3278716" cy="2173931"/>
          </a:xfrm>
          <a:prstGeom prst="rect">
            <a:avLst/>
          </a:prstGeom>
          <a:noFill/>
          <a:ln>
            <a:noFill/>
          </a:ln>
        </p:spPr>
      </p:pic>
      <p:sp>
        <p:nvSpPr>
          <p:cNvPr id="185" name="Google Shape;185;p21"/>
          <p:cNvSpPr txBox="1"/>
          <p:nvPr/>
        </p:nvSpPr>
        <p:spPr>
          <a:xfrm>
            <a:off x="794597" y="3788269"/>
            <a:ext cx="28083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Outlier/Anomaly detection</a:t>
            </a:r>
            <a:endParaRPr sz="1500">
              <a:solidFill>
                <a:schemeClr val="dk1"/>
              </a:solidFill>
              <a:latin typeface="Poppins"/>
              <a:ea typeface="Poppins"/>
              <a:cs typeface="Poppins"/>
              <a:sym typeface="Poppins"/>
            </a:endParaRPr>
          </a:p>
        </p:txBody>
      </p:sp>
      <p:sp>
        <p:nvSpPr>
          <p:cNvPr id="186" name="Google Shape;186;p21"/>
          <p:cNvSpPr txBox="1"/>
          <p:nvPr/>
        </p:nvSpPr>
        <p:spPr>
          <a:xfrm>
            <a:off x="0" y="4229325"/>
            <a:ext cx="9144000" cy="914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Victoria J. Hodge and Jim Austin. 2004. A Survey of Outlier Detection Methodologies. Artificial Intelligence Review 22, 2 (Oct. 2004), 85–126.</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Atefeh Mahdavi and Marco Carvalho. 2021. A Survey on Open Set Recognition. In 2021 IEEE Fourth International Conference on Artificial Intelligence and Knowledge Engineering (AIKE) .37–44.</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Srikanth Thudumu, Philip Branch, Jiong Jin, and Jugdutt (Jack) Singh. 2020. A comprehensive survey of anomaly detection techniques for high dimensional big data. Journal of Big Data 7, 1 (July 2020), 42.</a:t>
            </a:r>
            <a:endParaRPr sz="1300">
              <a:solidFill>
                <a:srgbClr val="666666"/>
              </a:solidFill>
              <a:latin typeface="Poppins"/>
              <a:ea typeface="Poppins"/>
              <a:cs typeface="Poppins"/>
              <a:sym typeface="Poppins"/>
            </a:endParaRPr>
          </a:p>
        </p:txBody>
      </p:sp>
      <p:sp>
        <p:nvSpPr>
          <p:cNvPr id="187" name="Google Shape;187;p21"/>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 </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Independent rejectors</a:t>
            </a:r>
            <a:endParaRPr b="0" i="0" sz="2500" u="none" cap="none" strike="noStrike">
              <a:solidFill>
                <a:schemeClr val="dk1"/>
              </a:solidFill>
              <a:latin typeface="Poppins"/>
              <a:ea typeface="Poppins"/>
              <a:cs typeface="Poppins"/>
              <a:sym typeface="Poppins"/>
            </a:endParaRPr>
          </a:p>
        </p:txBody>
      </p:sp>
      <p:sp>
        <p:nvSpPr>
          <p:cNvPr id="188" name="Google Shape;188;p21"/>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nvSpPr>
        <p:spPr>
          <a:xfrm>
            <a:off x="0" y="4388625"/>
            <a:ext cx="9144000" cy="7551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Yonatan Geifman and Ran El-Yaniv. 2017. Selective classification for deep neural networks. In Proceedings of the 31st International Conference on Neural Information Processing Systems (NIPS'17). Curran Associates Inc., Red Hook, NY, USA, 4885–4894.</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Geifman, Y. and El-Yaniv, R. (2019). SelectiveNet: A Deep Neural Network with an Integrated Reject Option. In International Conference on Machine Learning (ICML 2019), volume 2019-June, pages 3768–3776.</a:t>
            </a:r>
            <a:endParaRPr sz="900">
              <a:solidFill>
                <a:srgbClr val="666666"/>
              </a:solidFill>
              <a:latin typeface="Poppins"/>
              <a:ea typeface="Poppins"/>
              <a:cs typeface="Poppins"/>
              <a:sym typeface="Poppins"/>
            </a:endParaRPr>
          </a:p>
        </p:txBody>
      </p:sp>
      <p:sp>
        <p:nvSpPr>
          <p:cNvPr id="195" name="Google Shape;195;p22"/>
          <p:cNvSpPr txBox="1"/>
          <p:nvPr/>
        </p:nvSpPr>
        <p:spPr>
          <a:xfrm>
            <a:off x="497213" y="1473450"/>
            <a:ext cx="84330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Two main approaches:</a:t>
            </a:r>
            <a:endParaRPr sz="1500">
              <a:solidFill>
                <a:schemeClr val="dk1"/>
              </a:solidFill>
              <a:latin typeface="Poppins"/>
              <a:ea typeface="Poppins"/>
              <a:cs typeface="Poppins"/>
              <a:sym typeface="Poppins"/>
            </a:endParaRPr>
          </a:p>
        </p:txBody>
      </p:sp>
      <p:sp>
        <p:nvSpPr>
          <p:cNvPr id="196" name="Google Shape;196;p22"/>
          <p:cNvSpPr txBox="1"/>
          <p:nvPr/>
        </p:nvSpPr>
        <p:spPr>
          <a:xfrm>
            <a:off x="213788" y="4088475"/>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Staged rejectors</a:t>
            </a:r>
            <a:endParaRPr sz="1500">
              <a:solidFill>
                <a:schemeClr val="dk1"/>
              </a:solidFill>
              <a:latin typeface="Poppins"/>
              <a:ea typeface="Poppins"/>
              <a:cs typeface="Poppins"/>
              <a:sym typeface="Poppins"/>
            </a:endParaRPr>
          </a:p>
        </p:txBody>
      </p:sp>
      <p:sp>
        <p:nvSpPr>
          <p:cNvPr id="197" name="Google Shape;197;p22"/>
          <p:cNvSpPr txBox="1"/>
          <p:nvPr/>
        </p:nvSpPr>
        <p:spPr>
          <a:xfrm>
            <a:off x="5338199" y="4088475"/>
            <a:ext cx="3415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Joint rejectors</a:t>
            </a:r>
            <a:endParaRPr sz="1500">
              <a:solidFill>
                <a:schemeClr val="dk1"/>
              </a:solidFill>
              <a:latin typeface="Poppins"/>
              <a:ea typeface="Poppins"/>
              <a:cs typeface="Poppins"/>
              <a:sym typeface="Poppins"/>
            </a:endParaRPr>
          </a:p>
        </p:txBody>
      </p:sp>
      <p:pic>
        <p:nvPicPr>
          <p:cNvPr id="198" name="Google Shape;198;p22"/>
          <p:cNvPicPr preferRelativeResize="0"/>
          <p:nvPr/>
        </p:nvPicPr>
        <p:blipFill>
          <a:blip r:embed="rId3">
            <a:alphaModFix/>
          </a:blip>
          <a:stretch>
            <a:fillRect/>
          </a:stretch>
        </p:blipFill>
        <p:spPr>
          <a:xfrm>
            <a:off x="5273437" y="1900106"/>
            <a:ext cx="3085017" cy="1934981"/>
          </a:xfrm>
          <a:prstGeom prst="rect">
            <a:avLst/>
          </a:prstGeom>
          <a:noFill/>
          <a:ln>
            <a:noFill/>
          </a:ln>
        </p:spPr>
      </p:pic>
      <p:pic>
        <p:nvPicPr>
          <p:cNvPr id="199" name="Google Shape;199;p22"/>
          <p:cNvPicPr preferRelativeResize="0"/>
          <p:nvPr/>
        </p:nvPicPr>
        <p:blipFill>
          <a:blip r:embed="rId4">
            <a:alphaModFix/>
          </a:blip>
          <a:stretch>
            <a:fillRect/>
          </a:stretch>
        </p:blipFill>
        <p:spPr>
          <a:xfrm>
            <a:off x="650494" y="1871484"/>
            <a:ext cx="3135839" cy="2086275"/>
          </a:xfrm>
          <a:prstGeom prst="rect">
            <a:avLst/>
          </a:prstGeom>
          <a:noFill/>
          <a:ln>
            <a:noFill/>
          </a:ln>
        </p:spPr>
      </p:pic>
      <p:sp>
        <p:nvSpPr>
          <p:cNvPr id="200" name="Google Shape;200;p22"/>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Dependent rejectors</a:t>
            </a:r>
            <a:endParaRPr sz="2500">
              <a:solidFill>
                <a:schemeClr val="dk1"/>
              </a:solidFill>
              <a:latin typeface="Poppins"/>
              <a:ea typeface="Poppins"/>
              <a:cs typeface="Poppins"/>
              <a:sym typeface="Poppins"/>
            </a:endParaRPr>
          </a:p>
        </p:txBody>
      </p:sp>
      <p:sp>
        <p:nvSpPr>
          <p:cNvPr id="201" name="Google Shape;201;p22"/>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nvSpPr>
        <p:spPr>
          <a:xfrm>
            <a:off x="0" y="4388625"/>
            <a:ext cx="9144000" cy="7551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Yonatan Geifman and Ran El-Yaniv. 2017. Selective classification for deep neural networks. In Proceedings of the 31st International Conference on Neural Information Processing Systems (NIPS'17). Curran Associates Inc., Red Hook, NY, USA, 4885–4894.</a:t>
            </a:r>
            <a:endParaRPr sz="900">
              <a:solidFill>
                <a:srgbClr val="666666"/>
              </a:solidFill>
              <a:latin typeface="Poppins"/>
              <a:ea typeface="Poppins"/>
              <a:cs typeface="Poppins"/>
              <a:sym typeface="Poppins"/>
            </a:endParaRPr>
          </a:p>
          <a:p>
            <a:pPr indent="0" lvl="0" marL="0" rtl="0" algn="l">
              <a:lnSpc>
                <a:spcPct val="115000"/>
              </a:lnSpc>
              <a:spcBef>
                <a:spcPts val="0"/>
              </a:spcBef>
              <a:spcAft>
                <a:spcPts val="0"/>
              </a:spcAft>
              <a:buNone/>
            </a:pPr>
            <a:r>
              <a:rPr lang="it" sz="900">
                <a:solidFill>
                  <a:srgbClr val="666666"/>
                </a:solidFill>
                <a:latin typeface="Poppins"/>
                <a:ea typeface="Poppins"/>
                <a:cs typeface="Poppins"/>
                <a:sym typeface="Poppins"/>
              </a:rPr>
              <a:t>- Geifman, Y. and El-Yaniv, R. (2019). SelectiveNet: A Deep Neural Network with an Integrated Reject Option. In International Conference on Machine Learning (ICML 2019), volume 2019-June, pages 3768–3776.</a:t>
            </a:r>
            <a:endParaRPr sz="900">
              <a:solidFill>
                <a:srgbClr val="666666"/>
              </a:solidFill>
              <a:latin typeface="Poppins"/>
              <a:ea typeface="Poppins"/>
              <a:cs typeface="Poppins"/>
              <a:sym typeface="Poppins"/>
            </a:endParaRPr>
          </a:p>
        </p:txBody>
      </p:sp>
      <p:sp>
        <p:nvSpPr>
          <p:cNvPr id="208" name="Google Shape;208;p23"/>
          <p:cNvSpPr txBox="1"/>
          <p:nvPr/>
        </p:nvSpPr>
        <p:spPr>
          <a:xfrm>
            <a:off x="497213" y="1473450"/>
            <a:ext cx="8433000" cy="3000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it" sz="1500">
                <a:solidFill>
                  <a:schemeClr val="dk1"/>
                </a:solidFill>
                <a:latin typeface="Poppins"/>
                <a:ea typeface="Poppins"/>
                <a:cs typeface="Poppins"/>
                <a:sym typeface="Poppins"/>
              </a:rPr>
              <a:t>Two main approaches:</a:t>
            </a:r>
            <a:endParaRPr sz="1500">
              <a:solidFill>
                <a:schemeClr val="dk1"/>
              </a:solidFill>
              <a:latin typeface="Poppins"/>
              <a:ea typeface="Poppins"/>
              <a:cs typeface="Poppins"/>
              <a:sym typeface="Poppins"/>
            </a:endParaRPr>
          </a:p>
        </p:txBody>
      </p:sp>
      <p:sp>
        <p:nvSpPr>
          <p:cNvPr id="209" name="Google Shape;209;p23"/>
          <p:cNvSpPr txBox="1"/>
          <p:nvPr/>
        </p:nvSpPr>
        <p:spPr>
          <a:xfrm>
            <a:off x="213788" y="4088475"/>
            <a:ext cx="419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Staged rejectors</a:t>
            </a:r>
            <a:endParaRPr sz="1500">
              <a:solidFill>
                <a:schemeClr val="dk1"/>
              </a:solidFill>
              <a:latin typeface="Poppins"/>
              <a:ea typeface="Poppins"/>
              <a:cs typeface="Poppins"/>
              <a:sym typeface="Poppins"/>
            </a:endParaRPr>
          </a:p>
        </p:txBody>
      </p:sp>
      <p:sp>
        <p:nvSpPr>
          <p:cNvPr id="210" name="Google Shape;210;p23"/>
          <p:cNvSpPr txBox="1"/>
          <p:nvPr/>
        </p:nvSpPr>
        <p:spPr>
          <a:xfrm>
            <a:off x="5338199" y="4088475"/>
            <a:ext cx="34155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lang="it" sz="1500">
                <a:solidFill>
                  <a:schemeClr val="dk1"/>
                </a:solidFill>
                <a:latin typeface="Poppins"/>
                <a:ea typeface="Poppins"/>
                <a:cs typeface="Poppins"/>
                <a:sym typeface="Poppins"/>
              </a:rPr>
              <a:t>Joint rejectors</a:t>
            </a:r>
            <a:endParaRPr sz="1500">
              <a:solidFill>
                <a:schemeClr val="dk1"/>
              </a:solidFill>
              <a:latin typeface="Poppins"/>
              <a:ea typeface="Poppins"/>
              <a:cs typeface="Poppins"/>
              <a:sym typeface="Poppins"/>
            </a:endParaRPr>
          </a:p>
        </p:txBody>
      </p:sp>
      <p:pic>
        <p:nvPicPr>
          <p:cNvPr id="211" name="Google Shape;211;p23"/>
          <p:cNvPicPr preferRelativeResize="0"/>
          <p:nvPr/>
        </p:nvPicPr>
        <p:blipFill>
          <a:blip r:embed="rId3">
            <a:alphaModFix/>
          </a:blip>
          <a:stretch>
            <a:fillRect/>
          </a:stretch>
        </p:blipFill>
        <p:spPr>
          <a:xfrm>
            <a:off x="5273437" y="1900106"/>
            <a:ext cx="3085017" cy="1934981"/>
          </a:xfrm>
          <a:prstGeom prst="rect">
            <a:avLst/>
          </a:prstGeom>
          <a:noFill/>
          <a:ln>
            <a:noFill/>
          </a:ln>
        </p:spPr>
      </p:pic>
      <p:pic>
        <p:nvPicPr>
          <p:cNvPr id="212" name="Google Shape;212;p23"/>
          <p:cNvPicPr preferRelativeResize="0"/>
          <p:nvPr/>
        </p:nvPicPr>
        <p:blipFill>
          <a:blip r:embed="rId4">
            <a:alphaModFix/>
          </a:blip>
          <a:stretch>
            <a:fillRect/>
          </a:stretch>
        </p:blipFill>
        <p:spPr>
          <a:xfrm>
            <a:off x="650494" y="1871484"/>
            <a:ext cx="3135839" cy="2086275"/>
          </a:xfrm>
          <a:prstGeom prst="rect">
            <a:avLst/>
          </a:prstGeom>
          <a:noFill/>
          <a:ln>
            <a:noFill/>
          </a:ln>
        </p:spPr>
      </p:pic>
      <p:sp>
        <p:nvSpPr>
          <p:cNvPr id="213" name="Google Shape;213;p23"/>
          <p:cNvSpPr/>
          <p:nvPr/>
        </p:nvSpPr>
        <p:spPr>
          <a:xfrm>
            <a:off x="92588" y="1473450"/>
            <a:ext cx="8958900" cy="3629400"/>
          </a:xfrm>
          <a:prstGeom prst="rect">
            <a:avLst/>
          </a:prstGeom>
          <a:solidFill>
            <a:srgbClr val="FFFFFF">
              <a:alpha val="800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214" name="Google Shape;214;p23"/>
          <p:cNvGrpSpPr/>
          <p:nvPr/>
        </p:nvGrpSpPr>
        <p:grpSpPr>
          <a:xfrm>
            <a:off x="692813" y="2370881"/>
            <a:ext cx="7665694" cy="931275"/>
            <a:chOff x="923750" y="3161175"/>
            <a:chExt cx="10220925" cy="1241700"/>
          </a:xfrm>
        </p:grpSpPr>
        <p:sp>
          <p:nvSpPr>
            <p:cNvPr id="215" name="Google Shape;215;p23"/>
            <p:cNvSpPr txBox="1"/>
            <p:nvPr/>
          </p:nvSpPr>
          <p:spPr>
            <a:xfrm>
              <a:off x="923750" y="3161175"/>
              <a:ext cx="4311600" cy="8106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Here we observe the model’s output/confidence in various ways</a:t>
              </a:r>
              <a:endParaRPr sz="1100"/>
            </a:p>
          </p:txBody>
        </p:sp>
        <p:sp>
          <p:nvSpPr>
            <p:cNvPr id="216" name="Google Shape;216;p23"/>
            <p:cNvSpPr txBox="1"/>
            <p:nvPr/>
          </p:nvSpPr>
          <p:spPr>
            <a:xfrm>
              <a:off x="7031375" y="3161175"/>
              <a:ext cx="4113300" cy="1241700"/>
            </a:xfrm>
            <a:prstGeom prst="rect">
              <a:avLst/>
            </a:prstGeom>
            <a:solidFill>
              <a:srgbClr val="BFE2E0"/>
            </a:solid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000000"/>
                </a:buClr>
                <a:buSzPts val="1400"/>
                <a:buFont typeface="Arial"/>
                <a:buNone/>
              </a:pPr>
              <a:r>
                <a:rPr lang="it" sz="1400">
                  <a:solidFill>
                    <a:schemeClr val="dk1"/>
                  </a:solidFill>
                  <a:latin typeface="Poppins"/>
                  <a:ea typeface="Poppins"/>
                  <a:cs typeface="Poppins"/>
                  <a:sym typeface="Poppins"/>
                </a:rPr>
                <a:t>Here we design and train the model with an embedded rejector</a:t>
              </a:r>
              <a:endParaRPr sz="1100"/>
            </a:p>
          </p:txBody>
        </p:sp>
      </p:grpSp>
      <p:sp>
        <p:nvSpPr>
          <p:cNvPr id="217" name="Google Shape;217;p23"/>
          <p:cNvSpPr txBox="1"/>
          <p:nvPr/>
        </p:nvSpPr>
        <p:spPr>
          <a:xfrm>
            <a:off x="677092" y="338159"/>
            <a:ext cx="7356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it" sz="2800">
                <a:solidFill>
                  <a:schemeClr val="dk1"/>
                </a:solidFill>
                <a:latin typeface="Poppins"/>
                <a:ea typeface="Poppins"/>
                <a:cs typeface="Poppins"/>
                <a:sym typeface="Poppins"/>
              </a:rPr>
              <a:t>LEARNING TO REJECT</a:t>
            </a:r>
            <a:endParaRPr sz="28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100"/>
              <a:buFont typeface="Arial"/>
              <a:buNone/>
            </a:pPr>
            <a:r>
              <a:rPr lang="it" sz="2500">
                <a:solidFill>
                  <a:schemeClr val="dk1"/>
                </a:solidFill>
                <a:latin typeface="Poppins"/>
                <a:ea typeface="Poppins"/>
                <a:cs typeface="Poppins"/>
                <a:sym typeface="Poppins"/>
              </a:rPr>
              <a:t>Dependent Rejectors</a:t>
            </a:r>
            <a:endParaRPr sz="2500">
              <a:solidFill>
                <a:schemeClr val="dk1"/>
              </a:solidFill>
              <a:latin typeface="Poppins"/>
              <a:ea typeface="Poppins"/>
              <a:cs typeface="Poppins"/>
              <a:sym typeface="Poppins"/>
            </a:endParaRPr>
          </a:p>
        </p:txBody>
      </p:sp>
      <p:sp>
        <p:nvSpPr>
          <p:cNvPr id="218" name="Google Shape;218;p23"/>
          <p:cNvSpPr txBox="1"/>
          <p:nvPr/>
        </p:nvSpPr>
        <p:spPr>
          <a:xfrm>
            <a:off x="0" y="338161"/>
            <a:ext cx="677100" cy="962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A9988"/>
              </a:buClr>
              <a:buSzPts val="2000"/>
              <a:buFont typeface="Arial"/>
              <a:buNone/>
            </a:pPr>
            <a:r>
              <a:rPr b="1" lang="it" sz="2800">
                <a:solidFill>
                  <a:srgbClr val="FFFFFF"/>
                </a:solidFill>
                <a:latin typeface="Poppins"/>
                <a:ea typeface="Poppins"/>
                <a:cs typeface="Poppins"/>
                <a:sym typeface="Poppins"/>
              </a:rPr>
              <a:t>2</a:t>
            </a:r>
            <a:endParaRPr b="0" i="0" sz="1400" u="none" cap="none" strike="noStrike">
              <a:solidFill>
                <a:srgbClr val="FFFFFF"/>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