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Caveat"/>
      <p:regular r:id="rId29"/>
      <p:bold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Poppins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46519EB-1CBD-43F7-B60C-C27E955226C1}">
  <a:tblStyle styleId="{F46519EB-1CBD-43F7-B60C-C27E955226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Caveat-bold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35" Type="http://schemas.openxmlformats.org/officeDocument/2006/relationships/font" Target="fonts/Poppins-regular.fntdata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37" Type="http://schemas.openxmlformats.org/officeDocument/2006/relationships/font" Target="fonts/Poppins-italic.fntdata"/><Relationship Id="rId14" Type="http://schemas.openxmlformats.org/officeDocument/2006/relationships/slide" Target="slides/slide9.xml"/><Relationship Id="rId36" Type="http://schemas.openxmlformats.org/officeDocument/2006/relationships/font" Target="fonts/Poppins-bold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Poppi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ec7a6caf86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2ec7a6caf86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78615411c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278615411c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c7a6caf86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2ec7a6caf86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ec7a6caf86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2ec7a6caf86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ec7a6caf86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g2ec7a6caf86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78615411c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278615411c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278615411c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78615411cf_4_3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g278615411cf_4_3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ec7a6caf86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2ec7a6caf86_0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ec7a6caf86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g2ec7a6caf86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49f65b7399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g249f65b7399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a04dbcc16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2da04dbcc16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615411cf_0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615411cf_0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78615411cf_0_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c7a6caf86_0_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ec7a6caf86_0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8615411cf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78615411cf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78615411cf_4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8615411cf_4_2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78615411cf_4_2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278615411cf_4_2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c7a6caf86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ec7a6caf86_0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c7a6caf86_0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2ec7a6caf86_0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c7a6caf86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2ec7a6caf86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6" name="Google Shape;16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9" name="Google Shape;79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1"/>
          <p:cNvSpPr txBox="1"/>
          <p:nvPr>
            <p:ph hasCustomPrompt="1" type="title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>
            <p:ph idx="2" type="pic"/>
          </p:nvPr>
        </p:nvSpPr>
        <p:spPr>
          <a:xfrm>
            <a:off x="0" y="742122"/>
            <a:ext cx="12192000" cy="61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1274559" y="2346732"/>
            <a:ext cx="1080000" cy="1080000"/>
          </a:xfrm>
          <a:prstGeom prst="rect">
            <a:avLst/>
          </a:prstGeom>
          <a:solidFill>
            <a:srgbClr val="F4D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1274559" y="2655899"/>
            <a:ext cx="10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b="1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274558" y="3788537"/>
            <a:ext cx="1080000" cy="1080000"/>
          </a:xfrm>
          <a:prstGeom prst="rect">
            <a:avLst/>
          </a:prstGeom>
          <a:solidFill>
            <a:srgbClr val="3F3F3F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274558" y="4097705"/>
            <a:ext cx="10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b="1" i="0" sz="2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274559" y="5230342"/>
            <a:ext cx="1080000" cy="1080000"/>
          </a:xfrm>
          <a:prstGeom prst="rect">
            <a:avLst/>
          </a:prstGeom>
          <a:solidFill>
            <a:srgbClr val="F4D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274558" y="5539509"/>
            <a:ext cx="10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b="1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6" name="Google Shape;96;p15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794079"/>
            <a:ext cx="12192000" cy="5269841"/>
          </a:xfrm>
          <a:prstGeom prst="rect">
            <a:avLst/>
          </a:prstGeom>
          <a:noFill/>
          <a:ln>
            <a:noFill/>
          </a:ln>
          <a:effectLst>
            <a:outerShdw rotWithShape="0" algn="ctr" dir="5400000" dist="50800">
              <a:srgbClr val="000000">
                <a:alpha val="0"/>
              </a:srgbClr>
            </a:outerShdw>
            <a:reflection blurRad="0" dir="5400000" dist="50800" endA="0" endPos="65000" fadeDir="5400012" kx="0" rotWithShape="0" algn="bl" stA="0" stPos="0" sy="-100000" ky="0"/>
          </a:effectLst>
        </p:spPr>
      </p:pic>
      <p:sp>
        <p:nvSpPr>
          <p:cNvPr id="97" name="Google Shape;97;p15"/>
          <p:cNvSpPr txBox="1"/>
          <p:nvPr/>
        </p:nvSpPr>
        <p:spPr>
          <a:xfrm>
            <a:off x="400051" y="6416675"/>
            <a:ext cx="241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Autori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9411475" y="6416675"/>
            <a:ext cx="241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Data/Data/Data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035149" y="3773479"/>
            <a:ext cx="612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Eventuale Sottotitolo Lorem ipsum dolor sit amet, consectetur </a:t>
            </a: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adipiscing</a:t>
            </a:r>
            <a:r>
              <a:rPr b="0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elit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5"/>
          <p:cNvSpPr txBox="1"/>
          <p:nvPr>
            <p:ph type="title"/>
          </p:nvPr>
        </p:nvSpPr>
        <p:spPr>
          <a:xfrm>
            <a:off x="2955596" y="1605225"/>
            <a:ext cx="62808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"/>
              <a:buNone/>
              <a:defRPr b="1" i="0" sz="4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>
            <p:ph idx="2" type="pic"/>
          </p:nvPr>
        </p:nvSpPr>
        <p:spPr>
          <a:xfrm>
            <a:off x="797491" y="2832101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" name="Google Shape;103;p16"/>
          <p:cNvSpPr/>
          <p:nvPr>
            <p:ph idx="3" type="pic"/>
          </p:nvPr>
        </p:nvSpPr>
        <p:spPr>
          <a:xfrm>
            <a:off x="797491" y="3992944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797491" y="5170455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6506425" y="2839244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" name="Google Shape;106;p16"/>
          <p:cNvSpPr/>
          <p:nvPr>
            <p:ph idx="6" type="pic"/>
          </p:nvPr>
        </p:nvSpPr>
        <p:spPr>
          <a:xfrm>
            <a:off x="6506425" y="4000087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7" name="Google Shape;107;p16"/>
          <p:cNvSpPr/>
          <p:nvPr>
            <p:ph idx="7" type="pic"/>
          </p:nvPr>
        </p:nvSpPr>
        <p:spPr>
          <a:xfrm>
            <a:off x="6506425" y="5177598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797490" y="1046493"/>
            <a:ext cx="52986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6516234" y="1046492"/>
            <a:ext cx="45846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8" type="body"/>
          </p:nvPr>
        </p:nvSpPr>
        <p:spPr>
          <a:xfrm>
            <a:off x="2707142" y="2840038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9" type="body"/>
          </p:nvPr>
        </p:nvSpPr>
        <p:spPr>
          <a:xfrm>
            <a:off x="2707142" y="4009620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3" type="body"/>
          </p:nvPr>
        </p:nvSpPr>
        <p:spPr>
          <a:xfrm>
            <a:off x="2707142" y="5179202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4" type="body"/>
          </p:nvPr>
        </p:nvSpPr>
        <p:spPr>
          <a:xfrm>
            <a:off x="8416826" y="2840038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15" type="body"/>
          </p:nvPr>
        </p:nvSpPr>
        <p:spPr>
          <a:xfrm>
            <a:off x="8416826" y="4009620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6" type="body"/>
          </p:nvPr>
        </p:nvSpPr>
        <p:spPr>
          <a:xfrm>
            <a:off x="8416826" y="5179202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7" type="body"/>
          </p:nvPr>
        </p:nvSpPr>
        <p:spPr>
          <a:xfrm>
            <a:off x="1885542" y="2832100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8" type="body"/>
          </p:nvPr>
        </p:nvSpPr>
        <p:spPr>
          <a:xfrm>
            <a:off x="1885542" y="4017964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9" type="body"/>
          </p:nvPr>
        </p:nvSpPr>
        <p:spPr>
          <a:xfrm>
            <a:off x="1885542" y="5150627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20" type="body"/>
          </p:nvPr>
        </p:nvSpPr>
        <p:spPr>
          <a:xfrm>
            <a:off x="7605858" y="2832100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21" type="body"/>
          </p:nvPr>
        </p:nvSpPr>
        <p:spPr>
          <a:xfrm>
            <a:off x="7605858" y="4017964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22" type="body"/>
          </p:nvPr>
        </p:nvSpPr>
        <p:spPr>
          <a:xfrm>
            <a:off x="7605858" y="5150627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>
            <p:ph idx="2" type="pic"/>
          </p:nvPr>
        </p:nvSpPr>
        <p:spPr>
          <a:xfrm>
            <a:off x="0" y="741363"/>
            <a:ext cx="12192000" cy="33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" name="Google Shape;124;p17"/>
          <p:cNvSpPr/>
          <p:nvPr/>
        </p:nvSpPr>
        <p:spPr>
          <a:xfrm>
            <a:off x="0" y="755374"/>
            <a:ext cx="12191999" cy="3337084"/>
          </a:xfrm>
          <a:custGeom>
            <a:rect b="b" l="l" r="r" t="t"/>
            <a:pathLst>
              <a:path extrusionOk="0" h="3467100" w="12191999">
                <a:moveTo>
                  <a:pt x="0" y="0"/>
                </a:moveTo>
                <a:lnTo>
                  <a:pt x="12191999" y="0"/>
                </a:lnTo>
                <a:lnTo>
                  <a:pt x="12191999" y="3467100"/>
                </a:lnTo>
                <a:lnTo>
                  <a:pt x="0" y="3467100"/>
                </a:lnTo>
                <a:close/>
              </a:path>
            </a:pathLst>
          </a:custGeom>
          <a:solidFill>
            <a:srgbClr val="F4D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1159715" y="2559555"/>
            <a:ext cx="105156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7200"/>
              <a:buFont typeface="Poppins"/>
              <a:buNone/>
              <a:defRPr b="1" i="0" sz="7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1168767" y="3580572"/>
            <a:ext cx="5837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3" type="body"/>
          </p:nvPr>
        </p:nvSpPr>
        <p:spPr>
          <a:xfrm>
            <a:off x="1160463" y="4637315"/>
            <a:ext cx="4584600" cy="19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4" type="body"/>
          </p:nvPr>
        </p:nvSpPr>
        <p:spPr>
          <a:xfrm>
            <a:off x="6516234" y="4637315"/>
            <a:ext cx="4584600" cy="19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0" type="dt"/>
          </p:nvPr>
        </p:nvSpPr>
        <p:spPr>
          <a:xfrm>
            <a:off x="838200" y="649946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133" name="Google Shape;133;p18"/>
          <p:cNvSpPr txBox="1"/>
          <p:nvPr>
            <p:ph idx="11" type="ftr"/>
          </p:nvPr>
        </p:nvSpPr>
        <p:spPr>
          <a:xfrm>
            <a:off x="4038600" y="649946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>
            <p:ph idx="2" type="pic"/>
          </p:nvPr>
        </p:nvSpPr>
        <p:spPr>
          <a:xfrm>
            <a:off x="7010401" y="1677431"/>
            <a:ext cx="4203600" cy="449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" name="Google Shape;136;p19"/>
          <p:cNvSpPr/>
          <p:nvPr>
            <p:ph idx="3" type="pic"/>
          </p:nvPr>
        </p:nvSpPr>
        <p:spPr>
          <a:xfrm>
            <a:off x="952502" y="1677431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" name="Google Shape;137;p19"/>
          <p:cNvSpPr/>
          <p:nvPr>
            <p:ph idx="4" type="pic"/>
          </p:nvPr>
        </p:nvSpPr>
        <p:spPr>
          <a:xfrm>
            <a:off x="952502" y="2838274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8" name="Google Shape;138;p19"/>
          <p:cNvSpPr/>
          <p:nvPr>
            <p:ph idx="5" type="pic"/>
          </p:nvPr>
        </p:nvSpPr>
        <p:spPr>
          <a:xfrm>
            <a:off x="952502" y="4015785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" name="Google Shape;139;p19"/>
          <p:cNvSpPr/>
          <p:nvPr>
            <p:ph idx="6" type="pic"/>
          </p:nvPr>
        </p:nvSpPr>
        <p:spPr>
          <a:xfrm>
            <a:off x="952500" y="5209964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2962323" y="1677431"/>
            <a:ext cx="3651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7" type="body"/>
          </p:nvPr>
        </p:nvSpPr>
        <p:spPr>
          <a:xfrm>
            <a:off x="2962323" y="2847013"/>
            <a:ext cx="3651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8" type="body"/>
          </p:nvPr>
        </p:nvSpPr>
        <p:spPr>
          <a:xfrm>
            <a:off x="2962323" y="4016595"/>
            <a:ext cx="3651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9" type="body"/>
          </p:nvPr>
        </p:nvSpPr>
        <p:spPr>
          <a:xfrm>
            <a:off x="2140723" y="1669493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4" name="Google Shape;144;p19"/>
          <p:cNvSpPr txBox="1"/>
          <p:nvPr>
            <p:ph idx="13" type="body"/>
          </p:nvPr>
        </p:nvSpPr>
        <p:spPr>
          <a:xfrm>
            <a:off x="2140723" y="2855357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5" name="Google Shape;145;p19"/>
          <p:cNvSpPr txBox="1"/>
          <p:nvPr>
            <p:ph idx="14" type="body"/>
          </p:nvPr>
        </p:nvSpPr>
        <p:spPr>
          <a:xfrm>
            <a:off x="2140723" y="3988020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15" type="body"/>
          </p:nvPr>
        </p:nvSpPr>
        <p:spPr>
          <a:xfrm>
            <a:off x="2962323" y="5228707"/>
            <a:ext cx="3651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7" name="Google Shape;147;p19"/>
          <p:cNvSpPr txBox="1"/>
          <p:nvPr>
            <p:ph idx="16" type="body"/>
          </p:nvPr>
        </p:nvSpPr>
        <p:spPr>
          <a:xfrm>
            <a:off x="2140723" y="5200132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3" name="Google Shape;23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Google Shape;25;p3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0" name="Google Shape;30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4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8" name="Google Shape;3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5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7" name="Google Shape;4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4" name="Google Shape;5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7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61" name="Google Shape;61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8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9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4.png"/><Relationship Id="rId13" Type="http://schemas.openxmlformats.org/officeDocument/2006/relationships/image" Target="../media/image10.png"/><Relationship Id="rId1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rxiv.org/pdf/2402.06287" TargetMode="External"/><Relationship Id="rId4" Type="http://schemas.openxmlformats.org/officeDocument/2006/relationships/image" Target="../media/image21.gif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9.png"/><Relationship Id="rId8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yellow, person&#10;&#10;Description automatically generated" id="152" name="Google Shape;152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007" r="11005" t="0"/>
          <a:stretch/>
        </p:blipFill>
        <p:spPr>
          <a:xfrm>
            <a:off x="0" y="758825"/>
            <a:ext cx="4768850" cy="6115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4622047" y="3879783"/>
            <a:ext cx="706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703821" y="2705550"/>
            <a:ext cx="70659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2DF4D"/>
                </a:solidFill>
                <a:latin typeface="Poppins"/>
                <a:ea typeface="Poppins"/>
                <a:cs typeface="Poppins"/>
                <a:sym typeface="Poppins"/>
              </a:rPr>
              <a:t>AI, meet Human</a:t>
            </a:r>
            <a:endParaRPr b="1" sz="6000">
              <a:solidFill>
                <a:srgbClr val="F2DF4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Hybrid models for hybrid decisions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7273247" y="5256141"/>
            <a:ext cx="4414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Roberto Pellungrini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Mattia Setzu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Andrea Beretta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/>
        </p:nvSpPr>
        <p:spPr>
          <a:xfrm>
            <a:off x="67710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 </a:t>
            </a: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reasoning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Ruling (?) of the model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9"/>
          <p:cNvSpPr txBox="1"/>
          <p:nvPr>
            <p:ph idx="4294967295" type="body"/>
          </p:nvPr>
        </p:nvSpPr>
        <p:spPr>
          <a:xfrm>
            <a:off x="677150" y="4808000"/>
            <a:ext cx="10851600" cy="17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Identifying context: is the patient sunburnt?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Dealing with uncertainty: is the model </a:t>
            </a:r>
            <a:r>
              <a:rPr i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sure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about this?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Incorporating knowledge: melanomas may stem from some genetic diseases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9"/>
          <p:cNvSpPr/>
          <p:nvPr/>
        </p:nvSpPr>
        <p:spPr>
          <a:xfrm>
            <a:off x="8453631" y="2665488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8550681" y="2688288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1" name="Google Shape;271;p29"/>
          <p:cNvSpPr/>
          <p:nvPr/>
        </p:nvSpPr>
        <p:spPr>
          <a:xfrm>
            <a:off x="8453631" y="2131263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8453631" y="2131263"/>
            <a:ext cx="677100" cy="445800"/>
          </a:xfrm>
          <a:prstGeom prst="roundRect">
            <a:avLst>
              <a:gd fmla="val 16667" name="adj"/>
            </a:avLst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2867170" y="3142381"/>
            <a:ext cx="289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400" u="none" cap="none" strike="noStrike">
                <a:latin typeface="Poppins"/>
                <a:ea typeface="Poppins"/>
                <a:cs typeface="Poppins"/>
                <a:sym typeface="Poppins"/>
              </a:rPr>
              <a:t>Are these melanomas?</a:t>
            </a:r>
            <a:endParaRPr i="0" sz="24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4" name="Google Shape;274;p29"/>
          <p:cNvPicPr preferRelativeResize="0"/>
          <p:nvPr/>
        </p:nvPicPr>
        <p:blipFill rotWithShape="1">
          <a:blip r:embed="rId3">
            <a:alphaModFix/>
          </a:blip>
          <a:srcRect b="40443" l="31925" r="30761" t="20582"/>
          <a:stretch/>
        </p:blipFill>
        <p:spPr>
          <a:xfrm>
            <a:off x="2867173" y="2177767"/>
            <a:ext cx="1381650" cy="96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oot&#10;&#10;Description automatically generated with low confidence" id="275" name="Google Shape;27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844" y="2180307"/>
            <a:ext cx="1382099" cy="962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9"/>
          <p:cNvSpPr/>
          <p:nvPr/>
        </p:nvSpPr>
        <p:spPr>
          <a:xfrm>
            <a:off x="6213830" y="1959338"/>
            <a:ext cx="1604400" cy="140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277" name="Google Shape;27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2306" y="2075663"/>
            <a:ext cx="1167425" cy="116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29"/>
          <p:cNvCxnSpPr>
            <a:stCxn id="275" idx="3"/>
            <a:endCxn id="276" idx="1"/>
          </p:cNvCxnSpPr>
          <p:nvPr/>
        </p:nvCxnSpPr>
        <p:spPr>
          <a:xfrm flipH="1" rot="10800000">
            <a:off x="5702943" y="2659242"/>
            <a:ext cx="5109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9" name="Google Shape;279;p29"/>
          <p:cNvSpPr txBox="1"/>
          <p:nvPr/>
        </p:nvSpPr>
        <p:spPr>
          <a:xfrm>
            <a:off x="8550681" y="2154063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8453631" y="2665488"/>
            <a:ext cx="178200" cy="445800"/>
          </a:xfrm>
          <a:prstGeom prst="roundRect">
            <a:avLst>
              <a:gd fmla="val 16667" name="adj"/>
            </a:avLst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29"/>
          <p:cNvCxnSpPr>
            <a:stCxn id="276" idx="3"/>
          </p:cNvCxnSpPr>
          <p:nvPr/>
        </p:nvCxnSpPr>
        <p:spPr>
          <a:xfrm flipH="1" rot="10800000">
            <a:off x="7818230" y="2656688"/>
            <a:ext cx="510900" cy="2700"/>
          </a:xfrm>
          <a:prstGeom prst="straightConnector1">
            <a:avLst/>
          </a:prstGeom>
          <a:noFill/>
          <a:ln cap="flat" cmpd="sng" w="19050">
            <a:solidFill>
              <a:srgbClr val="BFE2E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2" name="Google Shape;282;p29"/>
          <p:cNvSpPr txBox="1"/>
          <p:nvPr/>
        </p:nvSpPr>
        <p:spPr>
          <a:xfrm>
            <a:off x="6195530" y="3449425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/>
        </p:nvSpPr>
        <p:spPr>
          <a:xfrm>
            <a:off x="67710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 </a:t>
            </a: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reasoning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Ruling (?) of the model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0"/>
          <p:cNvSpPr txBox="1"/>
          <p:nvPr>
            <p:ph idx="4294967295" type="body"/>
          </p:nvPr>
        </p:nvSpPr>
        <p:spPr>
          <a:xfrm>
            <a:off x="677150" y="4808000"/>
            <a:ext cx="10851600" cy="17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Identifying context: what is the post 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referring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Dealing with uncertainty: is the model </a:t>
            </a:r>
            <a:r>
              <a:rPr i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sure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about this?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Incorporating knowledge: how is hate speech defined?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p30"/>
          <p:cNvSpPr/>
          <p:nvPr/>
        </p:nvSpPr>
        <p:spPr>
          <a:xfrm>
            <a:off x="8453631" y="2665488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8550681" y="2688288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8453631" y="2131263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8453631" y="2131263"/>
            <a:ext cx="677100" cy="445800"/>
          </a:xfrm>
          <a:prstGeom prst="roundRect">
            <a:avLst>
              <a:gd fmla="val 16667" name="adj"/>
            </a:avLst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2867170" y="3142381"/>
            <a:ext cx="289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Is this post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antisemitic?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6213830" y="1959338"/>
            <a:ext cx="1604400" cy="140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296" name="Google Shape;2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2306" y="2075663"/>
            <a:ext cx="1167425" cy="116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30"/>
          <p:cNvCxnSpPr>
            <a:stCxn id="298" idx="3"/>
            <a:endCxn id="295" idx="1"/>
          </p:cNvCxnSpPr>
          <p:nvPr/>
        </p:nvCxnSpPr>
        <p:spPr>
          <a:xfrm flipH="1" rot="10800000">
            <a:off x="5702930" y="2659388"/>
            <a:ext cx="5109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9" name="Google Shape;299;p30"/>
          <p:cNvSpPr txBox="1"/>
          <p:nvPr/>
        </p:nvSpPr>
        <p:spPr>
          <a:xfrm>
            <a:off x="8550681" y="2154063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0" name="Google Shape;300;p30"/>
          <p:cNvSpPr/>
          <p:nvPr/>
        </p:nvSpPr>
        <p:spPr>
          <a:xfrm>
            <a:off x="8453631" y="2665488"/>
            <a:ext cx="178200" cy="445800"/>
          </a:xfrm>
          <a:prstGeom prst="roundRect">
            <a:avLst>
              <a:gd fmla="val 16667" name="adj"/>
            </a:avLst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30"/>
          <p:cNvCxnSpPr>
            <a:stCxn id="295" idx="3"/>
          </p:cNvCxnSpPr>
          <p:nvPr/>
        </p:nvCxnSpPr>
        <p:spPr>
          <a:xfrm flipH="1" rot="10800000">
            <a:off x="7818230" y="2656688"/>
            <a:ext cx="510900" cy="2700"/>
          </a:xfrm>
          <a:prstGeom prst="straightConnector1">
            <a:avLst/>
          </a:prstGeom>
          <a:noFill/>
          <a:ln cap="flat" cmpd="sng" w="19050">
            <a:solidFill>
              <a:srgbClr val="BFE2E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2" name="Google Shape;302;p30"/>
          <p:cNvSpPr txBox="1"/>
          <p:nvPr/>
        </p:nvSpPr>
        <p:spPr>
          <a:xfrm>
            <a:off x="6195530" y="3449425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2867175" y="2045700"/>
            <a:ext cx="28356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veat"/>
                <a:ea typeface="Caveat"/>
                <a:cs typeface="Caveat"/>
                <a:sym typeface="Caveat"/>
              </a:rPr>
              <a:t>Where is ISIS when we need them?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/>
          <p:nvPr/>
        </p:nvSpPr>
        <p:spPr>
          <a:xfrm>
            <a:off x="67710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Human</a:t>
            </a: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 reasoning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Ruling of the (less than rational) mind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1"/>
          <p:cNvSpPr txBox="1"/>
          <p:nvPr>
            <p:ph idx="4294967295" type="body"/>
          </p:nvPr>
        </p:nvSpPr>
        <p:spPr>
          <a:xfrm>
            <a:off x="677150" y="1922625"/>
            <a:ext cx="10851600" cy="44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Human reasoning is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flexible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context-aware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31"/>
          <p:cNvSpPr txBox="1"/>
          <p:nvPr>
            <p:ph idx="4294967295" type="body"/>
          </p:nvPr>
        </p:nvSpPr>
        <p:spPr>
          <a:xfrm>
            <a:off x="539400" y="3812500"/>
            <a:ext cx="54417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Great at…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dealing with uncertainty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weighing context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adapting to new domains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31"/>
          <p:cNvSpPr txBox="1"/>
          <p:nvPr>
            <p:ph idx="4294967295" type="body"/>
          </p:nvPr>
        </p:nvSpPr>
        <p:spPr>
          <a:xfrm>
            <a:off x="6210900" y="3812500"/>
            <a:ext cx="5441700" cy="17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 so great at…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precise and repetitive tasks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perfect recall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/>
          <p:nvPr/>
        </p:nvSpPr>
        <p:spPr>
          <a:xfrm>
            <a:off x="67710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Human</a:t>
            </a: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 reasoning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Ruling of the (less than rational) mind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8453631" y="2665488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8550681" y="2688288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8453631" y="2131263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2"/>
          <p:cNvSpPr/>
          <p:nvPr/>
        </p:nvSpPr>
        <p:spPr>
          <a:xfrm>
            <a:off x="8453631" y="2131263"/>
            <a:ext cx="677100" cy="445800"/>
          </a:xfrm>
          <a:prstGeom prst="roundRect">
            <a:avLst>
              <a:gd fmla="val 16667" name="adj"/>
            </a:avLst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2867170" y="3142381"/>
            <a:ext cx="289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400" u="none" cap="none" strike="noStrike">
                <a:latin typeface="Poppins"/>
                <a:ea typeface="Poppins"/>
                <a:cs typeface="Poppins"/>
                <a:sym typeface="Poppins"/>
              </a:rPr>
              <a:t>Are these melanomas?</a:t>
            </a:r>
            <a:endParaRPr i="0" sz="24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4" name="Google Shape;324;p32"/>
          <p:cNvPicPr preferRelativeResize="0"/>
          <p:nvPr/>
        </p:nvPicPr>
        <p:blipFill rotWithShape="1">
          <a:blip r:embed="rId3">
            <a:alphaModFix/>
          </a:blip>
          <a:srcRect b="40443" l="31925" r="30761" t="20582"/>
          <a:stretch/>
        </p:blipFill>
        <p:spPr>
          <a:xfrm>
            <a:off x="2867173" y="2177767"/>
            <a:ext cx="1381650" cy="96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oot&#10;&#10;Description automatically generated with low confidence" id="325" name="Google Shape;32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844" y="2180307"/>
            <a:ext cx="1382099" cy="962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32"/>
          <p:cNvCxnSpPr>
            <a:stCxn id="325" idx="3"/>
            <a:endCxn id="327" idx="1"/>
          </p:cNvCxnSpPr>
          <p:nvPr/>
        </p:nvCxnSpPr>
        <p:spPr>
          <a:xfrm flipH="1" rot="10800000">
            <a:off x="5702943" y="2659242"/>
            <a:ext cx="5109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8" name="Google Shape;328;p32"/>
          <p:cNvSpPr txBox="1"/>
          <p:nvPr/>
        </p:nvSpPr>
        <p:spPr>
          <a:xfrm>
            <a:off x="8550681" y="2154063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8453631" y="2665488"/>
            <a:ext cx="178200" cy="445800"/>
          </a:xfrm>
          <a:prstGeom prst="roundRect">
            <a:avLst>
              <a:gd fmla="val 16667" name="adj"/>
            </a:avLst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3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10940" l="0" r="0" t="1746"/>
          <a:stretch/>
        </p:blipFill>
        <p:spPr>
          <a:xfrm>
            <a:off x="6578000" y="1608673"/>
            <a:ext cx="1097622" cy="149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1" name="Google Shape;331;p32"/>
          <p:cNvSpPr txBox="1"/>
          <p:nvPr/>
        </p:nvSpPr>
        <p:spPr>
          <a:xfrm>
            <a:off x="6220646" y="3206096"/>
            <a:ext cx="1827300" cy="445800"/>
          </a:xfrm>
          <a:prstGeom prst="rect">
            <a:avLst/>
          </a:prstGeom>
          <a:solidFill>
            <a:srgbClr val="F2DF4D"/>
          </a:solidFill>
          <a:ln cap="flat" cmpd="sng" w="28575">
            <a:solidFill>
              <a:srgbClr val="F2DF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22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32" name="Google Shape;332;p32"/>
          <p:cNvSpPr txBox="1"/>
          <p:nvPr>
            <p:ph idx="4294967295" type="body"/>
          </p:nvPr>
        </p:nvSpPr>
        <p:spPr>
          <a:xfrm>
            <a:off x="677150" y="4427000"/>
            <a:ext cx="10851600" cy="21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ealing with uncertainty: it seems like it, but I may need further research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Weighing context: is the patient sunburnt?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Adapting to new domains: does the patient have other skin conditions?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 txBox="1"/>
          <p:nvPr/>
        </p:nvSpPr>
        <p:spPr>
          <a:xfrm>
            <a:off x="8034225" y="1687963"/>
            <a:ext cx="257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Poor at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33"/>
          <p:cNvSpPr txBox="1"/>
          <p:nvPr/>
        </p:nvSpPr>
        <p:spPr>
          <a:xfrm>
            <a:off x="677106" y="557612"/>
            <a:ext cx="980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Human VS Machine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33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0" name="Google Shape;340;p33"/>
          <p:cNvGraphicFramePr/>
          <p:nvPr/>
        </p:nvGraphicFramePr>
        <p:xfrm>
          <a:off x="677075" y="227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{F46519EB-1CBD-43F7-B60C-C27E955226C1}</a:tableStyleId>
              </a:tblPr>
              <a:tblGrid>
                <a:gridCol w="3437675"/>
                <a:gridCol w="3919475"/>
                <a:gridCol w="3437675"/>
              </a:tblGrid>
              <a:tr h="52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2B2B2B"/>
                          </a:solidFill>
                          <a:highlight>
                            <a:srgbClr val="BFE2E0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Machine</a:t>
                      </a:r>
                      <a:endParaRPr b="1" sz="2000">
                        <a:highlight>
                          <a:srgbClr val="BFE2E0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pattern recognition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identifying correlations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identifying context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dealing with uncertainty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incorporating knowledge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00">
                          <a:solidFill>
                            <a:srgbClr val="2B2B2B"/>
                          </a:solidFill>
                          <a:highlight>
                            <a:srgbClr val="F2DF4D"/>
                          </a:highlight>
                          <a:latin typeface="Caveat"/>
                          <a:ea typeface="Caveat"/>
                          <a:cs typeface="Caveat"/>
                          <a:sym typeface="Caveat"/>
                        </a:rPr>
                        <a:t>Human</a:t>
                      </a:r>
                      <a:endParaRPr b="1" sz="2900">
                        <a:highlight>
                          <a:srgbClr val="F2DF4D"/>
                        </a:highlight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dealing with uncertainty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weighing context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adapting to new domains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precise and repetitive tasks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perfect recall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1" name="Google Shape;341;p33"/>
          <p:cNvSpPr/>
          <p:nvPr/>
        </p:nvSpPr>
        <p:spPr>
          <a:xfrm>
            <a:off x="4114750" y="1756971"/>
            <a:ext cx="331500" cy="354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0DEAA"/>
          </a:solidFill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03975" y="1755634"/>
            <a:ext cx="331500" cy="357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BDAD3"/>
          </a:solidFill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3"/>
          <p:cNvSpPr txBox="1"/>
          <p:nvPr/>
        </p:nvSpPr>
        <p:spPr>
          <a:xfrm>
            <a:off x="4114750" y="1687975"/>
            <a:ext cx="271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Great at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/>
          <p:nvPr/>
        </p:nvSpPr>
        <p:spPr>
          <a:xfrm>
            <a:off x="961285" y="3580860"/>
            <a:ext cx="2802000" cy="1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rPr>
              <a:t>Human Oversight</a:t>
            </a:r>
            <a:endParaRPr sz="1600">
              <a:solidFill>
                <a:srgbClr val="9494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34"/>
          <p:cNvSpPr txBox="1"/>
          <p:nvPr/>
        </p:nvSpPr>
        <p:spPr>
          <a:xfrm>
            <a:off x="7979232" y="3580858"/>
            <a:ext cx="2782500" cy="1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sz="1600">
              <a:solidFill>
                <a:srgbClr val="9494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34"/>
          <p:cNvSpPr txBox="1"/>
          <p:nvPr/>
        </p:nvSpPr>
        <p:spPr>
          <a:xfrm>
            <a:off x="4460565" y="3580859"/>
            <a:ext cx="2802000" cy="1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949494"/>
              </a:buClr>
              <a:buSzPts val="1600"/>
              <a:buFont typeface="Arial"/>
              <a:buNone/>
            </a:pPr>
            <a:r>
              <a:rPr lang="en-US" sz="2400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rPr>
              <a:t>Learning to Abstain</a:t>
            </a:r>
            <a:endParaRPr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2" name="Google Shape;352;p34"/>
          <p:cNvSpPr txBox="1"/>
          <p:nvPr/>
        </p:nvSpPr>
        <p:spPr>
          <a:xfrm>
            <a:off x="961283" y="2902447"/>
            <a:ext cx="2802000" cy="611700"/>
          </a:xfrm>
          <a:prstGeom prst="rect">
            <a:avLst/>
          </a:prstGeom>
          <a:solidFill>
            <a:srgbClr val="F2DF4D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700"/>
              <a:buFont typeface="Arial"/>
              <a:buNone/>
            </a:pPr>
            <a:r>
              <a:rPr b="1" i="0" lang="en-US" sz="3700" u="none" cap="none" strike="noStrike">
                <a:solidFill>
                  <a:srgbClr val="2B2B2B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34"/>
          <p:cNvSpPr txBox="1"/>
          <p:nvPr/>
        </p:nvSpPr>
        <p:spPr>
          <a:xfrm>
            <a:off x="4460565" y="2894433"/>
            <a:ext cx="2802000" cy="611700"/>
          </a:xfrm>
          <a:prstGeom prst="rect">
            <a:avLst/>
          </a:prstGeom>
          <a:solidFill>
            <a:srgbClr val="BFE2E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700"/>
              <a:buFont typeface="Arial"/>
              <a:buNone/>
            </a:pPr>
            <a:r>
              <a:rPr b="1" i="0" lang="en-US" sz="3700" u="none" cap="none" strike="noStrike">
                <a:solidFill>
                  <a:srgbClr val="2B2B2B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34"/>
          <p:cNvSpPr txBox="1"/>
          <p:nvPr/>
        </p:nvSpPr>
        <p:spPr>
          <a:xfrm>
            <a:off x="7959843" y="2894433"/>
            <a:ext cx="2802000" cy="611700"/>
          </a:xfrm>
          <a:prstGeom prst="rect">
            <a:avLst/>
          </a:prstGeom>
          <a:solidFill>
            <a:srgbClr val="C9E2B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700"/>
              <a:buFont typeface="Arial"/>
              <a:buNone/>
            </a:pPr>
            <a:r>
              <a:rPr b="1" i="0" lang="en-US" sz="3700" u="none" cap="none" strike="noStrike">
                <a:solidFill>
                  <a:srgbClr val="2B2B2B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34"/>
          <p:cNvSpPr txBox="1"/>
          <p:nvPr/>
        </p:nvSpPr>
        <p:spPr>
          <a:xfrm>
            <a:off x="677106" y="557612"/>
            <a:ext cx="980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Three Learning Paradigms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34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Hybrid decision-making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A dance of two steps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35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35"/>
          <p:cNvCxnSpPr/>
          <p:nvPr/>
        </p:nvCxnSpPr>
        <p:spPr>
          <a:xfrm flipH="1" rot="10800000">
            <a:off x="5576436" y="3424337"/>
            <a:ext cx="510900" cy="2700"/>
          </a:xfrm>
          <a:prstGeom prst="straightConnector1">
            <a:avLst/>
          </a:prstGeom>
          <a:noFill/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4" name="Google Shape;364;p35"/>
          <p:cNvSpPr txBox="1"/>
          <p:nvPr/>
        </p:nvSpPr>
        <p:spPr>
          <a:xfrm>
            <a:off x="3972037" y="3228887"/>
            <a:ext cx="1641000" cy="4002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5" name="Google Shape;365;p35"/>
          <p:cNvSpPr txBox="1"/>
          <p:nvPr/>
        </p:nvSpPr>
        <p:spPr>
          <a:xfrm>
            <a:off x="6123936" y="3228899"/>
            <a:ext cx="1641000" cy="400200"/>
          </a:xfrm>
          <a:prstGeom prst="rect">
            <a:avLst/>
          </a:prstGeom>
          <a:solidFill>
            <a:srgbClr val="F2DF4D"/>
          </a:solidFill>
          <a:ln cap="flat" cmpd="sng" w="28575">
            <a:solidFill>
              <a:srgbClr val="F2DF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66" name="Google Shape;366;p35"/>
          <p:cNvSpPr txBox="1"/>
          <p:nvPr/>
        </p:nvSpPr>
        <p:spPr>
          <a:xfrm>
            <a:off x="8461487" y="3225599"/>
            <a:ext cx="1641000" cy="400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67" name="Google Shape;367;p35"/>
          <p:cNvCxnSpPr>
            <a:stCxn id="365" idx="3"/>
            <a:endCxn id="366" idx="1"/>
          </p:cNvCxnSpPr>
          <p:nvPr/>
        </p:nvCxnSpPr>
        <p:spPr>
          <a:xfrm flipH="1" rot="10800000">
            <a:off x="7764937" y="3425699"/>
            <a:ext cx="696600" cy="3300"/>
          </a:xfrm>
          <a:prstGeom prst="straightConnector1">
            <a:avLst/>
          </a:prstGeom>
          <a:noFill/>
          <a:ln cap="flat" cmpd="sng" w="28575">
            <a:solidFill>
              <a:srgbClr val="F2DF4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8" name="Google Shape;368;p35"/>
          <p:cNvSpPr txBox="1"/>
          <p:nvPr/>
        </p:nvSpPr>
        <p:spPr>
          <a:xfrm>
            <a:off x="2089514" y="3069000"/>
            <a:ext cx="720000" cy="72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0" i="0"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9" name="Google Shape;369;p35"/>
          <p:cNvSpPr txBox="1"/>
          <p:nvPr/>
        </p:nvSpPr>
        <p:spPr>
          <a:xfrm>
            <a:off x="3972037" y="3234587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Hybrid decision-making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A dance of two steps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36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p36"/>
          <p:cNvCxnSpPr>
            <a:stCxn id="377" idx="3"/>
            <a:endCxn id="378" idx="1"/>
          </p:cNvCxnSpPr>
          <p:nvPr/>
        </p:nvCxnSpPr>
        <p:spPr>
          <a:xfrm>
            <a:off x="5613036" y="3199569"/>
            <a:ext cx="2848500" cy="0"/>
          </a:xfrm>
          <a:prstGeom prst="straightConnector1">
            <a:avLst/>
          </a:prstGeom>
          <a:noFill/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7" name="Google Shape;377;p36"/>
          <p:cNvSpPr txBox="1"/>
          <p:nvPr/>
        </p:nvSpPr>
        <p:spPr>
          <a:xfrm>
            <a:off x="3972037" y="2999469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9" name="Google Shape;379;p36"/>
          <p:cNvSpPr txBox="1"/>
          <p:nvPr/>
        </p:nvSpPr>
        <p:spPr>
          <a:xfrm>
            <a:off x="6123936" y="3458331"/>
            <a:ext cx="1641000" cy="400200"/>
          </a:xfrm>
          <a:prstGeom prst="rect">
            <a:avLst/>
          </a:prstGeom>
          <a:solidFill>
            <a:srgbClr val="F2DF4D"/>
          </a:solidFill>
          <a:ln cap="flat" cmpd="sng" w="28575">
            <a:solidFill>
              <a:srgbClr val="F2DF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8" name="Google Shape;378;p36"/>
          <p:cNvSpPr txBox="1"/>
          <p:nvPr/>
        </p:nvSpPr>
        <p:spPr>
          <a:xfrm>
            <a:off x="8461487" y="2999481"/>
            <a:ext cx="1641000" cy="400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0" name="Google Shape;380;p36"/>
          <p:cNvCxnSpPr>
            <a:stCxn id="379" idx="3"/>
            <a:endCxn id="378" idx="1"/>
          </p:cNvCxnSpPr>
          <p:nvPr/>
        </p:nvCxnSpPr>
        <p:spPr>
          <a:xfrm flipH="1" rot="10800000">
            <a:off x="7764937" y="3199731"/>
            <a:ext cx="696600" cy="458700"/>
          </a:xfrm>
          <a:prstGeom prst="straightConnector1">
            <a:avLst/>
          </a:prstGeom>
          <a:noFill/>
          <a:ln cap="flat" cmpd="sng" w="28575">
            <a:solidFill>
              <a:srgbClr val="F2DF4D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381" name="Google Shape;381;p36"/>
          <p:cNvCxnSpPr>
            <a:stCxn id="377" idx="3"/>
            <a:endCxn id="379" idx="1"/>
          </p:cNvCxnSpPr>
          <p:nvPr/>
        </p:nvCxnSpPr>
        <p:spPr>
          <a:xfrm>
            <a:off x="5613037" y="3199569"/>
            <a:ext cx="510900" cy="459000"/>
          </a:xfrm>
          <a:prstGeom prst="straightConnector1">
            <a:avLst/>
          </a:prstGeom>
          <a:noFill/>
          <a:ln cap="flat" cmpd="sng" w="28575">
            <a:solidFill>
              <a:srgbClr val="BFE2E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382" name="Google Shape;382;p36"/>
          <p:cNvSpPr txBox="1"/>
          <p:nvPr/>
        </p:nvSpPr>
        <p:spPr>
          <a:xfrm>
            <a:off x="2089514" y="3069007"/>
            <a:ext cx="720000" cy="72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Hybrid decision-making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A dance of two steps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37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7"/>
          <p:cNvSpPr/>
          <p:nvPr/>
        </p:nvSpPr>
        <p:spPr>
          <a:xfrm>
            <a:off x="3861612" y="2776650"/>
            <a:ext cx="4234500" cy="1304700"/>
          </a:xfrm>
          <a:prstGeom prst="rect">
            <a:avLst/>
          </a:prstGeom>
          <a:noFill/>
          <a:ln cap="flat" cmpd="sng" w="2857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7"/>
          <p:cNvSpPr txBox="1"/>
          <p:nvPr/>
        </p:nvSpPr>
        <p:spPr>
          <a:xfrm>
            <a:off x="4082412" y="3198250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6234311" y="3198262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92" name="Google Shape;392;p37"/>
          <p:cNvSpPr txBox="1"/>
          <p:nvPr/>
        </p:nvSpPr>
        <p:spPr>
          <a:xfrm>
            <a:off x="8461487" y="3228912"/>
            <a:ext cx="1641000" cy="400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93" name="Google Shape;393;p37"/>
          <p:cNvCxnSpPr>
            <a:stCxn id="389" idx="3"/>
            <a:endCxn id="392" idx="1"/>
          </p:cNvCxnSpPr>
          <p:nvPr/>
        </p:nvCxnSpPr>
        <p:spPr>
          <a:xfrm>
            <a:off x="8096112" y="3429000"/>
            <a:ext cx="365400" cy="0"/>
          </a:xfrm>
          <a:prstGeom prst="straightConnector1">
            <a:avLst/>
          </a:prstGeom>
          <a:noFill/>
          <a:ln cap="flat" cmpd="sng" w="28575">
            <a:solidFill>
              <a:srgbClr val="D0DEA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4" name="Google Shape;394;p37"/>
          <p:cNvCxnSpPr>
            <a:stCxn id="391" idx="2"/>
            <a:endCxn id="390" idx="2"/>
          </p:cNvCxnSpPr>
          <p:nvPr/>
        </p:nvCxnSpPr>
        <p:spPr>
          <a:xfrm rot="5400000">
            <a:off x="5978562" y="2522812"/>
            <a:ext cx="600" cy="2151900"/>
          </a:xfrm>
          <a:prstGeom prst="bentConnector3">
            <a:avLst>
              <a:gd fmla="val 39687500" name="adj1"/>
            </a:avLst>
          </a:prstGeom>
          <a:noFill/>
          <a:ln cap="flat" cmpd="sng" w="28575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395" name="Google Shape;395;p37"/>
          <p:cNvCxnSpPr>
            <a:stCxn id="391" idx="0"/>
            <a:endCxn id="390" idx="0"/>
          </p:cNvCxnSpPr>
          <p:nvPr/>
        </p:nvCxnSpPr>
        <p:spPr>
          <a:xfrm rot="5400000">
            <a:off x="5978562" y="2122612"/>
            <a:ext cx="600" cy="2151900"/>
          </a:xfrm>
          <a:prstGeom prst="bentConnector3">
            <a:avLst>
              <a:gd fmla="val -39689500" name="adj1"/>
            </a:avLst>
          </a:prstGeom>
          <a:noFill/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6" name="Google Shape;396;p37"/>
          <p:cNvSpPr txBox="1"/>
          <p:nvPr/>
        </p:nvSpPr>
        <p:spPr>
          <a:xfrm>
            <a:off x="2089514" y="3069013"/>
            <a:ext cx="720000" cy="72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Hybrid decision-making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A dance of two steps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38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8"/>
          <p:cNvSpPr txBox="1"/>
          <p:nvPr>
            <p:ph idx="4294967295" type="body"/>
          </p:nvPr>
        </p:nvSpPr>
        <p:spPr>
          <a:xfrm>
            <a:off x="677150" y="1922625"/>
            <a:ext cx="10851600" cy="44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Before understanding the loop, we need to understand its actors…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starting from the most complex ones: </a:t>
            </a: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human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does a human see?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does a human understand?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does a human correct?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/>
        </p:nvSpPr>
        <p:spPr>
          <a:xfrm>
            <a:off x="67710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The course at a glance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 txBox="1"/>
          <p:nvPr>
            <p:ph idx="4294967295" type="body"/>
          </p:nvPr>
        </p:nvSpPr>
        <p:spPr>
          <a:xfrm>
            <a:off x="677150" y="1455201"/>
            <a:ext cx="10851600" cy="45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Five lectures: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Introduction and human decision making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Human oversight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 to abstain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Code w/ us!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Three lecturers: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Andrea Beretta. PhD. 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Researcher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@CNR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Roberto Pellungrini. Researcher @Scuola Normale Superiore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Mattia Setzu. Researcher @University of Pisa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/>
        </p:nvSpPr>
        <p:spPr>
          <a:xfrm>
            <a:off x="67710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The KDD Lab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0462" y="5014609"/>
            <a:ext cx="925547" cy="43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5703" y="5575041"/>
            <a:ext cx="1190704" cy="3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4873" y="6171305"/>
            <a:ext cx="1934867" cy="36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6">
            <a:alphaModFix/>
          </a:blip>
          <a:srcRect b="23172" l="7298" r="7537" t="25091"/>
          <a:stretch/>
        </p:blipFill>
        <p:spPr>
          <a:xfrm>
            <a:off x="6789930" y="4168414"/>
            <a:ext cx="3026148" cy="65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7">
            <a:alphaModFix/>
          </a:blip>
          <a:srcRect b="8325" l="11299" r="11462" t="8250"/>
          <a:stretch/>
        </p:blipFill>
        <p:spPr>
          <a:xfrm>
            <a:off x="5415544" y="4355031"/>
            <a:ext cx="1355967" cy="100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63660" y="4970100"/>
            <a:ext cx="1541846" cy="45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9">
            <a:alphaModFix/>
          </a:blip>
          <a:srcRect b="15095" l="6630" r="7259" t="0"/>
          <a:stretch/>
        </p:blipFill>
        <p:spPr>
          <a:xfrm>
            <a:off x="5237226" y="5575042"/>
            <a:ext cx="1680002" cy="63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84893" y="5547081"/>
            <a:ext cx="925569" cy="62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986904" y="3899633"/>
            <a:ext cx="1541846" cy="102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12">
            <a:alphaModFix/>
          </a:blip>
          <a:srcRect b="37459" l="13677" r="10461" t="36122"/>
          <a:stretch/>
        </p:blipFill>
        <p:spPr>
          <a:xfrm>
            <a:off x="9986905" y="5677489"/>
            <a:ext cx="1541847" cy="53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96875" y="2037862"/>
            <a:ext cx="3183275" cy="11052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>
            <p:ph idx="4294967295" type="body"/>
          </p:nvPr>
        </p:nvSpPr>
        <p:spPr>
          <a:xfrm>
            <a:off x="677150" y="1455200"/>
            <a:ext cx="108516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Multidisciplinary research group w/ 40+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members spanning all research institutions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Pisa, studying theory, techniques and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systems for extracting and delivering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knowledge out of large masses of data.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795450" y="4127700"/>
            <a:ext cx="3934200" cy="2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Poppins"/>
              <a:buChar char="●"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Data mining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Poppins"/>
              <a:buChar char="●"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Privacy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Poppins"/>
              <a:buChar char="●"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Explainability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Poppins"/>
              <a:buChar char="●"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Mobility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Poppins"/>
              <a:buChar char="●"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Social AI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/>
        </p:nvSpPr>
        <p:spPr>
          <a:xfrm>
            <a:off x="67710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Our work on hybrid systems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 txBox="1"/>
          <p:nvPr>
            <p:ph idx="4294967295" type="body"/>
          </p:nvPr>
        </p:nvSpPr>
        <p:spPr>
          <a:xfrm>
            <a:off x="677150" y="1455200"/>
            <a:ext cx="10851600" cy="26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Collaborated in several work packages and projects on the topic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XAI: Science and technology for the eXplanation of AI decision making (ERC)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FAIR (National project)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… and a survey on the topic: “</a:t>
            </a:r>
            <a:r>
              <a:rPr lang="en-US" sz="24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AI, Meet Human: Learning Paradigms for Hybrid Decision Making Systems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1850" y="4659850"/>
            <a:ext cx="1766900" cy="17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151" y="5605050"/>
            <a:ext cx="7542900" cy="7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150" y="4953939"/>
            <a:ext cx="965442" cy="6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2" y="1488538"/>
            <a:ext cx="750874" cy="750881"/>
          </a:xfrm>
          <a:prstGeom prst="rect">
            <a:avLst/>
          </a:prstGeom>
        </p:spPr>
      </p:pic>
      <p:pic>
        <p:nvPicPr>
          <p:cNvPr id="199" name="Google Shape;199;p24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0" y="2428624"/>
            <a:ext cx="750900" cy="750900"/>
          </a:xfrm>
          <a:prstGeom prst="rect">
            <a:avLst/>
          </a:prstGeom>
        </p:spPr>
      </p:pic>
      <p:pic>
        <p:nvPicPr>
          <p:cNvPr id="200" name="Google Shape;200;p24"/>
          <p:cNvPicPr preferRelativeResize="0"/>
          <p:nvPr>
            <p:ph idx="5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00" y="3587611"/>
            <a:ext cx="750900" cy="750900"/>
          </a:xfrm>
          <a:prstGeom prst="rect">
            <a:avLst/>
          </a:prstGeom>
        </p:spPr>
      </p:pic>
      <p:pic>
        <p:nvPicPr>
          <p:cNvPr id="201" name="Google Shape;201;p24"/>
          <p:cNvPicPr preferRelativeResize="0"/>
          <p:nvPr>
            <p:ph idx="6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500" y="4667186"/>
            <a:ext cx="750874" cy="750881"/>
          </a:xfrm>
          <a:prstGeom prst="rect">
            <a:avLst/>
          </a:prstGeom>
        </p:spPr>
      </p:pic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4000998" y="1392440"/>
            <a:ext cx="3651000" cy="9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000000"/>
                </a:solidFill>
              </a:rPr>
              <a:t>Algorithms and models for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extracting explanations.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3" name="Google Shape;203;p24"/>
          <p:cNvSpPr txBox="1"/>
          <p:nvPr>
            <p:ph idx="7" type="body"/>
          </p:nvPr>
        </p:nvSpPr>
        <p:spPr>
          <a:xfrm>
            <a:off x="4001001" y="2440450"/>
            <a:ext cx="5247900" cy="9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000000"/>
                </a:solidFill>
              </a:rPr>
              <a:t>Expand the languages of explanation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to logic, causal models, and include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domain knowledge in the explanation.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4" name="Google Shape;204;p24"/>
          <p:cNvSpPr txBox="1"/>
          <p:nvPr>
            <p:ph idx="8" type="body"/>
          </p:nvPr>
        </p:nvSpPr>
        <p:spPr>
          <a:xfrm>
            <a:off x="4001001" y="3541625"/>
            <a:ext cx="5247900" cy="9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000000"/>
                </a:solidFill>
              </a:rPr>
              <a:t>Develop a holistic platform and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playground for researchers and practitioners.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5" name="Google Shape;205;p24"/>
          <p:cNvSpPr txBox="1"/>
          <p:nvPr>
            <p:ph idx="9" type="body"/>
          </p:nvPr>
        </p:nvSpPr>
        <p:spPr>
          <a:xfrm>
            <a:off x="1855775" y="1413025"/>
            <a:ext cx="1915200" cy="9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000000"/>
                </a:solidFill>
              </a:rPr>
              <a:t>Algorithms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and Models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6" name="Google Shape;206;p24"/>
          <p:cNvSpPr txBox="1"/>
          <p:nvPr>
            <p:ph idx="13" type="body"/>
          </p:nvPr>
        </p:nvSpPr>
        <p:spPr>
          <a:xfrm>
            <a:off x="1855775" y="2477311"/>
            <a:ext cx="1915200" cy="9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Explanation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000000"/>
                </a:solidFill>
              </a:rPr>
              <a:t>languages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7" name="Google Shape;207;p24"/>
          <p:cNvSpPr txBox="1"/>
          <p:nvPr>
            <p:ph idx="14" type="body"/>
          </p:nvPr>
        </p:nvSpPr>
        <p:spPr>
          <a:xfrm>
            <a:off x="1855775" y="3541570"/>
            <a:ext cx="1915200" cy="9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000000"/>
                </a:solidFill>
              </a:rPr>
              <a:t>Watchdog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platform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8" name="Google Shape;208;p24"/>
          <p:cNvSpPr txBox="1"/>
          <p:nvPr>
            <p:ph idx="15" type="body"/>
          </p:nvPr>
        </p:nvSpPr>
        <p:spPr>
          <a:xfrm>
            <a:off x="4001001" y="4605925"/>
            <a:ext cx="5247900" cy="9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000000"/>
                </a:solidFill>
              </a:rPr>
              <a:t>Studying the interaction of humans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with explanations, and validating them.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9" name="Google Shape;209;p24"/>
          <p:cNvSpPr txBox="1"/>
          <p:nvPr>
            <p:ph idx="16" type="body"/>
          </p:nvPr>
        </p:nvSpPr>
        <p:spPr>
          <a:xfrm>
            <a:off x="1855775" y="4605854"/>
            <a:ext cx="1915200" cy="9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000000"/>
                </a:solidFill>
              </a:rPr>
              <a:t>Use cases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0" name="Google Shape;210;p24"/>
          <p:cNvPicPr preferRelativeResize="0"/>
          <p:nvPr>
            <p:ph idx="6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500" y="5745636"/>
            <a:ext cx="750874" cy="750881"/>
          </a:xfrm>
          <a:prstGeom prst="rect">
            <a:avLst/>
          </a:prstGeom>
        </p:spPr>
      </p:pic>
      <p:sp>
        <p:nvSpPr>
          <p:cNvPr id="211" name="Google Shape;211;p24"/>
          <p:cNvSpPr txBox="1"/>
          <p:nvPr>
            <p:ph idx="15" type="body"/>
          </p:nvPr>
        </p:nvSpPr>
        <p:spPr>
          <a:xfrm>
            <a:off x="4001001" y="5670200"/>
            <a:ext cx="5247900" cy="9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000000"/>
                </a:solidFill>
              </a:rPr>
              <a:t>Understanding the interplay between privacy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and explainability.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2" name="Google Shape;212;p24"/>
          <p:cNvSpPr txBox="1"/>
          <p:nvPr>
            <p:ph idx="16" type="body"/>
          </p:nvPr>
        </p:nvSpPr>
        <p:spPr>
          <a:xfrm>
            <a:off x="1855775" y="5670125"/>
            <a:ext cx="1915200" cy="9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000000"/>
                </a:solidFill>
              </a:rPr>
              <a:t>Ethics &amp; Law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67710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The XAI project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60306" y="493658"/>
            <a:ext cx="1690150" cy="11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/>
        </p:nvSpPr>
        <p:spPr>
          <a:xfrm>
            <a:off x="67710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The FAIR project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5"/>
          <p:cNvSpPr txBox="1"/>
          <p:nvPr>
            <p:ph idx="1" type="body"/>
          </p:nvPr>
        </p:nvSpPr>
        <p:spPr>
          <a:xfrm>
            <a:off x="677150" y="1455200"/>
            <a:ext cx="108516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</a:rPr>
              <a:t>National project wherein Pisa’s institutions jointly work on several work packages.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224" name="Google Shape;224;p25"/>
          <p:cNvSpPr txBox="1"/>
          <p:nvPr>
            <p:ph idx="9" type="body"/>
          </p:nvPr>
        </p:nvSpPr>
        <p:spPr>
          <a:xfrm>
            <a:off x="5019324" y="3017350"/>
            <a:ext cx="2443500" cy="9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US">
                <a:solidFill>
                  <a:srgbClr val="000000"/>
                </a:solidFill>
              </a:rPr>
              <a:t>Design of Interpretable Models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225" name="Google Shape;225;p25"/>
          <p:cNvSpPr txBox="1"/>
          <p:nvPr>
            <p:ph idx="9" type="body"/>
          </p:nvPr>
        </p:nvSpPr>
        <p:spPr>
          <a:xfrm>
            <a:off x="1435999" y="3017350"/>
            <a:ext cx="2443500" cy="9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US">
                <a:solidFill>
                  <a:srgbClr val="000000"/>
                </a:solidFill>
              </a:rPr>
              <a:t>Explanation of AI Black-Boxes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-4256700" y="3934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5"/>
          <p:cNvSpPr txBox="1"/>
          <p:nvPr>
            <p:ph idx="9" type="body"/>
          </p:nvPr>
        </p:nvSpPr>
        <p:spPr>
          <a:xfrm>
            <a:off x="8092949" y="3017350"/>
            <a:ext cx="3608400" cy="9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US">
                <a:solidFill>
                  <a:srgbClr val="000000"/>
                </a:solidFill>
              </a:rPr>
              <a:t>Cognitive-aware eXplainable AI for hybrid decision making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228" name="Google Shape;228;p25"/>
          <p:cNvSpPr txBox="1"/>
          <p:nvPr>
            <p:ph idx="9" type="body"/>
          </p:nvPr>
        </p:nvSpPr>
        <p:spPr>
          <a:xfrm>
            <a:off x="5019374" y="4222200"/>
            <a:ext cx="3349500" cy="9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US">
                <a:solidFill>
                  <a:srgbClr val="000000"/>
                </a:solidFill>
              </a:rPr>
              <a:t>En Plein Air Benchmarking &amp; Human in the loop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229" name="Google Shape;229;p25"/>
          <p:cNvSpPr txBox="1"/>
          <p:nvPr>
            <p:ph idx="9" type="body"/>
          </p:nvPr>
        </p:nvSpPr>
        <p:spPr>
          <a:xfrm>
            <a:off x="1436049" y="4222200"/>
            <a:ext cx="2443500" cy="9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US">
                <a:solidFill>
                  <a:srgbClr val="000000"/>
                </a:solidFill>
              </a:rPr>
              <a:t>Decision theory-informed co-design of XAI interfaces</a:t>
            </a:r>
            <a:endParaRPr b="0">
              <a:solidFill>
                <a:srgbClr val="000000"/>
              </a:solidFill>
            </a:endParaRPr>
          </a:p>
        </p:txBody>
      </p:sp>
      <p:pic>
        <p:nvPicPr>
          <p:cNvPr id="230" name="Google Shape;230;p25"/>
          <p:cNvPicPr preferRelativeResize="0"/>
          <p:nvPr>
            <p:ph idx="6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699" y="4329311"/>
            <a:ext cx="750874" cy="750881"/>
          </a:xfrm>
          <a:prstGeom prst="rect">
            <a:avLst/>
          </a:prstGeom>
        </p:spPr>
      </p:pic>
      <p:pic>
        <p:nvPicPr>
          <p:cNvPr id="231" name="Google Shape;231;p25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3962" y="3124449"/>
            <a:ext cx="750900" cy="750900"/>
          </a:xfrm>
          <a:prstGeom prst="rect">
            <a:avLst/>
          </a:prstGeom>
        </p:spPr>
      </p:pic>
      <p:pic>
        <p:nvPicPr>
          <p:cNvPr id="232" name="Google Shape;23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3199" y="3124457"/>
            <a:ext cx="750900" cy="75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4999" y="4290288"/>
            <a:ext cx="828925" cy="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/>
          <p:cNvPicPr preferRelativeResize="0"/>
          <p:nvPr>
            <p:ph idx="3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0651" y="3178000"/>
            <a:ext cx="750874" cy="750881"/>
          </a:xfrm>
          <a:prstGeom prst="rect">
            <a:avLst/>
          </a:prstGeom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8">
            <a:alphaModFix/>
          </a:blip>
          <a:srcRect b="37459" l="13677" r="10461" t="36122"/>
          <a:stretch/>
        </p:blipFill>
        <p:spPr>
          <a:xfrm>
            <a:off x="8528751" y="323087"/>
            <a:ext cx="3000003" cy="104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/>
        </p:nvSpPr>
        <p:spPr>
          <a:xfrm>
            <a:off x="67710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Get what you need!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/>
          <p:nvPr>
            <p:ph idx="4294967295" type="body"/>
          </p:nvPr>
        </p:nvSpPr>
        <p:spPr>
          <a:xfrm>
            <a:off x="677150" y="1455200"/>
            <a:ext cx="10851600" cy="26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can find the slides on the shared drive folder, and on our course github. In there you will also find instructions for the code follow-along!</a:t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github.com/msetzu/hdms-essai24</a:t>
            </a:r>
            <a:endParaRPr sz="4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43" name="Google Shape;2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50" y="4953939"/>
            <a:ext cx="965442" cy="6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151" y="5605050"/>
            <a:ext cx="7542900" cy="7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yellow, person&#10;&#10;Description automatically generated" id="249" name="Google Shape;249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003" r="11011" t="0"/>
          <a:stretch/>
        </p:blipFill>
        <p:spPr>
          <a:xfrm>
            <a:off x="0" y="758825"/>
            <a:ext cx="4768850" cy="6115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50" name="Google Shape;250;p27"/>
          <p:cNvSpPr txBox="1"/>
          <p:nvPr/>
        </p:nvSpPr>
        <p:spPr>
          <a:xfrm>
            <a:off x="4622047" y="3879783"/>
            <a:ext cx="706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4703821" y="2705550"/>
            <a:ext cx="70659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2DF4D"/>
                </a:solidFill>
                <a:latin typeface="Poppins"/>
                <a:ea typeface="Poppins"/>
                <a:cs typeface="Poppins"/>
                <a:sym typeface="Poppins"/>
              </a:rPr>
              <a:t>AI, meet Human</a:t>
            </a:r>
            <a:endParaRPr b="1" sz="6000">
              <a:solidFill>
                <a:srgbClr val="F2DF4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Hybrid models for hybrid decisions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7273247" y="5256141"/>
            <a:ext cx="4414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Roberto Pellungrini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Mattia Setzu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Andrea Beretta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/>
        </p:nvSpPr>
        <p:spPr>
          <a:xfrm>
            <a:off x="67710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 reasoning: the machine step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Ruling of the model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8"/>
          <p:cNvSpPr txBox="1"/>
          <p:nvPr>
            <p:ph idx="4294967295" type="body"/>
          </p:nvPr>
        </p:nvSpPr>
        <p:spPr>
          <a:xfrm>
            <a:off x="677150" y="1912403"/>
            <a:ext cx="108516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Everyday we rely on AI models: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decision support (finance, law, healthcare, everyday tasks)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decision replacement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28"/>
          <p:cNvSpPr txBox="1"/>
          <p:nvPr>
            <p:ph idx="4294967295" type="body"/>
          </p:nvPr>
        </p:nvSpPr>
        <p:spPr>
          <a:xfrm>
            <a:off x="539400" y="3812500"/>
            <a:ext cx="54417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Great at…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pattern recognition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identifying correlations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28"/>
          <p:cNvSpPr txBox="1"/>
          <p:nvPr>
            <p:ph idx="4294967295" type="body"/>
          </p:nvPr>
        </p:nvSpPr>
        <p:spPr>
          <a:xfrm>
            <a:off x="6210900" y="3812500"/>
            <a:ext cx="5441700" cy="17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 so great at…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identifying context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dealing with uncertainty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incorporating knowledge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