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9IsB9MyVf9VdKQZIOMO8+tmQP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0"/>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0"/>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0" name="Google Shape;20;p2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23" name="Google Shape;23;p20"/>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2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30"/>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0"/>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3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90" name="Google Shape;90;p30"/>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2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sp>
        <p:nvSpPr>
          <p:cNvPr id="31" name="Google Shape;31;p22"/>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2"/>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34" name="Google Shape;34;p2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37" name="Google Shape;37;p22"/>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23"/>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4"/>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4"/>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24"/>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2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7"/>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7"/>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6" name="Google Shape;66;p27"/>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7" name="Google Shape;67;p2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28"/>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8"/>
          <p:cNvSpPr/>
          <p:nvPr>
            <p:ph idx="2" type="pic"/>
          </p:nvPr>
        </p:nvSpPr>
        <p:spPr>
          <a:xfrm>
            <a:off x="0" y="-1"/>
            <a:ext cx="12188952" cy="4572000"/>
          </a:xfrm>
          <a:prstGeom prst="rect">
            <a:avLst/>
          </a:prstGeom>
          <a:solidFill>
            <a:srgbClr val="C3D7D7"/>
          </a:solidFill>
          <a:ln>
            <a:noFill/>
          </a:ln>
        </p:spPr>
      </p:sp>
      <p:sp>
        <p:nvSpPr>
          <p:cNvPr id="73" name="Google Shape;73;p28"/>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4" name="Google Shape;74;p2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77" name="Google Shape;77;p28"/>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Twentieth Century"/>
              <a:buNone/>
              <a:defRPr b="0" i="0" sz="5000" u="none" cap="none" strike="noStrike">
                <a:solidFill>
                  <a:srgbClr val="46413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GB"/>
              <a:t>‹#›</a:t>
            </a:fld>
            <a:endParaRPr/>
          </a:p>
        </p:txBody>
      </p:sp>
      <p:cxnSp>
        <p:nvCxnSpPr>
          <p:cNvPr id="15" name="Google Shape;15;p19"/>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819469" y="899318"/>
            <a:ext cx="8848531" cy="1909763"/>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80000"/>
              </a:lnSpc>
              <a:spcBef>
                <a:spcPts val="0"/>
              </a:spcBef>
              <a:spcAft>
                <a:spcPts val="0"/>
              </a:spcAft>
              <a:buClr>
                <a:srgbClr val="464132"/>
              </a:buClr>
              <a:buSzPct val="100000"/>
              <a:buFont typeface="Twentieth Century"/>
              <a:buNone/>
            </a:pPr>
            <a:r>
              <a:rPr lang="en-GB" sz="4400"/>
              <a:t>AI GOVERNANCE IN EUROPE: NAVIGATING THE AI ACT AND AI OFFICES, AND UPHOLDING EUROPEAN PRINCIPLES</a:t>
            </a:r>
            <a:br>
              <a:rPr lang="en-GB" sz="4400"/>
            </a:br>
            <a:r>
              <a:rPr lang="en-GB" sz="4400"/>
              <a:t>CLASS 5</a:t>
            </a:r>
            <a:endParaRPr/>
          </a:p>
        </p:txBody>
      </p:sp>
      <p:sp>
        <p:nvSpPr>
          <p:cNvPr id="96" name="Google Shape;96;p1"/>
          <p:cNvSpPr txBox="1"/>
          <p:nvPr>
            <p:ph idx="1" type="subTitle"/>
          </p:nvPr>
        </p:nvSpPr>
        <p:spPr>
          <a:xfrm>
            <a:off x="1430694" y="2948895"/>
            <a:ext cx="9144000" cy="16557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By Dr. Maria – Oraiozili Koutsoupia</a:t>
            </a:r>
            <a:endParaRPr/>
          </a:p>
          <a:p>
            <a:pPr indent="0" lvl="0" marL="0" rtl="0" algn="ctr">
              <a:lnSpc>
                <a:spcPct val="100000"/>
              </a:lnSpc>
              <a:spcBef>
                <a:spcPts val="200"/>
              </a:spcBef>
              <a:spcAft>
                <a:spcPts val="0"/>
              </a:spcAft>
              <a:buSzPts val="1800"/>
              <a:buNone/>
            </a:pPr>
            <a:r>
              <a:rPr lang="en-GB"/>
              <a:t>AI Legal Expert, Qualified Lawyer</a:t>
            </a:r>
            <a:endParaRPr/>
          </a:p>
          <a:p>
            <a:pPr indent="0" lvl="0" marL="0" rtl="0" algn="ctr">
              <a:lnSpc>
                <a:spcPct val="100000"/>
              </a:lnSpc>
              <a:spcBef>
                <a:spcPts val="200"/>
              </a:spcBef>
              <a:spcAft>
                <a:spcPts val="0"/>
              </a:spcAft>
              <a:buSzPts val="1800"/>
              <a:buNone/>
            </a:pPr>
            <a:r>
              <a:rPr lang="en-GB"/>
              <a:t>President of Rythmisis</a:t>
            </a:r>
            <a:endParaRPr/>
          </a:p>
          <a:p>
            <a:pPr indent="0" lvl="0" marL="0" rtl="0" algn="l">
              <a:lnSpc>
                <a:spcPct val="100000"/>
              </a:lnSpc>
              <a:spcBef>
                <a:spcPts val="200"/>
              </a:spcBef>
              <a:spcAft>
                <a:spcPts val="0"/>
              </a:spcAft>
              <a:buSzPts val="1800"/>
              <a:buNone/>
            </a:pPr>
            <a:r>
              <a:t/>
            </a:r>
            <a:endParaRPr/>
          </a:p>
        </p:txBody>
      </p:sp>
      <p:pic>
        <p:nvPicPr>
          <p:cNvPr id="97" name="Google Shape;97;p1"/>
          <p:cNvPicPr preferRelativeResize="0"/>
          <p:nvPr/>
        </p:nvPicPr>
        <p:blipFill rotWithShape="1">
          <a:blip r:embed="rId3">
            <a:alphaModFix/>
          </a:blip>
          <a:srcRect b="21748" l="65540" r="22288" t="40671"/>
          <a:stretch/>
        </p:blipFill>
        <p:spPr>
          <a:xfrm>
            <a:off x="5529612" y="4388684"/>
            <a:ext cx="1132775" cy="1967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699796" y="774441"/>
            <a:ext cx="9983755" cy="10450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AND BIAS IN DATA (RECITAL 67 )</a:t>
            </a:r>
            <a:br>
              <a:rPr lang="en-GB"/>
            </a:br>
            <a:endParaRPr/>
          </a:p>
        </p:txBody>
      </p:sp>
      <p:sp>
        <p:nvSpPr>
          <p:cNvPr id="164" name="Google Shape;164;p10"/>
          <p:cNvSpPr txBox="1"/>
          <p:nvPr>
            <p:ph idx="1" type="body"/>
          </p:nvPr>
        </p:nvSpPr>
        <p:spPr>
          <a:xfrm>
            <a:off x="1024128" y="1884784"/>
            <a:ext cx="10353118" cy="4489638"/>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Font typeface="Noto Sans Symbols"/>
              <a:buChar char="⮚"/>
            </a:pPr>
            <a:r>
              <a:rPr b="0" i="0" lang="en-GB">
                <a:solidFill>
                  <a:srgbClr val="333333"/>
                </a:solidFill>
                <a:highlight>
                  <a:srgbClr val="FFFFFF"/>
                </a:highlight>
              </a:rPr>
              <a:t>The data sets should also have the appropriate statistical properties, including as regards the persons or groups of persons in relation to whom the high-risk AI system is intended to be used, with specific attention to </a:t>
            </a:r>
            <a:r>
              <a:rPr b="1" i="0" lang="en-GB" u="sng">
                <a:solidFill>
                  <a:srgbClr val="333333"/>
                </a:solidFill>
                <a:highlight>
                  <a:srgbClr val="FFFFFF"/>
                </a:highlight>
              </a:rPr>
              <a:t>the mitigation of possible biases in the data sets, that are likely to affect the health and safety of persons, have a negative impact on fundamental rights or lead to discrimination prohibited under Union law, especially where data outputs influence inputs for future operations (feedback loops</a:t>
            </a:r>
            <a:r>
              <a:rPr b="0" i="0" lang="en-GB">
                <a:solidFill>
                  <a:srgbClr val="333333"/>
                </a:solidFill>
                <a:highlight>
                  <a:srgbClr val="FFFFFF"/>
                </a:highlight>
              </a:rPr>
              <a:t>). </a:t>
            </a:r>
            <a:endParaRPr/>
          </a:p>
          <a:p>
            <a:pPr indent="-139700" lvl="0" marL="91440" rtl="0" algn="l">
              <a:lnSpc>
                <a:spcPct val="90000"/>
              </a:lnSpc>
              <a:spcBef>
                <a:spcPts val="1400"/>
              </a:spcBef>
              <a:spcAft>
                <a:spcPts val="0"/>
              </a:spcAft>
              <a:buSzPts val="2200"/>
              <a:buFont typeface="Noto Sans Symbols"/>
              <a:buChar char="⮚"/>
            </a:pPr>
            <a:r>
              <a:rPr b="0" i="0" lang="en-GB">
                <a:solidFill>
                  <a:srgbClr val="333333"/>
                </a:solidFill>
                <a:highlight>
                  <a:srgbClr val="FFFFFF"/>
                </a:highlight>
              </a:rPr>
              <a:t>Biases can for example </a:t>
            </a:r>
            <a:r>
              <a:rPr b="1" i="0" lang="en-GB">
                <a:solidFill>
                  <a:srgbClr val="333333"/>
                </a:solidFill>
                <a:highlight>
                  <a:srgbClr val="FFFFFF"/>
                </a:highlight>
              </a:rPr>
              <a:t>be inherent in underlying data sets, especially when historical data is being used, or generated when the systems are implemented in real world settings. </a:t>
            </a:r>
            <a:r>
              <a:rPr b="0" i="0" lang="en-GB">
                <a:solidFill>
                  <a:srgbClr val="333333"/>
                </a:solidFill>
                <a:highlight>
                  <a:srgbClr val="FFFFFF"/>
                </a:highlight>
              </a:rPr>
              <a:t>Results provided by AI systems could be influenced by such inherent biases that are inclined to gradually increase and thereby perpetuate and amplify existing discrimination, in particular for persons belonging to certain vulnerable groups, including racial or ethnic groups. The requirement for the data sets to be to the best extent possible complete and free of errors should not affect the use of privacy-preserving techniques in the context of the development and testing of AI systems.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699796" y="774441"/>
            <a:ext cx="9983755" cy="10450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AND BIAS IN DATA (RECITAL 70 )</a:t>
            </a:r>
            <a:br>
              <a:rPr lang="en-GB"/>
            </a:br>
            <a:endParaRPr/>
          </a:p>
        </p:txBody>
      </p:sp>
      <p:sp>
        <p:nvSpPr>
          <p:cNvPr id="170" name="Google Shape;170;p11"/>
          <p:cNvSpPr txBox="1"/>
          <p:nvPr>
            <p:ph idx="1" type="body"/>
          </p:nvPr>
        </p:nvSpPr>
        <p:spPr>
          <a:xfrm>
            <a:off x="1024128" y="1884784"/>
            <a:ext cx="10353118" cy="4489638"/>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lang="en-GB">
                <a:solidFill>
                  <a:srgbClr val="333333"/>
                </a:solidFill>
                <a:highlight>
                  <a:srgbClr val="FFFFFF"/>
                </a:highlight>
              </a:rPr>
              <a:t> (70) In order to protect the right of others from the discrimination that might result from the bias in AI systems, </a:t>
            </a:r>
            <a:r>
              <a:rPr b="1" lang="en-GB">
                <a:solidFill>
                  <a:srgbClr val="333333"/>
                </a:solidFill>
                <a:highlight>
                  <a:srgbClr val="FFFFFF"/>
                </a:highlight>
              </a:rPr>
              <a:t>the providers should, exceptionally, to the extent that it is strictly necessary for the purpose of ensuring bias detection and correction in relation to the high-risk AI systems, subject to appropriate safeguards</a:t>
            </a:r>
            <a:r>
              <a:rPr lang="en-GB">
                <a:solidFill>
                  <a:srgbClr val="333333"/>
                </a:solidFill>
                <a:highlight>
                  <a:srgbClr val="FFFFFF"/>
                </a:highlight>
              </a:rPr>
              <a:t> for the fundamental rights and freedoms of natural persons and following the application of all applicable conditions laid down under this Regulation in addition to the conditions laid down in Regulations (EU) 2016/679 and (EU) 2018/1725 and Directive (EU) 2016/680, </a:t>
            </a:r>
            <a:r>
              <a:rPr b="1" lang="en-GB" u="sng">
                <a:solidFill>
                  <a:srgbClr val="333333"/>
                </a:solidFill>
                <a:highlight>
                  <a:srgbClr val="FFFFFF"/>
                </a:highlight>
              </a:rPr>
              <a:t>be able to process also special categories of personal data, as a matter of substantial public interest </a:t>
            </a:r>
            <a:r>
              <a:rPr lang="en-GB">
                <a:solidFill>
                  <a:srgbClr val="333333"/>
                </a:solidFill>
                <a:highlight>
                  <a:srgbClr val="FFFFFF"/>
                </a:highlight>
              </a:rPr>
              <a:t>within the meaning of Article 9(2), point (g) of Regulation (EU) 2016/679 and Article 10(2), point (g) of Regulation (EU) 2018/1725</a:t>
            </a:r>
            <a:r>
              <a:rPr lang="en-GB">
                <a:solidFill>
                  <a:srgbClr val="333333"/>
                </a:solidFill>
                <a:highlight>
                  <a:srgbClr val="FFFFFF"/>
                </a:highlight>
                <a:latin typeface="Times New Roman"/>
                <a:ea typeface="Times New Roman"/>
                <a:cs typeface="Times New Roman"/>
                <a:sym typeface="Times New Roman"/>
              </a:rPr>
              <a:t>.</a:t>
            </a:r>
            <a:endParaRPr b="0" i="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699796" y="774441"/>
            <a:ext cx="9983755" cy="10450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AND BIAS IN DATA GOVERNANCE (ARTICLE 10 )</a:t>
            </a:r>
            <a:br>
              <a:rPr lang="en-GB"/>
            </a:br>
            <a:endParaRPr/>
          </a:p>
        </p:txBody>
      </p:sp>
      <p:sp>
        <p:nvSpPr>
          <p:cNvPr id="176" name="Google Shape;176;p12"/>
          <p:cNvSpPr txBox="1"/>
          <p:nvPr>
            <p:ph idx="1" type="body"/>
          </p:nvPr>
        </p:nvSpPr>
        <p:spPr>
          <a:xfrm>
            <a:off x="1024128" y="1884784"/>
            <a:ext cx="10353118" cy="4489638"/>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GB">
                <a:solidFill>
                  <a:srgbClr val="333333"/>
                </a:solidFill>
                <a:highlight>
                  <a:srgbClr val="FFFFFF"/>
                </a:highlight>
              </a:rPr>
              <a:t>2.   </a:t>
            </a:r>
            <a:r>
              <a:rPr b="1" lang="en-GB">
                <a:solidFill>
                  <a:srgbClr val="333333"/>
                </a:solidFill>
                <a:highlight>
                  <a:srgbClr val="FFFFFF"/>
                </a:highlight>
              </a:rPr>
              <a:t>Training, validation and testing data </a:t>
            </a:r>
            <a:r>
              <a:rPr lang="en-GB">
                <a:solidFill>
                  <a:srgbClr val="333333"/>
                </a:solidFill>
                <a:highlight>
                  <a:srgbClr val="FFFFFF"/>
                </a:highlight>
              </a:rPr>
              <a:t>sets shall be subject to data governance and management practices appropriate for the intended purpose of the high-risk AI system. Those </a:t>
            </a:r>
            <a:r>
              <a:rPr b="1" lang="en-GB">
                <a:solidFill>
                  <a:srgbClr val="333333"/>
                </a:solidFill>
                <a:highlight>
                  <a:srgbClr val="FFFFFF"/>
                </a:highlight>
              </a:rPr>
              <a:t>practices</a:t>
            </a:r>
            <a:r>
              <a:rPr lang="en-GB">
                <a:solidFill>
                  <a:srgbClr val="333333"/>
                </a:solidFill>
                <a:highlight>
                  <a:srgbClr val="FFFFFF"/>
                </a:highlight>
              </a:rPr>
              <a:t> shall concern in particular:</a:t>
            </a:r>
            <a:endParaRPr/>
          </a:p>
          <a:p>
            <a:pPr indent="-139700" lvl="0" marL="91440" rtl="0" algn="l">
              <a:lnSpc>
                <a:spcPct val="90000"/>
              </a:lnSpc>
              <a:spcBef>
                <a:spcPts val="1400"/>
              </a:spcBef>
              <a:spcAft>
                <a:spcPts val="0"/>
              </a:spcAft>
              <a:buSzPts val="2200"/>
              <a:buFont typeface="Noto Sans Symbols"/>
              <a:buChar char="⮚"/>
            </a:pPr>
            <a:r>
              <a:rPr lang="en-GB">
                <a:solidFill>
                  <a:srgbClr val="333333"/>
                </a:solidFill>
                <a:highlight>
                  <a:srgbClr val="FFFFFF"/>
                </a:highlight>
              </a:rPr>
              <a:t>(f)examination in view of </a:t>
            </a:r>
            <a:r>
              <a:rPr b="1" lang="en-GB">
                <a:solidFill>
                  <a:srgbClr val="333333"/>
                </a:solidFill>
                <a:highlight>
                  <a:srgbClr val="FFFFFF"/>
                </a:highlight>
              </a:rPr>
              <a:t>possible biases that are likely to affect the health and safety of persons, have a negative impact on fundamental rights or lead to discrimination prohibited </a:t>
            </a:r>
            <a:r>
              <a:rPr lang="en-GB">
                <a:solidFill>
                  <a:srgbClr val="333333"/>
                </a:solidFill>
                <a:highlight>
                  <a:srgbClr val="FFFFFF"/>
                </a:highlight>
              </a:rPr>
              <a:t>under Union law, especially where data outputs influence inputs for future operations;</a:t>
            </a:r>
            <a:endParaRPr/>
          </a:p>
          <a:p>
            <a:pPr indent="0" lvl="0" marL="91440" rtl="0" algn="l">
              <a:lnSpc>
                <a:spcPct val="90000"/>
              </a:lnSpc>
              <a:spcBef>
                <a:spcPts val="1400"/>
              </a:spcBef>
              <a:spcAft>
                <a:spcPts val="0"/>
              </a:spcAft>
              <a:buSzPts val="2200"/>
              <a:buFont typeface="Noto Sans Symbols"/>
              <a:buNone/>
            </a:pPr>
            <a:r>
              <a:t/>
            </a:r>
            <a:endParaRPr>
              <a:solidFill>
                <a:srgbClr val="333333"/>
              </a:solidFill>
              <a:highlight>
                <a:srgbClr val="FFFFFF"/>
              </a:highlight>
            </a:endParaRPr>
          </a:p>
          <a:p>
            <a:pPr indent="-139700" lvl="0" marL="91440" rtl="0" algn="l">
              <a:lnSpc>
                <a:spcPct val="90000"/>
              </a:lnSpc>
              <a:spcBef>
                <a:spcPts val="1400"/>
              </a:spcBef>
              <a:spcAft>
                <a:spcPts val="0"/>
              </a:spcAft>
              <a:buSzPts val="2200"/>
              <a:buFont typeface="Noto Sans Symbols"/>
              <a:buChar char="⮚"/>
            </a:pPr>
            <a:r>
              <a:rPr lang="en-GB">
                <a:solidFill>
                  <a:srgbClr val="333333"/>
                </a:solidFill>
                <a:highlight>
                  <a:srgbClr val="FFFFFF"/>
                </a:highlight>
              </a:rPr>
              <a:t>(g)</a:t>
            </a:r>
            <a:r>
              <a:rPr b="1" lang="en-GB">
                <a:solidFill>
                  <a:srgbClr val="333333"/>
                </a:solidFill>
                <a:highlight>
                  <a:srgbClr val="FFFFFF"/>
                </a:highlight>
              </a:rPr>
              <a:t>appropriate measures to detect, prevent and mitigate possible biases </a:t>
            </a:r>
            <a:r>
              <a:rPr lang="en-GB">
                <a:solidFill>
                  <a:srgbClr val="333333"/>
                </a:solidFill>
                <a:highlight>
                  <a:srgbClr val="FFFFFF"/>
                </a:highlight>
              </a:rPr>
              <a:t>identified according to point (f);</a:t>
            </a:r>
            <a:endParaRPr b="0" i="0">
              <a:solidFill>
                <a:srgbClr val="333333"/>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SUSTAINABILITY</a:t>
            </a:r>
            <a:endParaRPr/>
          </a:p>
        </p:txBody>
      </p:sp>
      <p:sp>
        <p:nvSpPr>
          <p:cNvPr id="182" name="Google Shape;182;p13"/>
          <p:cNvSpPr txBox="1"/>
          <p:nvPr>
            <p:ph idx="1" type="body"/>
          </p:nvPr>
        </p:nvSpPr>
        <p:spPr>
          <a:xfrm>
            <a:off x="1024128" y="1894114"/>
            <a:ext cx="9720071" cy="4415246"/>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Key Environmental Impacts of AI:</a:t>
            </a:r>
            <a:endParaRPr/>
          </a:p>
          <a:p>
            <a:pPr indent="-139700" lvl="0" marL="91440" rtl="0" algn="l">
              <a:lnSpc>
                <a:spcPct val="90000"/>
              </a:lnSpc>
              <a:spcBef>
                <a:spcPts val="1400"/>
              </a:spcBef>
              <a:spcAft>
                <a:spcPts val="0"/>
              </a:spcAft>
              <a:buSzPts val="2200"/>
              <a:buChar char=" "/>
            </a:pPr>
            <a:r>
              <a:rPr b="1" lang="en-GB"/>
              <a:t>Energy Consumption</a:t>
            </a:r>
            <a:r>
              <a:rPr lang="en-GB"/>
              <a:t>: Training a single large AI model can consume as much electricity as several hundred homes for a year. </a:t>
            </a:r>
            <a:endParaRPr/>
          </a:p>
          <a:p>
            <a:pPr indent="-139700" lvl="0" marL="91440" rtl="0" algn="l">
              <a:lnSpc>
                <a:spcPct val="90000"/>
              </a:lnSpc>
              <a:spcBef>
                <a:spcPts val="1400"/>
              </a:spcBef>
              <a:spcAft>
                <a:spcPts val="0"/>
              </a:spcAft>
              <a:buSzPts val="2200"/>
              <a:buChar char=" "/>
            </a:pPr>
            <a:r>
              <a:rPr lang="en-GB"/>
              <a:t>The carbon footprint of training a large language model like GPT-3 is estimated to be equivalent to the emissions of around 120 cars over their lifetime.</a:t>
            </a:r>
            <a:endParaRPr/>
          </a:p>
          <a:p>
            <a:pPr indent="-139700" lvl="0" marL="91440" rtl="0" algn="l">
              <a:lnSpc>
                <a:spcPct val="90000"/>
              </a:lnSpc>
              <a:spcBef>
                <a:spcPts val="1400"/>
              </a:spcBef>
              <a:spcAft>
                <a:spcPts val="0"/>
              </a:spcAft>
              <a:buSzPts val="2200"/>
              <a:buChar char=" "/>
            </a:pPr>
            <a:r>
              <a:rPr b="1" lang="en-GB"/>
              <a:t>Hardware Production: </a:t>
            </a:r>
            <a:r>
              <a:rPr lang="en-GB"/>
              <a:t>The manufacturing of AI hardware, such as GPUs and servers, requires substantial energy and resources, contributing to carbon emissions </a:t>
            </a:r>
            <a:endParaRPr/>
          </a:p>
          <a:p>
            <a:pPr indent="-139700" lvl="0" marL="91440" rtl="0" algn="l">
              <a:lnSpc>
                <a:spcPct val="90000"/>
              </a:lnSpc>
              <a:spcBef>
                <a:spcPts val="1400"/>
              </a:spcBef>
              <a:spcAft>
                <a:spcPts val="0"/>
              </a:spcAft>
              <a:buSzPts val="2200"/>
              <a:buChar char=" "/>
            </a:pPr>
            <a:r>
              <a:rPr b="1" lang="en-GB"/>
              <a:t>Data Center Cooling </a:t>
            </a:r>
            <a:r>
              <a:rPr lang="en-GB"/>
              <a:t>:Data centers housing AI systems consume vast amounts of energy, much of which is used for cooling equipment.</a:t>
            </a:r>
            <a:endParaRPr/>
          </a:p>
          <a:p>
            <a:pPr indent="-91440" lvl="0" marL="91440" rtl="0" algn="l">
              <a:lnSpc>
                <a:spcPct val="90000"/>
              </a:lnSpc>
              <a:spcBef>
                <a:spcPts val="1400"/>
              </a:spcBef>
              <a:spcAft>
                <a:spcPts val="0"/>
              </a:spcAft>
              <a:buSzPts val="1100"/>
              <a:buChar char=" "/>
            </a:pPr>
            <a:r>
              <a:rPr lang="en-GB" sz="1100"/>
              <a:t>Source: electronichttps://www.ie.edu/insights/articles/</a:t>
            </a:r>
            <a:r>
              <a:rPr lang="en-GB" sz="1000"/>
              <a:t>ais-role-in-the-future-of-sustainable-energy/ waste</a:t>
            </a:r>
            <a:endParaRPr/>
          </a:p>
        </p:txBody>
      </p:sp>
      <p:pic>
        <p:nvPicPr>
          <p:cNvPr id="183" name="Google Shape;183;p13"/>
          <p:cNvPicPr preferRelativeResize="0"/>
          <p:nvPr/>
        </p:nvPicPr>
        <p:blipFill rotWithShape="1">
          <a:blip r:embed="rId3">
            <a:alphaModFix/>
          </a:blip>
          <a:srcRect b="39455" l="19133" r="64566" t="44354"/>
          <a:stretch/>
        </p:blipFill>
        <p:spPr>
          <a:xfrm>
            <a:off x="8498408" y="453656"/>
            <a:ext cx="3155160" cy="1762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SUSTAINABILITY</a:t>
            </a:r>
            <a:endParaRPr/>
          </a:p>
        </p:txBody>
      </p:sp>
      <p:sp>
        <p:nvSpPr>
          <p:cNvPr id="189" name="Google Shape;189;p14"/>
          <p:cNvSpPr txBox="1"/>
          <p:nvPr>
            <p:ph idx="1" type="body"/>
          </p:nvPr>
        </p:nvSpPr>
        <p:spPr>
          <a:xfrm>
            <a:off x="1024128" y="1894114"/>
            <a:ext cx="9720071" cy="4415246"/>
          </a:xfrm>
          <a:prstGeom prst="rect">
            <a:avLst/>
          </a:prstGeom>
          <a:noFill/>
          <a:ln>
            <a:noFill/>
          </a:ln>
        </p:spPr>
        <p:txBody>
          <a:bodyPr anchorCtr="0" anchor="t" bIns="45700" lIns="45700" spcFirstLastPara="1" rIns="45700" wrap="square" tIns="45700">
            <a:normAutofit/>
          </a:bodyPr>
          <a:lstStyle/>
          <a:p>
            <a:pPr indent="-127000" lvl="0" marL="91440" marR="0" rtl="0" algn="l">
              <a:lnSpc>
                <a:spcPct val="90000"/>
              </a:lnSpc>
              <a:spcBef>
                <a:spcPts val="0"/>
              </a:spcBef>
              <a:spcAft>
                <a:spcPts val="0"/>
              </a:spcAft>
              <a:buClr>
                <a:srgbClr val="9CBEBD"/>
              </a:buClr>
              <a:buSzPts val="2000"/>
              <a:buFont typeface="Twentieth Century"/>
              <a:buChar char=" "/>
            </a:pPr>
            <a:r>
              <a:rPr b="1" i="0" lang="en-GB" sz="2000" u="none" cap="none" strike="noStrike">
                <a:solidFill>
                  <a:srgbClr val="2E2B21"/>
                </a:solidFill>
                <a:latin typeface="Twentieth Century"/>
                <a:ea typeface="Twentieth Century"/>
                <a:cs typeface="Twentieth Century"/>
                <a:sym typeface="Twentieth Century"/>
              </a:rPr>
              <a:t>Quantifying the Impact</a:t>
            </a:r>
            <a:endParaRPr/>
          </a:p>
          <a:p>
            <a:pPr indent="-127000" lvl="0" marL="91440" marR="0" rtl="0" algn="l">
              <a:lnSpc>
                <a:spcPct val="90000"/>
              </a:lnSpc>
              <a:spcBef>
                <a:spcPts val="1400"/>
              </a:spcBef>
              <a:spcAft>
                <a:spcPts val="0"/>
              </a:spcAft>
              <a:buClr>
                <a:srgbClr val="9CBEBD"/>
              </a:buClr>
              <a:buSzPts val="2000"/>
              <a:buFont typeface="Twentieth Century"/>
              <a:buChar char=" "/>
            </a:pPr>
            <a:r>
              <a:rPr b="0" i="0" lang="en-GB" sz="2000" u="none" cap="none" strike="noStrike">
                <a:solidFill>
                  <a:srgbClr val="2E2B21"/>
                </a:solidFill>
                <a:latin typeface="Twentieth Century"/>
                <a:ea typeface="Twentieth Century"/>
                <a:cs typeface="Twentieth Century"/>
                <a:sym typeface="Twentieth Century"/>
              </a:rPr>
              <a:t>While precise figures vary depending on the specific AI model, dataset size, and hardware used, here are some estimates to provide perspective:</a:t>
            </a:r>
            <a:endParaRPr/>
          </a:p>
          <a:p>
            <a:pPr indent="-127000" lvl="0" marL="91440" marR="0" rtl="0" algn="l">
              <a:lnSpc>
                <a:spcPct val="90000"/>
              </a:lnSpc>
              <a:spcBef>
                <a:spcPts val="1400"/>
              </a:spcBef>
              <a:spcAft>
                <a:spcPts val="0"/>
              </a:spcAft>
              <a:buClr>
                <a:srgbClr val="9CBEBD"/>
              </a:buClr>
              <a:buSzPts val="2000"/>
              <a:buFont typeface="Twentieth Century"/>
              <a:buChar char=" "/>
            </a:pPr>
            <a:r>
              <a:rPr b="1" i="0" lang="en-GB" sz="2000" u="none" cap="none" strike="noStrike">
                <a:solidFill>
                  <a:srgbClr val="2E2B21"/>
                </a:solidFill>
                <a:latin typeface="Twentieth Century"/>
                <a:ea typeface="Twentieth Century"/>
                <a:cs typeface="Twentieth Century"/>
                <a:sym typeface="Twentieth Century"/>
              </a:rPr>
              <a:t>Energy Consumption: </a:t>
            </a:r>
            <a:r>
              <a:rPr b="0" i="0" lang="en-GB" sz="2000" u="none" cap="none" strike="noStrike">
                <a:solidFill>
                  <a:srgbClr val="2E2B21"/>
                </a:solidFill>
                <a:latin typeface="Twentieth Century"/>
                <a:ea typeface="Twentieth Century"/>
                <a:cs typeface="Twentieth Century"/>
                <a:sym typeface="Twentieth Century"/>
              </a:rPr>
              <a:t>Training a large language model can consume up to several megawatt-hours of electricity. </a:t>
            </a:r>
            <a:endParaRPr/>
          </a:p>
          <a:p>
            <a:pPr indent="-127000" lvl="0" marL="91440" marR="0" rtl="0" algn="l">
              <a:lnSpc>
                <a:spcPct val="90000"/>
              </a:lnSpc>
              <a:spcBef>
                <a:spcPts val="1400"/>
              </a:spcBef>
              <a:spcAft>
                <a:spcPts val="0"/>
              </a:spcAft>
              <a:buClr>
                <a:srgbClr val="9CBEBD"/>
              </a:buClr>
              <a:buSzPts val="2000"/>
              <a:buFont typeface="Twentieth Century"/>
              <a:buChar char=" "/>
            </a:pPr>
            <a:r>
              <a:rPr b="0" i="0" lang="en-GB" sz="2000" u="none" cap="none" strike="noStrike">
                <a:solidFill>
                  <a:srgbClr val="2E2B21"/>
                </a:solidFill>
                <a:latin typeface="Twentieth Century"/>
                <a:ea typeface="Twentieth Century"/>
                <a:cs typeface="Twentieth Century"/>
                <a:sym typeface="Twentieth Century"/>
              </a:rPr>
              <a:t>Data centers account for approximately 1% of global electricity consumption, and this figure is expected to grow with the increasing use of AI. </a:t>
            </a:r>
            <a:endParaRPr/>
          </a:p>
          <a:p>
            <a:pPr indent="-127000" lvl="0" marL="91440" marR="0" rtl="0" algn="l">
              <a:lnSpc>
                <a:spcPct val="90000"/>
              </a:lnSpc>
              <a:spcBef>
                <a:spcPts val="1400"/>
              </a:spcBef>
              <a:spcAft>
                <a:spcPts val="0"/>
              </a:spcAft>
              <a:buClr>
                <a:srgbClr val="9CBEBD"/>
              </a:buClr>
              <a:buSzPts val="2000"/>
              <a:buFont typeface="Twentieth Century"/>
              <a:buChar char=" "/>
            </a:pPr>
            <a:r>
              <a:rPr b="1" i="0" lang="en-GB" sz="2000" u="none" cap="none" strike="noStrike">
                <a:solidFill>
                  <a:srgbClr val="2E2B21"/>
                </a:solidFill>
                <a:latin typeface="Twentieth Century"/>
                <a:ea typeface="Twentieth Century"/>
                <a:cs typeface="Twentieth Century"/>
                <a:sym typeface="Twentieth Century"/>
              </a:rPr>
              <a:t>Carbon Emissions: </a:t>
            </a:r>
            <a:r>
              <a:rPr b="0" i="0" lang="en-GB" sz="2000" u="none" cap="none" strike="noStrike">
                <a:solidFill>
                  <a:srgbClr val="2E2B21"/>
                </a:solidFill>
                <a:latin typeface="Twentieth Century"/>
                <a:ea typeface="Twentieth Century"/>
                <a:cs typeface="Twentieth Century"/>
                <a:sym typeface="Twentieth Century"/>
              </a:rPr>
              <a:t>The carbon footprint of training a large AI model can range from several tons to hundreds of tons of CO2 equivalent.</a:t>
            </a:r>
            <a:endParaRPr/>
          </a:p>
          <a:p>
            <a:pPr indent="-127000" lvl="0" marL="91440" marR="0" rtl="0" algn="l">
              <a:lnSpc>
                <a:spcPct val="90000"/>
              </a:lnSpc>
              <a:spcBef>
                <a:spcPts val="1400"/>
              </a:spcBef>
              <a:spcAft>
                <a:spcPts val="0"/>
              </a:spcAft>
              <a:buClr>
                <a:srgbClr val="9CBEBD"/>
              </a:buClr>
              <a:buSzPts val="2000"/>
              <a:buFont typeface="Twentieth Century"/>
              <a:buChar char=" "/>
            </a:pPr>
            <a:r>
              <a:rPr b="0" i="0" lang="en-GB" sz="2000" u="none" cap="none" strike="noStrike">
                <a:solidFill>
                  <a:srgbClr val="2E2B21"/>
                </a:solidFill>
                <a:latin typeface="Twentieth Century"/>
                <a:ea typeface="Twentieth Century"/>
                <a:cs typeface="Twentieth Century"/>
                <a:sym typeface="Twentieth Century"/>
              </a:rPr>
              <a:t>The overall environmental impact of the AI industry is still being studied, but it is estimated to be </a:t>
            </a:r>
            <a:r>
              <a:rPr b="1" i="0" lang="en-GB" sz="2000" u="none" cap="none" strike="noStrike">
                <a:solidFill>
                  <a:srgbClr val="2E2B21"/>
                </a:solidFill>
                <a:latin typeface="Twentieth Century"/>
                <a:ea typeface="Twentieth Century"/>
                <a:cs typeface="Twentieth Century"/>
                <a:sym typeface="Twentieth Century"/>
              </a:rPr>
              <a:t>in the millions of tons of CO2 equivalent annually. </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SUSTAINABILITY</a:t>
            </a:r>
            <a:endParaRPr/>
          </a:p>
        </p:txBody>
      </p:sp>
      <p:sp>
        <p:nvSpPr>
          <p:cNvPr id="195" name="Google Shape;195;p15"/>
          <p:cNvSpPr txBox="1"/>
          <p:nvPr>
            <p:ph idx="1" type="body"/>
          </p:nvPr>
        </p:nvSpPr>
        <p:spPr>
          <a:xfrm>
            <a:off x="1024128" y="1894114"/>
            <a:ext cx="9720071" cy="441524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9CBEBD"/>
              </a:buClr>
              <a:buSzPts val="2000"/>
              <a:buNone/>
            </a:pPr>
            <a:r>
              <a:rPr b="1" i="0" lang="en-GB" sz="2000" u="none" cap="none" strike="noStrike">
                <a:solidFill>
                  <a:srgbClr val="2E2B21"/>
                </a:solidFill>
                <a:latin typeface="Twentieth Century"/>
                <a:ea typeface="Twentieth Century"/>
                <a:cs typeface="Twentieth Century"/>
                <a:sym typeface="Twentieth Century"/>
              </a:rPr>
              <a:t>Mitigation Strategies</a:t>
            </a:r>
            <a:endParaRPr/>
          </a:p>
          <a:p>
            <a:pPr indent="0" lvl="0" marL="0" rtl="0" algn="l">
              <a:lnSpc>
                <a:spcPct val="90000"/>
              </a:lnSpc>
              <a:spcBef>
                <a:spcPts val="1400"/>
              </a:spcBef>
              <a:spcAft>
                <a:spcPts val="0"/>
              </a:spcAft>
              <a:buClr>
                <a:srgbClr val="9CBEBD"/>
              </a:buClr>
              <a:buSzPts val="2000"/>
              <a:buNone/>
            </a:pPr>
            <a:r>
              <a:rPr b="0" i="0" lang="en-GB" sz="2000" u="none" cap="none" strike="noStrike">
                <a:solidFill>
                  <a:srgbClr val="2E2B21"/>
                </a:solidFill>
                <a:latin typeface="Twentieth Century"/>
                <a:ea typeface="Twentieth Century"/>
                <a:cs typeface="Twentieth Century"/>
                <a:sym typeface="Twentieth Century"/>
              </a:rPr>
              <a:t>Despite the challenges, there are steps being taken to reduce AI's environmental impact:</a:t>
            </a:r>
            <a:endParaRPr/>
          </a:p>
          <a:p>
            <a:pPr indent="0" lvl="0" marL="0" rtl="0" algn="l">
              <a:lnSpc>
                <a:spcPct val="90000"/>
              </a:lnSpc>
              <a:spcBef>
                <a:spcPts val="1400"/>
              </a:spcBef>
              <a:spcAft>
                <a:spcPts val="0"/>
              </a:spcAft>
              <a:buClr>
                <a:srgbClr val="9CBEBD"/>
              </a:buClr>
              <a:buSzPts val="2000"/>
              <a:buNone/>
            </a:pPr>
            <a:r>
              <a:rPr b="1" i="0" lang="en-GB" sz="2000" u="none" cap="none" strike="noStrike">
                <a:solidFill>
                  <a:srgbClr val="2E2B21"/>
                </a:solidFill>
                <a:latin typeface="Twentieth Century"/>
                <a:ea typeface="Twentieth Century"/>
                <a:cs typeface="Twentieth Century"/>
                <a:sym typeface="Twentieth Century"/>
              </a:rPr>
              <a:t>Energy Efficiency: </a:t>
            </a:r>
            <a:r>
              <a:rPr b="0" i="0" lang="en-GB" sz="2000" u="none" cap="none" strike="noStrike">
                <a:solidFill>
                  <a:srgbClr val="2E2B21"/>
                </a:solidFill>
                <a:latin typeface="Twentieth Century"/>
                <a:ea typeface="Twentieth Century"/>
                <a:cs typeface="Twentieth Century"/>
                <a:sym typeface="Twentieth Century"/>
              </a:rPr>
              <a:t>Developing more energy-efficient AI algorithms and hardware.</a:t>
            </a:r>
            <a:endParaRPr/>
          </a:p>
          <a:p>
            <a:pPr indent="0" lvl="0" marL="0" rtl="0" algn="l">
              <a:lnSpc>
                <a:spcPct val="90000"/>
              </a:lnSpc>
              <a:spcBef>
                <a:spcPts val="1400"/>
              </a:spcBef>
              <a:spcAft>
                <a:spcPts val="0"/>
              </a:spcAft>
              <a:buClr>
                <a:srgbClr val="9CBEBD"/>
              </a:buClr>
              <a:buSzPts val="2000"/>
              <a:buNone/>
            </a:pPr>
            <a:r>
              <a:rPr b="1" i="0" lang="en-GB" sz="2000" u="none" cap="none" strike="noStrike">
                <a:solidFill>
                  <a:srgbClr val="2E2B21"/>
                </a:solidFill>
                <a:latin typeface="Twentieth Century"/>
                <a:ea typeface="Twentieth Century"/>
                <a:cs typeface="Twentieth Century"/>
                <a:sym typeface="Twentieth Century"/>
              </a:rPr>
              <a:t>Renewable Energy: </a:t>
            </a:r>
            <a:r>
              <a:rPr b="0" i="0" lang="en-GB" sz="2000" u="none" cap="none" strike="noStrike">
                <a:solidFill>
                  <a:srgbClr val="2E2B21"/>
                </a:solidFill>
                <a:latin typeface="Twentieth Century"/>
                <a:ea typeface="Twentieth Century"/>
                <a:cs typeface="Twentieth Century"/>
                <a:sym typeface="Twentieth Century"/>
              </a:rPr>
              <a:t>Utilizing renewable energy sources for data centers and training processes. </a:t>
            </a:r>
            <a:endParaRPr/>
          </a:p>
          <a:p>
            <a:pPr indent="0" lvl="0" marL="0" rtl="0" algn="l">
              <a:lnSpc>
                <a:spcPct val="90000"/>
              </a:lnSpc>
              <a:spcBef>
                <a:spcPts val="1400"/>
              </a:spcBef>
              <a:spcAft>
                <a:spcPts val="0"/>
              </a:spcAft>
              <a:buClr>
                <a:srgbClr val="9CBEBD"/>
              </a:buClr>
              <a:buSzPts val="2000"/>
              <a:buNone/>
            </a:pPr>
            <a:r>
              <a:rPr b="1" i="0" lang="en-GB" sz="2000" u="none" cap="none" strike="noStrike">
                <a:solidFill>
                  <a:srgbClr val="2E2B21"/>
                </a:solidFill>
                <a:latin typeface="Twentieth Century"/>
                <a:ea typeface="Twentieth Century"/>
                <a:cs typeface="Twentieth Century"/>
                <a:sym typeface="Twentieth Century"/>
              </a:rPr>
              <a:t>Hardware Optimization: </a:t>
            </a:r>
            <a:r>
              <a:rPr b="0" i="0" lang="en-GB" sz="2000" u="none" cap="none" strike="noStrike">
                <a:solidFill>
                  <a:srgbClr val="2E2B21"/>
                </a:solidFill>
                <a:latin typeface="Twentieth Century"/>
                <a:ea typeface="Twentieth Century"/>
                <a:cs typeface="Twentieth Century"/>
                <a:sym typeface="Twentieth Century"/>
              </a:rPr>
              <a:t>Improving the efficiency of AI hardware components. </a:t>
            </a:r>
            <a:endParaRPr/>
          </a:p>
          <a:p>
            <a:pPr indent="0" lvl="0" marL="0" rtl="0" algn="l">
              <a:lnSpc>
                <a:spcPct val="90000"/>
              </a:lnSpc>
              <a:spcBef>
                <a:spcPts val="1400"/>
              </a:spcBef>
              <a:spcAft>
                <a:spcPts val="0"/>
              </a:spcAft>
              <a:buClr>
                <a:srgbClr val="9CBEBD"/>
              </a:buClr>
              <a:buSzPts val="2000"/>
              <a:buNone/>
            </a:pPr>
            <a:r>
              <a:rPr b="1" i="0" lang="en-GB" sz="2000" u="none" cap="none" strike="noStrike">
                <a:solidFill>
                  <a:srgbClr val="2E2B21"/>
                </a:solidFill>
                <a:latin typeface="Twentieth Century"/>
                <a:ea typeface="Twentieth Century"/>
                <a:cs typeface="Twentieth Century"/>
                <a:sym typeface="Twentieth Century"/>
              </a:rPr>
              <a:t>Data Center Efficiency: </a:t>
            </a:r>
            <a:r>
              <a:rPr b="0" i="0" lang="en-GB" sz="2000" u="none" cap="none" strike="noStrike">
                <a:solidFill>
                  <a:srgbClr val="2E2B21"/>
                </a:solidFill>
                <a:latin typeface="Twentieth Century"/>
                <a:ea typeface="Twentieth Century"/>
                <a:cs typeface="Twentieth Century"/>
                <a:sym typeface="Twentieth Century"/>
              </a:rPr>
              <a:t>Implementing advanced cooling technologies and optimizing data center operations.</a:t>
            </a:r>
            <a:endParaRPr/>
          </a:p>
          <a:p>
            <a:pPr indent="0" lvl="0" marL="0" marR="0" rtl="0" algn="l">
              <a:lnSpc>
                <a:spcPct val="90000"/>
              </a:lnSpc>
              <a:spcBef>
                <a:spcPts val="1400"/>
              </a:spcBef>
              <a:spcAft>
                <a:spcPts val="0"/>
              </a:spcAft>
              <a:buClr>
                <a:srgbClr val="9CBEBD"/>
              </a:buClr>
              <a:buSzPts val="2000"/>
              <a:buNone/>
            </a:pPr>
            <a:r>
              <a:t/>
            </a:r>
            <a:endParaRPr b="1" i="0" sz="2000" u="none" cap="none" strike="noStrike">
              <a:solidFill>
                <a:srgbClr val="2E2B21"/>
              </a:solidFill>
              <a:latin typeface="Twentieth Century"/>
              <a:ea typeface="Twentieth Century"/>
              <a:cs typeface="Twentieth Century"/>
              <a:sym typeface="Twentieth Century"/>
            </a:endParaRPr>
          </a:p>
          <a:p>
            <a:pPr indent="0" lvl="0" marL="0" marR="0" rtl="0" algn="l">
              <a:lnSpc>
                <a:spcPct val="90000"/>
              </a:lnSpc>
              <a:spcBef>
                <a:spcPts val="1400"/>
              </a:spcBef>
              <a:spcAft>
                <a:spcPts val="0"/>
              </a:spcAft>
              <a:buClr>
                <a:srgbClr val="9CBEBD"/>
              </a:buClr>
              <a:buSzPts val="1000"/>
              <a:buNone/>
            </a:pPr>
            <a:r>
              <a:rPr lang="en-GB" sz="1000">
                <a:solidFill>
                  <a:srgbClr val="2E2B21"/>
                </a:solidFill>
                <a:latin typeface="Twentieth Century"/>
                <a:ea typeface="Twentieth Century"/>
                <a:cs typeface="Twentieth Century"/>
                <a:sym typeface="Twentieth Century"/>
              </a:rPr>
              <a:t>Sources: Earth.org: https://earth.org/the-green-dilemma-can-ai-fulfil-its-potential-without-harming-the-environment/Wholegrain Digital: https://www.wholegraindigital.com/blog/social-environmental-impacts-of-ai/</a:t>
            </a:r>
            <a:endParaRPr i="0" sz="1000" u="none" cap="none" strike="noStrike">
              <a:solidFill>
                <a:srgbClr val="2E2B21"/>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SUSTAINABILITY</a:t>
            </a:r>
            <a:endParaRPr/>
          </a:p>
        </p:txBody>
      </p:sp>
      <p:sp>
        <p:nvSpPr>
          <p:cNvPr id="201" name="Google Shape;201;p16"/>
          <p:cNvSpPr txBox="1"/>
          <p:nvPr>
            <p:ph idx="1" type="body"/>
          </p:nvPr>
        </p:nvSpPr>
        <p:spPr>
          <a:xfrm>
            <a:off x="1024128" y="1894114"/>
            <a:ext cx="9720071" cy="4415246"/>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0" i="0" lang="en-GB">
                <a:solidFill>
                  <a:srgbClr val="333333"/>
                </a:solidFill>
                <a:highlight>
                  <a:srgbClr val="FFFFFF"/>
                </a:highlight>
              </a:rPr>
              <a:t>Recital (165): </a:t>
            </a:r>
            <a:r>
              <a:rPr b="1" i="0" lang="en-GB">
                <a:solidFill>
                  <a:srgbClr val="333333"/>
                </a:solidFill>
                <a:highlight>
                  <a:srgbClr val="FFFFFF"/>
                </a:highlight>
              </a:rPr>
              <a:t>Providers and, as appropriate, deployers of all AI systems</a:t>
            </a:r>
            <a:r>
              <a:rPr b="0" i="0" lang="en-GB">
                <a:solidFill>
                  <a:srgbClr val="333333"/>
                </a:solidFill>
                <a:highlight>
                  <a:srgbClr val="FFFFFF"/>
                </a:highlight>
              </a:rPr>
              <a:t>, high-risk or not, and AI models should also be encouraged </a:t>
            </a:r>
            <a:r>
              <a:rPr b="1" i="0" lang="en-GB">
                <a:solidFill>
                  <a:srgbClr val="333333"/>
                </a:solidFill>
                <a:highlight>
                  <a:srgbClr val="FFFFFF"/>
                </a:highlight>
              </a:rPr>
              <a:t>to apply on a voluntary basis additional requirements related</a:t>
            </a:r>
            <a:r>
              <a:rPr b="0" i="0" lang="en-GB">
                <a:solidFill>
                  <a:srgbClr val="333333"/>
                </a:solidFill>
                <a:highlight>
                  <a:srgbClr val="FFFFFF"/>
                </a:highlight>
              </a:rPr>
              <a:t>, for example, to the elements of the Union’s Ethics Guidelines for Trustworthy AI, </a:t>
            </a:r>
            <a:r>
              <a:rPr b="1" i="0" lang="en-GB" u="sng">
                <a:solidFill>
                  <a:srgbClr val="333333"/>
                </a:solidFill>
                <a:highlight>
                  <a:srgbClr val="FFFFFF"/>
                </a:highlight>
              </a:rPr>
              <a:t>environmental sustainability, </a:t>
            </a:r>
            <a:r>
              <a:rPr b="0" i="0" lang="en-GB">
                <a:solidFill>
                  <a:srgbClr val="333333"/>
                </a:solidFill>
                <a:highlight>
                  <a:srgbClr val="FFFFFF"/>
                </a:highlight>
              </a:rPr>
              <a:t>AI literacy measures, inclusive and diverse design and development of AI systems, including attention to vulnerable persons and accessibility to persons with disability, stakeholders’ participation with the involvement, as appropriate, of relevant stakeholders such as business and civil society organisations, academia, research organisations, trade unions and consumer protection organisations in the design and development of AI systems, and diversity of the development teams, including gender balance. To ensure that the voluntary codes of conduct are effective, they should be based on clear objectives and key performance indicators to measure the achievement of those objectives.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SUSTAINABILITY</a:t>
            </a:r>
            <a:endParaRPr/>
          </a:p>
        </p:txBody>
      </p:sp>
      <p:sp>
        <p:nvSpPr>
          <p:cNvPr id="207" name="Google Shape;207;p17"/>
          <p:cNvSpPr txBox="1"/>
          <p:nvPr>
            <p:ph idx="1" type="body"/>
          </p:nvPr>
        </p:nvSpPr>
        <p:spPr>
          <a:xfrm>
            <a:off x="1024128" y="1894114"/>
            <a:ext cx="9720071" cy="4415246"/>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lang="en-GB">
                <a:solidFill>
                  <a:srgbClr val="333333"/>
                </a:solidFill>
                <a:highlight>
                  <a:srgbClr val="FFFFFF"/>
                </a:highlight>
              </a:rPr>
              <a:t>Article 95.1:</a:t>
            </a:r>
            <a:r>
              <a:rPr b="0" i="0" lang="en-GB">
                <a:solidFill>
                  <a:srgbClr val="333333"/>
                </a:solidFill>
                <a:highlight>
                  <a:srgbClr val="FFFFFF"/>
                </a:highlight>
              </a:rPr>
              <a:t>2.   The AI Office and the Member States shall </a:t>
            </a:r>
            <a:r>
              <a:rPr b="1" i="0" lang="en-GB">
                <a:solidFill>
                  <a:srgbClr val="333333"/>
                </a:solidFill>
                <a:highlight>
                  <a:srgbClr val="FFFFFF"/>
                </a:highlight>
              </a:rPr>
              <a:t>facilitate the drawing up of codes of conduct concerning the voluntary application,</a:t>
            </a:r>
            <a:r>
              <a:rPr b="0" i="0" lang="en-GB">
                <a:solidFill>
                  <a:srgbClr val="333333"/>
                </a:solidFill>
                <a:highlight>
                  <a:srgbClr val="FFFFFF"/>
                </a:highlight>
              </a:rPr>
              <a:t> </a:t>
            </a:r>
            <a:r>
              <a:rPr b="1" i="0" lang="en-GB">
                <a:solidFill>
                  <a:srgbClr val="333333"/>
                </a:solidFill>
                <a:highlight>
                  <a:srgbClr val="FFFFFF"/>
                </a:highlight>
              </a:rPr>
              <a:t>including by deployers, of specific requirements to all AI systems</a:t>
            </a:r>
            <a:r>
              <a:rPr b="0" i="0" lang="en-GB">
                <a:solidFill>
                  <a:srgbClr val="333333"/>
                </a:solidFill>
                <a:highlight>
                  <a:srgbClr val="FFFFFF"/>
                </a:highlight>
              </a:rPr>
              <a:t>, on the basis of clear objectives and key performance indicators to measure the achievement of those objectives, including elements such as, but not limited to:</a:t>
            </a:r>
            <a:endParaRPr/>
          </a:p>
          <a:p>
            <a:pPr indent="-129222" lvl="0" marL="91440" rtl="0" algn="l">
              <a:lnSpc>
                <a:spcPct val="90000"/>
              </a:lnSpc>
              <a:spcBef>
                <a:spcPts val="1400"/>
              </a:spcBef>
              <a:spcAft>
                <a:spcPts val="0"/>
              </a:spcAft>
              <a:buSzPct val="100000"/>
              <a:buChar char=" "/>
            </a:pPr>
            <a:r>
              <a:rPr b="0" i="0" lang="en-GB">
                <a:solidFill>
                  <a:srgbClr val="333333"/>
                </a:solidFill>
                <a:highlight>
                  <a:srgbClr val="FFFFFF"/>
                </a:highlight>
              </a:rPr>
              <a:t>(a)applicable elements provided for in Union ethical guidelines for trustworthy AI;</a:t>
            </a:r>
            <a:endParaRPr/>
          </a:p>
          <a:p>
            <a:pPr indent="-129222" lvl="0" marL="91440" rtl="0" algn="l">
              <a:lnSpc>
                <a:spcPct val="90000"/>
              </a:lnSpc>
              <a:spcBef>
                <a:spcPts val="1400"/>
              </a:spcBef>
              <a:spcAft>
                <a:spcPts val="0"/>
              </a:spcAft>
              <a:buSzPct val="100000"/>
              <a:buChar char=" "/>
            </a:pPr>
            <a:r>
              <a:rPr b="0" i="0" lang="en-GB">
                <a:solidFill>
                  <a:srgbClr val="333333"/>
                </a:solidFill>
                <a:highlight>
                  <a:srgbClr val="FFFFFF"/>
                </a:highlight>
              </a:rPr>
              <a:t>(b)</a:t>
            </a:r>
            <a:r>
              <a:rPr b="1" i="0" lang="en-GB">
                <a:solidFill>
                  <a:srgbClr val="333333"/>
                </a:solidFill>
                <a:highlight>
                  <a:srgbClr val="FFFFFF"/>
                </a:highlight>
              </a:rPr>
              <a:t>assessing and minimising the impact of AI systems on environmental sustainability, including as regards energy-efficient programming and techniques for the efficient design, training and use of AI;</a:t>
            </a:r>
            <a:endParaRPr/>
          </a:p>
          <a:p>
            <a:pPr indent="-129222" lvl="0" marL="91440" rtl="0" algn="l">
              <a:lnSpc>
                <a:spcPct val="90000"/>
              </a:lnSpc>
              <a:spcBef>
                <a:spcPts val="1400"/>
              </a:spcBef>
              <a:spcAft>
                <a:spcPts val="0"/>
              </a:spcAft>
              <a:buSzPct val="100000"/>
              <a:buChar char=" "/>
            </a:pPr>
            <a:r>
              <a:rPr b="1" lang="en-GB">
                <a:solidFill>
                  <a:srgbClr val="333333"/>
                </a:solidFill>
                <a:highlight>
                  <a:srgbClr val="FFFFFF"/>
                </a:highlight>
              </a:rPr>
              <a:t>Article 112 (Monitoring): </a:t>
            </a:r>
            <a:r>
              <a:rPr b="0" i="0" lang="en-GB">
                <a:solidFill>
                  <a:srgbClr val="333333"/>
                </a:solidFill>
                <a:highlight>
                  <a:srgbClr val="FFFFFF"/>
                </a:highlight>
              </a:rPr>
              <a:t>7.   By 2 August 2028 and every three years thereafter, the Commission shall evaluate the impact and effectiveness of voluntary codes of conduct to foster the application of the requirements set out in Chapter III, Section 2 for AI systems other than high-risk AI systems and possibly other additional requirements for AI systems other than high-risk AI systems, including as regards environmental sustainability.</a:t>
            </a:r>
            <a:endParaRPr b="1" i="0">
              <a:solidFill>
                <a:srgbClr val="333333"/>
              </a:solidFill>
              <a:highlight>
                <a:srgbClr val="FFFFFF"/>
              </a:highlight>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ANY QUESTIONS?</a:t>
            </a:r>
            <a:endParaRPr/>
          </a:p>
        </p:txBody>
      </p:sp>
      <p:sp>
        <p:nvSpPr>
          <p:cNvPr id="213" name="Google Shape;213;p18"/>
          <p:cNvSpPr txBox="1"/>
          <p:nvPr>
            <p:ph idx="1" type="body"/>
          </p:nvPr>
        </p:nvSpPr>
        <p:spPr>
          <a:xfrm>
            <a:off x="881743" y="1065556"/>
            <a:ext cx="10820400" cy="4024125"/>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rPr lang="en-GB"/>
              <a:t>                                                                                                      Thank you!</a:t>
            </a:r>
            <a:endParaRPr/>
          </a:p>
          <a:p>
            <a:pPr indent="0" lvl="0" marL="0" rtl="0" algn="l">
              <a:lnSpc>
                <a:spcPct val="90000"/>
              </a:lnSpc>
              <a:spcBef>
                <a:spcPts val="1400"/>
              </a:spcBef>
              <a:spcAft>
                <a:spcPts val="0"/>
              </a:spcAft>
              <a:buSzPts val="2200"/>
              <a:buNone/>
            </a:pPr>
            <a:r>
              <a:rPr lang="en-GB"/>
              <a:t>							Dr. Maria – Oraiozili Koutsoupia</a:t>
            </a:r>
            <a:endParaRPr/>
          </a:p>
        </p:txBody>
      </p:sp>
      <p:pic>
        <p:nvPicPr>
          <p:cNvPr id="214" name="Google Shape;214;p18"/>
          <p:cNvPicPr preferRelativeResize="0"/>
          <p:nvPr/>
        </p:nvPicPr>
        <p:blipFill rotWithShape="1">
          <a:blip r:embed="rId3">
            <a:alphaModFix/>
          </a:blip>
          <a:srcRect b="21748" l="65540" r="22288" t="40671"/>
          <a:stretch/>
        </p:blipFill>
        <p:spPr>
          <a:xfrm>
            <a:off x="4730621" y="2068695"/>
            <a:ext cx="1471458" cy="2555311"/>
          </a:xfrm>
          <a:prstGeom prst="rect">
            <a:avLst/>
          </a:prstGeom>
          <a:noFill/>
          <a:ln>
            <a:noFill/>
          </a:ln>
        </p:spPr>
      </p:pic>
      <p:pic>
        <p:nvPicPr>
          <p:cNvPr id="215" name="Google Shape;215;p18"/>
          <p:cNvPicPr preferRelativeResize="0"/>
          <p:nvPr/>
        </p:nvPicPr>
        <p:blipFill rotWithShape="1">
          <a:blip r:embed="rId4">
            <a:alphaModFix/>
          </a:blip>
          <a:srcRect b="47074" l="71786" r="18265" t="35102"/>
          <a:stretch/>
        </p:blipFill>
        <p:spPr>
          <a:xfrm>
            <a:off x="9106677" y="5003644"/>
            <a:ext cx="1212980" cy="12223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 5TH CLASS</a:t>
            </a:r>
            <a:br>
              <a:rPr lang="en-GB"/>
            </a:br>
            <a:r>
              <a:rPr lang="en-GB"/>
              <a:t>AI ACT: BIAS MITIGATION</a:t>
            </a:r>
            <a:endParaRPr/>
          </a:p>
        </p:txBody>
      </p:sp>
      <p:sp>
        <p:nvSpPr>
          <p:cNvPr id="103" name="Google Shape;103;p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2200"/>
              <a:buNone/>
            </a:pPr>
            <a:r>
              <a:rPr lang="en-GB"/>
              <a:t>What are we discussing about today?</a:t>
            </a:r>
            <a:endParaRPr/>
          </a:p>
          <a:p>
            <a:pPr indent="0" lvl="0" marL="0" marR="0" rtl="0" algn="l">
              <a:lnSpc>
                <a:spcPct val="100000"/>
              </a:lnSpc>
              <a:spcBef>
                <a:spcPts val="0"/>
              </a:spcBef>
              <a:spcAft>
                <a:spcPts val="0"/>
              </a:spcAft>
              <a:buClr>
                <a:schemeClr val="dk1"/>
              </a:buClr>
              <a:buSzPts val="2200"/>
              <a:buNone/>
            </a:pPr>
            <a:r>
              <a:t/>
            </a:r>
            <a:endParaRPr/>
          </a:p>
          <a:p>
            <a:pPr indent="0" lvl="0" marL="0" marR="0" rtl="0" algn="l">
              <a:lnSpc>
                <a:spcPct val="100000"/>
              </a:lnSpc>
              <a:spcBef>
                <a:spcPts val="0"/>
              </a:spcBef>
              <a:spcAft>
                <a:spcPts val="0"/>
              </a:spcAft>
              <a:buClr>
                <a:schemeClr val="dk1"/>
              </a:buClr>
              <a:buSzPts val="2200"/>
              <a:buNone/>
            </a:pPr>
            <a:r>
              <a:t/>
            </a:r>
            <a:endParaRPr/>
          </a:p>
          <a:p>
            <a:pPr indent="0" lvl="0" marL="91440" rtl="0" algn="l">
              <a:lnSpc>
                <a:spcPct val="90000"/>
              </a:lnSpc>
              <a:spcBef>
                <a:spcPts val="1200"/>
              </a:spcBef>
              <a:spcAft>
                <a:spcPts val="0"/>
              </a:spcAft>
              <a:buSzPts val="2200"/>
              <a:buNone/>
            </a:pPr>
            <a:r>
              <a:t/>
            </a:r>
            <a:endParaRPr/>
          </a:p>
        </p:txBody>
      </p:sp>
      <p:pic>
        <p:nvPicPr>
          <p:cNvPr id="104" name="Google Shape;104;p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05" name="Google Shape;105;p2"/>
          <p:cNvPicPr preferRelativeResize="0"/>
          <p:nvPr/>
        </p:nvPicPr>
        <p:blipFill rotWithShape="1">
          <a:blip r:embed="rId4">
            <a:alphaModFix/>
          </a:blip>
          <a:srcRect b="39728" l="28087" r="59362" t="39046"/>
          <a:stretch/>
        </p:blipFill>
        <p:spPr>
          <a:xfrm>
            <a:off x="9909109" y="4853785"/>
            <a:ext cx="1530221" cy="1455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BIAS DEFINITION - FRA</a:t>
            </a:r>
            <a:endParaRPr/>
          </a:p>
        </p:txBody>
      </p:sp>
      <p:pic>
        <p:nvPicPr>
          <p:cNvPr id="112" name="Google Shape;112;p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13" name="Google Shape;113;p3"/>
          <p:cNvSpPr txBox="1"/>
          <p:nvPr/>
        </p:nvSpPr>
        <p:spPr>
          <a:xfrm>
            <a:off x="1024127" y="6111551"/>
            <a:ext cx="980871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100" u="none" cap="none" strike="noStrike">
                <a:solidFill>
                  <a:schemeClr val="dk1"/>
                </a:solidFill>
                <a:latin typeface="Twentieth Century"/>
                <a:ea typeface="Twentieth Century"/>
                <a:cs typeface="Twentieth Century"/>
                <a:sym typeface="Twentieth Century"/>
              </a:rPr>
              <a:t>Source: chrome-extension://efaidnbmnnnibpcajpcglclefindmkaj/https://fra.europa.eu/sites/default/files/fra_uploads/fra-2022-bias-in-algorithms_en.pdf</a:t>
            </a:r>
            <a:endParaRPr/>
          </a:p>
        </p:txBody>
      </p:sp>
      <p:sp>
        <p:nvSpPr>
          <p:cNvPr id="114" name="Google Shape;114;p3"/>
          <p:cNvSpPr txBox="1"/>
          <p:nvPr>
            <p:ph idx="1" type="body"/>
          </p:nvPr>
        </p:nvSpPr>
        <p:spPr>
          <a:xfrm>
            <a:off x="1024128" y="1782147"/>
            <a:ext cx="9720072" cy="4527213"/>
          </a:xfrm>
          <a:prstGeom prst="rect">
            <a:avLst/>
          </a:prstGeom>
          <a:noFill/>
          <a:ln>
            <a:noFill/>
          </a:ln>
        </p:spPr>
        <p:txBody>
          <a:bodyPr anchorCtr="0" anchor="t" bIns="45700" lIns="45700" spcFirstLastPara="1" rIns="45700" wrap="square" tIns="45700">
            <a:normAutofit fontScale="92500" lnSpcReduction="10000"/>
          </a:bodyPr>
          <a:lstStyle/>
          <a:p>
            <a:pPr indent="0" lvl="0" marL="0" rtl="0" algn="l">
              <a:lnSpc>
                <a:spcPct val="90000"/>
              </a:lnSpc>
              <a:spcBef>
                <a:spcPts val="0"/>
              </a:spcBef>
              <a:spcAft>
                <a:spcPts val="0"/>
              </a:spcAft>
              <a:buSzPct val="100000"/>
              <a:buNone/>
            </a:pPr>
            <a:r>
              <a:rPr b="1" lang="en-GB"/>
              <a:t>Bias in algorithms: </a:t>
            </a:r>
            <a:r>
              <a:rPr lang="en-GB"/>
              <a:t>the tendency for algorithms to produce outputs that lead to a disadvantage for certain groups, such as women, ethnic minorities or people with a disability.</a:t>
            </a:r>
            <a:endParaRPr/>
          </a:p>
          <a:p>
            <a:pPr indent="0" lvl="0" marL="0" rtl="0" algn="l">
              <a:lnSpc>
                <a:spcPct val="90000"/>
              </a:lnSpc>
              <a:spcBef>
                <a:spcPts val="1400"/>
              </a:spcBef>
              <a:spcAft>
                <a:spcPts val="0"/>
              </a:spcAft>
              <a:buSzPct val="100000"/>
              <a:buNone/>
            </a:pPr>
            <a:r>
              <a:rPr b="1" lang="en-GB" u="sng"/>
              <a:t>Example</a:t>
            </a:r>
            <a:r>
              <a:rPr lang="en-GB"/>
              <a:t>: In the Netherlands, for example, the tax authorities used algorithms that mistakenly labelled around 26,000 parents as having committed fraud in their childcare benefit applications. A disproportionate number of these parents had an immigration background. </a:t>
            </a:r>
            <a:endParaRPr/>
          </a:p>
          <a:p>
            <a:pPr indent="0" lvl="0" marL="0" rtl="0" algn="l">
              <a:lnSpc>
                <a:spcPct val="90000"/>
              </a:lnSpc>
              <a:spcBef>
                <a:spcPts val="1400"/>
              </a:spcBef>
              <a:spcAft>
                <a:spcPts val="0"/>
              </a:spcAft>
              <a:buSzPct val="100000"/>
              <a:buNone/>
            </a:pPr>
            <a:r>
              <a:rPr lang="en-GB"/>
              <a:t>They were asked to pay high fines and that had great financial and psychological difficulties for the families concerned. The data protection authority concluded that the processing of data by the AI system in use was discriminatory.The scandal has become a cautionary tale about the impact on people of decisions made (or supported) by biased algorithms.</a:t>
            </a:r>
            <a:endParaRPr/>
          </a:p>
          <a:p>
            <a:pPr indent="0" lvl="0" marL="0" rtl="0" algn="l">
              <a:lnSpc>
                <a:spcPct val="90000"/>
              </a:lnSpc>
              <a:spcBef>
                <a:spcPts val="1400"/>
              </a:spcBef>
              <a:spcAft>
                <a:spcPts val="0"/>
              </a:spcAft>
              <a:buSzPct val="100000"/>
              <a:buNone/>
            </a:pPr>
            <a:r>
              <a:rPr b="1" lang="en-GB"/>
              <a:t>FRA Report conclusion: </a:t>
            </a:r>
            <a:r>
              <a:rPr lang="en-GB"/>
              <a:t>In addition to highlighting the need for further studies of potential discrimination resulting from the use of AI systems, some professionals FRA interviewed for this report underscored that results from complex machine learning algorithms are often very difficult to understand and explain. </a:t>
            </a:r>
            <a:r>
              <a:rPr b="1" lang="en-GB" u="sng"/>
              <a:t>This leads to the conclusion that further research to better understand and explain such results (‘explainable AI’) could also help to better detect discrimination when using AI.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BIAS DEFINITION - FRA</a:t>
            </a:r>
            <a:endParaRPr/>
          </a:p>
        </p:txBody>
      </p:sp>
      <p:pic>
        <p:nvPicPr>
          <p:cNvPr id="121" name="Google Shape;121;p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22" name="Google Shape;122;p4"/>
          <p:cNvSpPr txBox="1"/>
          <p:nvPr/>
        </p:nvSpPr>
        <p:spPr>
          <a:xfrm>
            <a:off x="1024127" y="6111551"/>
            <a:ext cx="980871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Source: chrome-extension://efaidnbmnnnibpcajpcglclefindmkaj/https://fra.europa.eu/sites/default/files/fra_uploads/fra-2022-bias-in-algorithms_en.pdf</a:t>
            </a:r>
            <a:endParaRPr/>
          </a:p>
        </p:txBody>
      </p:sp>
      <p:sp>
        <p:nvSpPr>
          <p:cNvPr id="123" name="Google Shape;123;p4"/>
          <p:cNvSpPr txBox="1"/>
          <p:nvPr>
            <p:ph idx="1" type="body"/>
          </p:nvPr>
        </p:nvSpPr>
        <p:spPr>
          <a:xfrm>
            <a:off x="1024128" y="1782147"/>
            <a:ext cx="9720072" cy="4527213"/>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GB"/>
              <a:t>―</a:t>
            </a:r>
            <a:r>
              <a:rPr b="1" lang="en-GB"/>
              <a:t>Differential treatment based on protected characteristics, such as discrimination and bias-motivated crimes</a:t>
            </a:r>
            <a:r>
              <a:rPr lang="en-GB"/>
              <a:t>. This refers to an inclination for or against a person or group based on protected characteristics, such as ethnic origin, gender, religion, colour or sexual orientation. Discrimination defines a situation in which an individual is disadvantaged in some way on the basis of ‘one or multiple protected grounds’. Crimes committed with a bias motivation are a particularly severe example of a result of biases against people based on their (assumed) characteristics.* Such definitions are often used in legal contexts and the social sciences. </a:t>
            </a:r>
            <a:endParaRPr/>
          </a:p>
          <a:p>
            <a:pPr indent="0" lvl="0" marL="0" rtl="0" algn="l">
              <a:lnSpc>
                <a:spcPct val="90000"/>
              </a:lnSpc>
              <a:spcBef>
                <a:spcPts val="1400"/>
              </a:spcBef>
              <a:spcAft>
                <a:spcPts val="0"/>
              </a:spcAft>
              <a:buSzPts val="2200"/>
              <a:buNone/>
            </a:pPr>
            <a:r>
              <a:rPr lang="en-GB"/>
              <a:t>―</a:t>
            </a:r>
            <a:r>
              <a:rPr b="1" lang="en-GB"/>
              <a:t>Differentiation. </a:t>
            </a:r>
            <a:r>
              <a:rPr lang="en-GB"/>
              <a:t>Bias understood in this sense is necessary for the proper functioning of a statistical or machine learning algorithm. For example, a machine learning model that has to differentiate between oranges and pears has to have bias towards labelling round, orange objects as oranges. Such use of bias is mainly found in computer science and machine learning.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BIAS DEFINITION - FRA</a:t>
            </a:r>
            <a:endParaRPr/>
          </a:p>
        </p:txBody>
      </p:sp>
      <p:pic>
        <p:nvPicPr>
          <p:cNvPr id="130" name="Google Shape;130;p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
        <p:nvSpPr>
          <p:cNvPr id="131" name="Google Shape;131;p5"/>
          <p:cNvSpPr txBox="1"/>
          <p:nvPr/>
        </p:nvSpPr>
        <p:spPr>
          <a:xfrm>
            <a:off x="1024127" y="6111551"/>
            <a:ext cx="980871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Source: chrome-extension://efaidnbmnnnibpcajpcglclefindmkaj/https://fra.europa.eu/sites/default/files/fra_uploads/fra-2022-bias-in-algorithms_en.pdf</a:t>
            </a:r>
            <a:endParaRPr/>
          </a:p>
        </p:txBody>
      </p:sp>
      <p:sp>
        <p:nvSpPr>
          <p:cNvPr id="132" name="Google Shape;132;p5"/>
          <p:cNvSpPr txBox="1"/>
          <p:nvPr>
            <p:ph idx="1" type="body"/>
          </p:nvPr>
        </p:nvSpPr>
        <p:spPr>
          <a:xfrm>
            <a:off x="1024128" y="1782147"/>
            <a:ext cx="9720072" cy="4527213"/>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GB"/>
              <a:t>―</a:t>
            </a:r>
            <a:r>
              <a:rPr b="1" lang="en-GB"/>
              <a:t>Statistical bias. </a:t>
            </a:r>
            <a:r>
              <a:rPr lang="en-GB"/>
              <a:t>This refers to the systematic difference between an estimated parameter and its true value. Statistical bias exists when data are not adequately measuring what they are intended to measure. For example, gross domestic product per capita is not necessarily a good measure of the standard of living in a country, as it does not account for inequality of income distribution. In addition, data and the resulting statistical estimates may not be representative of the target population. For example, if a sample of the general population contains more men than women, it is said to be biased towards men. Bias is mainly understood in this way in statistics. </a:t>
            </a:r>
            <a:endParaRPr/>
          </a:p>
          <a:p>
            <a:pPr indent="0" lvl="0" marL="0" rtl="0" algn="l">
              <a:lnSpc>
                <a:spcPct val="90000"/>
              </a:lnSpc>
              <a:spcBef>
                <a:spcPts val="1400"/>
              </a:spcBef>
              <a:spcAft>
                <a:spcPts val="0"/>
              </a:spcAft>
              <a:buSzPts val="2200"/>
              <a:buNone/>
            </a:pPr>
            <a:r>
              <a:rPr lang="en-GB"/>
              <a:t>―</a:t>
            </a:r>
            <a:r>
              <a:rPr b="1" lang="en-GB"/>
              <a:t>Offset from origin</a:t>
            </a:r>
            <a:r>
              <a:rPr lang="en-GB"/>
              <a:t>. In the context of deep learning, bias is also the name for an estimated parameter. </a:t>
            </a:r>
            <a:r>
              <a:rPr b="1" lang="en-GB"/>
              <a:t>The fixed number indicating the average baseline estimate in the linear weight functions of neural networks is called bias</a:t>
            </a:r>
            <a:r>
              <a:rPr lang="en-GB"/>
              <a:t>; it is often referred to as a ‘constant term’ or ‘intercept’ in classical regression analysis. It is a purely technical term, and as such it is not relevant to the present discussions, although it is used in neural networks.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BIAS</a:t>
            </a:r>
            <a:endParaRPr/>
          </a:p>
        </p:txBody>
      </p:sp>
      <p:pic>
        <p:nvPicPr>
          <p:cNvPr id="138" name="Google Shape;138;p6"/>
          <p:cNvPicPr preferRelativeResize="0"/>
          <p:nvPr>
            <p:ph idx="1" type="body"/>
          </p:nvPr>
        </p:nvPicPr>
        <p:blipFill rotWithShape="1">
          <a:blip r:embed="rId3">
            <a:alphaModFix/>
          </a:blip>
          <a:srcRect b="22065" l="8950" r="43035" t="32008"/>
          <a:stretch/>
        </p:blipFill>
        <p:spPr>
          <a:xfrm>
            <a:off x="2599093" y="2399920"/>
            <a:ext cx="7198050" cy="3872864"/>
          </a:xfrm>
          <a:prstGeom prst="rect">
            <a:avLst/>
          </a:prstGeom>
          <a:noFill/>
          <a:ln>
            <a:noFill/>
          </a:ln>
        </p:spPr>
      </p:pic>
      <p:sp>
        <p:nvSpPr>
          <p:cNvPr id="139" name="Google Shape;139;p6"/>
          <p:cNvSpPr txBox="1"/>
          <p:nvPr/>
        </p:nvSpPr>
        <p:spPr>
          <a:xfrm>
            <a:off x="268255" y="6326262"/>
            <a:ext cx="609755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Graphic source: https://www.nature.com/articles/s41599-023-02079-x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&amp; BIAS</a:t>
            </a:r>
            <a:endParaRPr/>
          </a:p>
        </p:txBody>
      </p:sp>
      <p:sp>
        <p:nvSpPr>
          <p:cNvPr id="145" name="Google Shape;145;p7"/>
          <p:cNvSpPr txBox="1"/>
          <p:nvPr/>
        </p:nvSpPr>
        <p:spPr>
          <a:xfrm>
            <a:off x="268254" y="6176865"/>
            <a:ext cx="637514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Graphic sourcehttps://www.weforum.org/agenda/2021/07/ai-machine-learning-bias-discrimination/</a:t>
            </a:r>
            <a:endParaRPr/>
          </a:p>
        </p:txBody>
      </p:sp>
      <p:pic>
        <p:nvPicPr>
          <p:cNvPr id="146" name="Google Shape;146;p7"/>
          <p:cNvPicPr preferRelativeResize="0"/>
          <p:nvPr/>
        </p:nvPicPr>
        <p:blipFill rotWithShape="1">
          <a:blip r:embed="rId3">
            <a:alphaModFix/>
          </a:blip>
          <a:srcRect b="29251" l="63827" r="7013" t="44899"/>
          <a:stretch/>
        </p:blipFill>
        <p:spPr>
          <a:xfrm>
            <a:off x="2414295" y="1900372"/>
            <a:ext cx="8189946" cy="408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699796" y="774441"/>
            <a:ext cx="9983755" cy="10450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AND BIAS IN HIGH- RISK SYSTEMS (RECITAL 61 )</a:t>
            </a:r>
            <a:br>
              <a:rPr lang="en-GB"/>
            </a:br>
            <a:endParaRPr/>
          </a:p>
        </p:txBody>
      </p:sp>
      <p:sp>
        <p:nvSpPr>
          <p:cNvPr id="152" name="Google Shape;152;p8"/>
          <p:cNvSpPr txBox="1"/>
          <p:nvPr>
            <p:ph idx="1" type="body"/>
          </p:nvPr>
        </p:nvSpPr>
        <p:spPr>
          <a:xfrm>
            <a:off x="1024128" y="1884784"/>
            <a:ext cx="10353118" cy="4489638"/>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b="0" i="0" lang="en-GB">
                <a:solidFill>
                  <a:srgbClr val="333333"/>
                </a:solidFill>
                <a:highlight>
                  <a:srgbClr val="FFFFFF"/>
                </a:highlight>
              </a:rPr>
              <a:t>The problem: </a:t>
            </a:r>
            <a:r>
              <a:rPr b="1" i="0" lang="en-GB">
                <a:solidFill>
                  <a:srgbClr val="333333"/>
                </a:solidFill>
                <a:highlight>
                  <a:srgbClr val="FFFFFF"/>
                </a:highlight>
              </a:rPr>
              <a:t>risks of potential biases</a:t>
            </a:r>
            <a:r>
              <a:rPr b="0" i="0" lang="en-GB">
                <a:solidFill>
                  <a:srgbClr val="333333"/>
                </a:solidFill>
                <a:highlight>
                  <a:srgbClr val="FFFFFF"/>
                </a:highlight>
              </a:rPr>
              <a:t>, errors and opacity, while using AI in justice</a:t>
            </a:r>
            <a:endParaRPr/>
          </a:p>
          <a:p>
            <a:pPr indent="-139700" lvl="0" marL="91440" rtl="0" algn="l">
              <a:lnSpc>
                <a:spcPct val="90000"/>
              </a:lnSpc>
              <a:spcBef>
                <a:spcPts val="1400"/>
              </a:spcBef>
              <a:spcAft>
                <a:spcPts val="0"/>
              </a:spcAft>
              <a:buSzPts val="2200"/>
              <a:buFont typeface="Noto Sans Symbols"/>
              <a:buChar char="⮚"/>
            </a:pPr>
            <a:r>
              <a:rPr lang="en-GB">
                <a:solidFill>
                  <a:srgbClr val="333333"/>
                </a:solidFill>
                <a:highlight>
                  <a:srgbClr val="FFFFFF"/>
                </a:highlight>
              </a:rPr>
              <a:t>The solution: Categorize justice (and </a:t>
            </a:r>
            <a:r>
              <a:rPr b="0" i="0" lang="en-GB">
                <a:solidFill>
                  <a:srgbClr val="333333"/>
                </a:solidFill>
                <a:highlight>
                  <a:srgbClr val="FFFFFF"/>
                </a:highlight>
              </a:rPr>
              <a:t>alternative dispute resolution bodies) </a:t>
            </a:r>
            <a:r>
              <a:rPr lang="en-GB">
                <a:solidFill>
                  <a:srgbClr val="333333"/>
                </a:solidFill>
                <a:highlight>
                  <a:srgbClr val="FFFFFF"/>
                </a:highlight>
              </a:rPr>
              <a:t>AI systems as</a:t>
            </a:r>
            <a:r>
              <a:rPr b="0" i="0" lang="en-GB">
                <a:solidFill>
                  <a:srgbClr val="333333"/>
                </a:solidFill>
                <a:highlight>
                  <a:srgbClr val="FFFFFF"/>
                </a:highlight>
              </a:rPr>
              <a:t> high-risk AI systems intended to be used by a judicial authority or on its behalf to assist judicial authorities in researching and interpreting facts and the law and in applying the law to a concrete set of facts. </a:t>
            </a:r>
            <a:endParaRPr/>
          </a:p>
          <a:p>
            <a:pPr indent="-139700" lvl="0" marL="91440" rtl="0" algn="l">
              <a:lnSpc>
                <a:spcPct val="90000"/>
              </a:lnSpc>
              <a:spcBef>
                <a:spcPts val="1400"/>
              </a:spcBef>
              <a:spcAft>
                <a:spcPts val="0"/>
              </a:spcAft>
              <a:buSzPts val="2200"/>
              <a:buFont typeface="Noto Sans Symbols"/>
              <a:buChar char="⮚"/>
            </a:pPr>
            <a:r>
              <a:rPr b="0" i="0" lang="en-GB">
                <a:solidFill>
                  <a:srgbClr val="333333"/>
                </a:solidFill>
                <a:highlight>
                  <a:srgbClr val="FFFFFF"/>
                </a:highlight>
              </a:rPr>
              <a:t>The restriction: The use of AI tools </a:t>
            </a:r>
            <a:r>
              <a:rPr b="1" i="0" lang="en-GB">
                <a:solidFill>
                  <a:srgbClr val="333333"/>
                </a:solidFill>
                <a:highlight>
                  <a:srgbClr val="FFFFFF"/>
                </a:highlight>
              </a:rPr>
              <a:t>can support the decision-making power of judges or judicial independence, but should not replace it: </a:t>
            </a:r>
            <a:r>
              <a:rPr b="0" i="0" lang="en-GB">
                <a:solidFill>
                  <a:srgbClr val="333333"/>
                </a:solidFill>
                <a:highlight>
                  <a:srgbClr val="FFFFFF"/>
                </a:highlight>
              </a:rPr>
              <a:t>the final decision-making </a:t>
            </a:r>
            <a:r>
              <a:rPr b="1" i="0" lang="en-GB" u="sng">
                <a:solidFill>
                  <a:srgbClr val="333333"/>
                </a:solidFill>
                <a:highlight>
                  <a:srgbClr val="FFFFFF"/>
                </a:highlight>
              </a:rPr>
              <a:t>must remain a human-driven activity</a:t>
            </a:r>
            <a:r>
              <a:rPr b="0" i="0" lang="en-GB">
                <a:solidFill>
                  <a:srgbClr val="333333"/>
                </a:solidFill>
                <a:highlight>
                  <a:srgbClr val="FFFFFF"/>
                </a:highlight>
              </a:rPr>
              <a:t>. The classification of AI systems as high-risk should not, however, extend to AI systems intended for purely ancillary administrative activities that do not affect the actual administration of justice in individual cases, such as anonymisation or pseudonymisation of judicial decisions, documents or data, communication between personnel, administrative tasks.</a:t>
            </a:r>
            <a:endParaRPr b="1" i="0">
              <a:solidFill>
                <a:srgbClr val="333333"/>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699796" y="774441"/>
            <a:ext cx="9983755" cy="104502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Clr>
                <a:srgbClr val="464132"/>
              </a:buClr>
              <a:buSzPct val="100000"/>
              <a:buFont typeface="Twentieth Century"/>
              <a:buNone/>
            </a:pPr>
            <a:r>
              <a:rPr lang="en-GB"/>
              <a:t>AI ACT AND BIAS IN DATA (RECITAL 67 )</a:t>
            </a:r>
            <a:br>
              <a:rPr lang="en-GB"/>
            </a:br>
            <a:endParaRPr/>
          </a:p>
        </p:txBody>
      </p:sp>
      <p:sp>
        <p:nvSpPr>
          <p:cNvPr id="158" name="Google Shape;158;p9"/>
          <p:cNvSpPr txBox="1"/>
          <p:nvPr>
            <p:ph idx="1" type="body"/>
          </p:nvPr>
        </p:nvSpPr>
        <p:spPr>
          <a:xfrm>
            <a:off x="1024128" y="1884784"/>
            <a:ext cx="10353118" cy="4489638"/>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Font typeface="Noto Sans Symbols"/>
              <a:buChar char="⮚"/>
            </a:pPr>
            <a:r>
              <a:rPr b="0" i="0" lang="en-GB">
                <a:solidFill>
                  <a:srgbClr val="333333"/>
                </a:solidFill>
                <a:highlight>
                  <a:srgbClr val="FFFFFF"/>
                </a:highlight>
              </a:rPr>
              <a:t>The data sets should also have the appropriate statistical properties, including as regards the persons or groups of persons in relation to whom the high-risk AI system is intended to be used, with specific attention to </a:t>
            </a:r>
            <a:r>
              <a:rPr b="1" i="0" lang="en-GB" u="sng">
                <a:solidFill>
                  <a:srgbClr val="333333"/>
                </a:solidFill>
                <a:highlight>
                  <a:srgbClr val="FFFFFF"/>
                </a:highlight>
              </a:rPr>
              <a:t>the mitigation of possible biases in the data sets, that are likely to affect the health and safety of persons, have a negative impact on fundamental rights or lead to discrimination prohibited under Union law, especially where data outputs influence inputs for future operations (feedback loops</a:t>
            </a:r>
            <a:r>
              <a:rPr b="0" i="0" lang="en-GB">
                <a:solidFill>
                  <a:srgbClr val="333333"/>
                </a:solidFill>
                <a:highlight>
                  <a:srgbClr val="FFFFFF"/>
                </a:highlight>
              </a:rPr>
              <a:t>). </a:t>
            </a:r>
            <a:endParaRPr/>
          </a:p>
          <a:p>
            <a:pPr indent="-139700" lvl="0" marL="91440" rtl="0" algn="l">
              <a:lnSpc>
                <a:spcPct val="90000"/>
              </a:lnSpc>
              <a:spcBef>
                <a:spcPts val="1400"/>
              </a:spcBef>
              <a:spcAft>
                <a:spcPts val="0"/>
              </a:spcAft>
              <a:buSzPts val="2200"/>
              <a:buFont typeface="Noto Sans Symbols"/>
              <a:buChar char="⮚"/>
            </a:pPr>
            <a:r>
              <a:rPr b="0" i="0" lang="en-GB">
                <a:solidFill>
                  <a:srgbClr val="333333"/>
                </a:solidFill>
                <a:highlight>
                  <a:srgbClr val="FFFFFF"/>
                </a:highlight>
              </a:rPr>
              <a:t>Biases can for example </a:t>
            </a:r>
            <a:r>
              <a:rPr b="1" i="0" lang="en-GB">
                <a:solidFill>
                  <a:srgbClr val="333333"/>
                </a:solidFill>
                <a:highlight>
                  <a:srgbClr val="FFFFFF"/>
                </a:highlight>
              </a:rPr>
              <a:t>be inherent in underlying data sets, especially when historical data is being used, or generated when the systems are implemented in real world settings. </a:t>
            </a:r>
            <a:r>
              <a:rPr b="0" i="0" lang="en-GB">
                <a:solidFill>
                  <a:srgbClr val="333333"/>
                </a:solidFill>
                <a:highlight>
                  <a:srgbClr val="FFFFFF"/>
                </a:highlight>
              </a:rPr>
              <a:t>Results provided by AI systems could be influenced by such inherent biases that are inclined to gradually increase and thereby perpetuate and amplify existing discrimination, in particular for persons belonging to certain vulnerable groups, including racial or ethnic groups. The requirement for the data sets to be to the best extent possible complete and free of errors should not affect the use of privacy-preserving techniques in the context of the development and testing of AI systems.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2024-07-21T21:10:39Z</dcterms:created>
  <dc:creator>Maria - Oraiozili Koutsoupia</dc:creator>
</cp:coreProperties>
</file>