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5NCLXAzJHRsIFnedXxm4skYe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Source: https://copyrightblog.kluweriplaw.com/2024/01/23/eu-law-generative-ai-copyright-infringements-and-liability-my-guess-for-a-hot-topic-in-2024/</a:t>
            </a:r>
            <a:endParaRPr/>
          </a:p>
        </p:txBody>
      </p:sp>
      <p:sp>
        <p:nvSpPr>
          <p:cNvPr id="296" name="Google Shape;29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Source: https://copyrightblog.kluweriplaw.com/2024/01/23/eu-law-generative-ai-copyright-infringements-and-liability-my-guess-for-a-hot-topic-in-2024/</a:t>
            </a:r>
            <a:endParaRPr/>
          </a:p>
        </p:txBody>
      </p:sp>
      <p:sp>
        <p:nvSpPr>
          <p:cNvPr id="305" name="Google Shape;30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36"/>
          <p:cNvSpPr/>
          <p:nvPr/>
        </p:nvSpPr>
        <p:spPr>
          <a:xfrm>
            <a:off x="0" y="-1"/>
            <a:ext cx="12192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6"/>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6"/>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46413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0" name="Google Shape;20;p3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23" name="Google Shape;23;p36"/>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4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5"/>
          <p:cNvSpPr txBox="1"/>
          <p:nvPr>
            <p:ph idx="1" type="body"/>
          </p:nvPr>
        </p:nvSpPr>
        <p:spPr>
          <a:xfrm rot="5400000">
            <a:off x="3872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4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4" name="Shape 84"/>
        <p:cNvGrpSpPr/>
        <p:nvPr/>
      </p:nvGrpSpPr>
      <p:grpSpPr>
        <a:xfrm>
          <a:off x="0" y="0"/>
          <a:ext cx="0" cy="0"/>
          <a:chOff x="0" y="0"/>
          <a:chExt cx="0" cy="0"/>
        </a:xfrm>
      </p:grpSpPr>
      <p:sp>
        <p:nvSpPr>
          <p:cNvPr id="85" name="Google Shape;85;p46"/>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6"/>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4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90" name="Google Shape;90;p46"/>
          <p:cNvCxnSpPr/>
          <p:nvPr/>
        </p:nvCxnSpPr>
        <p:spPr>
          <a:xfrm rot="10800000">
            <a:off x="10058400" y="59263"/>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7"/>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37"/>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 name="Shape 30"/>
        <p:cNvGrpSpPr/>
        <p:nvPr/>
      </p:nvGrpSpPr>
      <p:grpSpPr>
        <a:xfrm>
          <a:off x="0" y="0"/>
          <a:ext cx="0" cy="0"/>
          <a:chOff x="0" y="0"/>
          <a:chExt cx="0" cy="0"/>
        </a:xfrm>
      </p:grpSpPr>
      <p:sp>
        <p:nvSpPr>
          <p:cNvPr id="31" name="Google Shape;31;p38"/>
          <p:cNvSpPr/>
          <p:nvPr/>
        </p:nvSpPr>
        <p:spPr>
          <a:xfrm>
            <a:off x="0" y="-1"/>
            <a:ext cx="12192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8"/>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8"/>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800"/>
              <a:buNone/>
              <a:defRPr sz="18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34" name="Google Shape;34;p3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37" name="Google Shape;37;p38"/>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9"/>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39"/>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3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4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0"/>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40"/>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40"/>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40"/>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4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4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9" name="Shape 59"/>
        <p:cNvGrpSpPr/>
        <p:nvPr/>
      </p:nvGrpSpPr>
      <p:grpSpPr>
        <a:xfrm>
          <a:off x="0" y="0"/>
          <a:ext cx="0" cy="0"/>
          <a:chOff x="0" y="0"/>
          <a:chExt cx="0" cy="0"/>
        </a:xfrm>
      </p:grpSpPr>
      <p:sp>
        <p:nvSpPr>
          <p:cNvPr id="60" name="Google Shape;60;p4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43"/>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3"/>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6" name="Google Shape;66;p43"/>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7" name="Google Shape;67;p4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0" name="Shape 70"/>
        <p:cNvGrpSpPr/>
        <p:nvPr/>
      </p:nvGrpSpPr>
      <p:grpSpPr>
        <a:xfrm>
          <a:off x="0" y="0"/>
          <a:ext cx="0" cy="0"/>
          <a:chOff x="0" y="0"/>
          <a:chExt cx="0" cy="0"/>
        </a:xfrm>
      </p:grpSpPr>
      <p:sp>
        <p:nvSpPr>
          <p:cNvPr id="71" name="Google Shape;71;p44"/>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4"/>
          <p:cNvSpPr/>
          <p:nvPr>
            <p:ph idx="2" type="pic"/>
          </p:nvPr>
        </p:nvSpPr>
        <p:spPr>
          <a:xfrm>
            <a:off x="0" y="-1"/>
            <a:ext cx="12188952" cy="4572000"/>
          </a:xfrm>
          <a:prstGeom prst="rect">
            <a:avLst/>
          </a:prstGeom>
          <a:solidFill>
            <a:srgbClr val="C3D7D7"/>
          </a:solidFill>
          <a:ln>
            <a:noFill/>
          </a:ln>
        </p:spPr>
      </p:sp>
      <p:sp>
        <p:nvSpPr>
          <p:cNvPr id="73" name="Google Shape;73;p44"/>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74" name="Google Shape;74;p4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77" name="Google Shape;77;p44"/>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5000"/>
              <a:buFont typeface="Twentieth Century"/>
              <a:buNone/>
              <a:defRPr b="0" i="0" sz="5000" u="none" cap="none" strike="noStrike">
                <a:solidFill>
                  <a:srgbClr val="46413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2"/>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3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3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3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GB"/>
              <a:t>‹#›</a:t>
            </a:fld>
            <a:endParaRPr/>
          </a:p>
        </p:txBody>
      </p:sp>
      <p:cxnSp>
        <p:nvCxnSpPr>
          <p:cNvPr id="15" name="Google Shape;15;p35"/>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1819469" y="899318"/>
            <a:ext cx="8848531" cy="1909763"/>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80000"/>
              </a:lnSpc>
              <a:spcBef>
                <a:spcPts val="0"/>
              </a:spcBef>
              <a:spcAft>
                <a:spcPts val="0"/>
              </a:spcAft>
              <a:buClr>
                <a:srgbClr val="464132"/>
              </a:buClr>
              <a:buSzPct val="100000"/>
              <a:buFont typeface="Twentieth Century"/>
              <a:buNone/>
            </a:pPr>
            <a:r>
              <a:rPr lang="en-GB" sz="4400"/>
              <a:t>AI GOVERNANCE IN EUROPE: NAVIGATING THE AI ACT AND AI OFFICES, AND UPHOLDING EUROPEAN PRINCIPLES</a:t>
            </a:r>
            <a:br>
              <a:rPr lang="en-GB" sz="4400"/>
            </a:br>
            <a:r>
              <a:rPr lang="en-GB" sz="4400"/>
              <a:t>CLASS 3</a:t>
            </a:r>
            <a:endParaRPr/>
          </a:p>
        </p:txBody>
      </p:sp>
      <p:sp>
        <p:nvSpPr>
          <p:cNvPr id="96" name="Google Shape;96;p1"/>
          <p:cNvSpPr txBox="1"/>
          <p:nvPr>
            <p:ph idx="1" type="subTitle"/>
          </p:nvPr>
        </p:nvSpPr>
        <p:spPr>
          <a:xfrm>
            <a:off x="1430694" y="2948895"/>
            <a:ext cx="9144000" cy="16557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By Dr. Maria – Oraiozili Koutsoupia</a:t>
            </a:r>
            <a:endParaRPr/>
          </a:p>
          <a:p>
            <a:pPr indent="0" lvl="0" marL="0" rtl="0" algn="ctr">
              <a:lnSpc>
                <a:spcPct val="100000"/>
              </a:lnSpc>
              <a:spcBef>
                <a:spcPts val="200"/>
              </a:spcBef>
              <a:spcAft>
                <a:spcPts val="0"/>
              </a:spcAft>
              <a:buSzPts val="1800"/>
              <a:buNone/>
            </a:pPr>
            <a:r>
              <a:rPr lang="en-GB"/>
              <a:t>AI Legal Expert, Qualified Lawyer</a:t>
            </a:r>
            <a:endParaRPr/>
          </a:p>
          <a:p>
            <a:pPr indent="0" lvl="0" marL="0" rtl="0" algn="ctr">
              <a:lnSpc>
                <a:spcPct val="100000"/>
              </a:lnSpc>
              <a:spcBef>
                <a:spcPts val="200"/>
              </a:spcBef>
              <a:spcAft>
                <a:spcPts val="0"/>
              </a:spcAft>
              <a:buSzPts val="1800"/>
              <a:buNone/>
            </a:pPr>
            <a:r>
              <a:rPr lang="en-GB"/>
              <a:t>President of Rythmisis</a:t>
            </a:r>
            <a:endParaRPr/>
          </a:p>
          <a:p>
            <a:pPr indent="0" lvl="0" marL="0" rtl="0" algn="l">
              <a:lnSpc>
                <a:spcPct val="100000"/>
              </a:lnSpc>
              <a:spcBef>
                <a:spcPts val="200"/>
              </a:spcBef>
              <a:spcAft>
                <a:spcPts val="0"/>
              </a:spcAft>
              <a:buSzPts val="1800"/>
              <a:buNone/>
            </a:pPr>
            <a:r>
              <a:t/>
            </a:r>
            <a:endParaRPr/>
          </a:p>
        </p:txBody>
      </p:sp>
      <p:pic>
        <p:nvPicPr>
          <p:cNvPr id="97" name="Google Shape;97;p1"/>
          <p:cNvPicPr preferRelativeResize="0"/>
          <p:nvPr/>
        </p:nvPicPr>
        <p:blipFill rotWithShape="1">
          <a:blip r:embed="rId3">
            <a:alphaModFix/>
          </a:blip>
          <a:srcRect b="21748" l="65540" r="22288" t="40671"/>
          <a:stretch/>
        </p:blipFill>
        <p:spPr>
          <a:xfrm>
            <a:off x="5529612" y="4388684"/>
            <a:ext cx="1132775" cy="1967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DATA SUBJECT RIGHTS</a:t>
            </a:r>
            <a:endParaRPr/>
          </a:p>
        </p:txBody>
      </p:sp>
      <p:sp>
        <p:nvSpPr>
          <p:cNvPr id="159" name="Google Shape;159;p10"/>
          <p:cNvSpPr txBox="1"/>
          <p:nvPr/>
        </p:nvSpPr>
        <p:spPr>
          <a:xfrm>
            <a:off x="893406" y="1786727"/>
            <a:ext cx="102006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160" name="Google Shape;160;p10"/>
          <p:cNvSpPr txBox="1"/>
          <p:nvPr>
            <p:ph idx="1" type="body"/>
          </p:nvPr>
        </p:nvSpPr>
        <p:spPr>
          <a:xfrm>
            <a:off x="1024128" y="1786727"/>
            <a:ext cx="10471186" cy="4522633"/>
          </a:xfrm>
          <a:prstGeom prst="rect">
            <a:avLst/>
          </a:prstGeom>
          <a:noFill/>
          <a:ln>
            <a:noFill/>
          </a:ln>
        </p:spPr>
        <p:txBody>
          <a:bodyPr anchorCtr="0" anchor="t" bIns="45700" lIns="45700" spcFirstLastPara="1" rIns="45700" wrap="square" tIns="45700">
            <a:normAutofit fontScale="85000" lnSpcReduction="20000"/>
          </a:bodyPr>
          <a:lstStyle/>
          <a:p>
            <a:pPr indent="-118745" lvl="0" marL="91440" rtl="0" algn="l">
              <a:lnSpc>
                <a:spcPct val="90000"/>
              </a:lnSpc>
              <a:spcBef>
                <a:spcPts val="0"/>
              </a:spcBef>
              <a:spcAft>
                <a:spcPts val="0"/>
              </a:spcAft>
              <a:buSzPct val="100000"/>
              <a:buFont typeface="Arial"/>
              <a:buChar char="•"/>
            </a:pPr>
            <a:r>
              <a:rPr b="1" lang="en-GB"/>
              <a:t>Right to Access:</a:t>
            </a:r>
            <a:endParaRPr/>
          </a:p>
          <a:p>
            <a:pPr indent="-285750" lvl="1" marL="742950" rtl="0" algn="l">
              <a:lnSpc>
                <a:spcPct val="90000"/>
              </a:lnSpc>
              <a:spcBef>
                <a:spcPts val="400"/>
              </a:spcBef>
              <a:spcAft>
                <a:spcPts val="0"/>
              </a:spcAft>
              <a:buSzPct val="100000"/>
              <a:buFont typeface="Arial"/>
              <a:buChar char="•"/>
            </a:pPr>
            <a:r>
              <a:rPr lang="en-GB"/>
              <a:t>Individuals can request access to their personal data.</a:t>
            </a:r>
            <a:endParaRPr/>
          </a:p>
          <a:p>
            <a:pPr indent="-285750" lvl="1" marL="742950" rtl="0" algn="l">
              <a:lnSpc>
                <a:spcPct val="90000"/>
              </a:lnSpc>
              <a:spcBef>
                <a:spcPts val="600"/>
              </a:spcBef>
              <a:spcAft>
                <a:spcPts val="0"/>
              </a:spcAft>
              <a:buSzPct val="100000"/>
              <a:buFont typeface="Arial"/>
              <a:buChar char="•"/>
            </a:pPr>
            <a:r>
              <a:rPr lang="en-GB"/>
              <a:t>Organizations must provide information on processing activities.</a:t>
            </a:r>
            <a:endParaRPr/>
          </a:p>
          <a:p>
            <a:pPr indent="-118745" lvl="0" marL="91440" rtl="0" algn="l">
              <a:lnSpc>
                <a:spcPct val="90000"/>
              </a:lnSpc>
              <a:spcBef>
                <a:spcPts val="1600"/>
              </a:spcBef>
              <a:spcAft>
                <a:spcPts val="0"/>
              </a:spcAft>
              <a:buSzPct val="100000"/>
              <a:buFont typeface="Arial"/>
              <a:buChar char="•"/>
            </a:pPr>
            <a:r>
              <a:rPr b="1" lang="en-GB"/>
              <a:t>Right to Rectification:</a:t>
            </a:r>
            <a:endParaRPr/>
          </a:p>
          <a:p>
            <a:pPr indent="-285750" lvl="1" marL="742950" rtl="0" algn="l">
              <a:lnSpc>
                <a:spcPct val="90000"/>
              </a:lnSpc>
              <a:spcBef>
                <a:spcPts val="400"/>
              </a:spcBef>
              <a:spcAft>
                <a:spcPts val="0"/>
              </a:spcAft>
              <a:buSzPct val="100000"/>
              <a:buFont typeface="Arial"/>
              <a:buChar char="•"/>
            </a:pPr>
            <a:r>
              <a:rPr lang="en-GB"/>
              <a:t>Correct inaccurate or incomplete data.</a:t>
            </a:r>
            <a:endParaRPr/>
          </a:p>
          <a:p>
            <a:pPr indent="-285750" lvl="1" marL="742950" rtl="0" algn="l">
              <a:lnSpc>
                <a:spcPct val="90000"/>
              </a:lnSpc>
              <a:spcBef>
                <a:spcPts val="600"/>
              </a:spcBef>
              <a:spcAft>
                <a:spcPts val="0"/>
              </a:spcAft>
              <a:buSzPct val="100000"/>
              <a:buFont typeface="Arial"/>
              <a:buChar char="•"/>
            </a:pPr>
            <a:r>
              <a:rPr lang="en-GB"/>
              <a:t>Timely response to rectification requests.</a:t>
            </a:r>
            <a:endParaRPr/>
          </a:p>
          <a:p>
            <a:pPr indent="-118745" lvl="0" marL="91440" rtl="0" algn="l">
              <a:lnSpc>
                <a:spcPct val="90000"/>
              </a:lnSpc>
              <a:spcBef>
                <a:spcPts val="1600"/>
              </a:spcBef>
              <a:spcAft>
                <a:spcPts val="0"/>
              </a:spcAft>
              <a:buSzPct val="100000"/>
              <a:buFont typeface="Arial"/>
              <a:buChar char="•"/>
            </a:pPr>
            <a:r>
              <a:rPr b="1" lang="en-GB"/>
              <a:t>Right to Erasure:</a:t>
            </a:r>
            <a:endParaRPr/>
          </a:p>
          <a:p>
            <a:pPr indent="-285750" lvl="1" marL="742950" rtl="0" algn="l">
              <a:lnSpc>
                <a:spcPct val="90000"/>
              </a:lnSpc>
              <a:spcBef>
                <a:spcPts val="400"/>
              </a:spcBef>
              <a:spcAft>
                <a:spcPts val="0"/>
              </a:spcAft>
              <a:buSzPct val="100000"/>
              <a:buFont typeface="Arial"/>
              <a:buChar char="•"/>
            </a:pPr>
            <a:r>
              <a:rPr lang="en-GB"/>
              <a:t>Also known as the "right to be forgotten."</a:t>
            </a:r>
            <a:endParaRPr/>
          </a:p>
          <a:p>
            <a:pPr indent="-285750" lvl="1" marL="742950" rtl="0" algn="l">
              <a:lnSpc>
                <a:spcPct val="90000"/>
              </a:lnSpc>
              <a:spcBef>
                <a:spcPts val="600"/>
              </a:spcBef>
              <a:spcAft>
                <a:spcPts val="0"/>
              </a:spcAft>
              <a:buSzPct val="100000"/>
              <a:buFont typeface="Arial"/>
              <a:buChar char="•"/>
            </a:pPr>
            <a:r>
              <a:rPr lang="en-GB"/>
              <a:t>Remove data when no longer needed or if consent is withdrawn.</a:t>
            </a:r>
            <a:endParaRPr/>
          </a:p>
          <a:p>
            <a:pPr indent="-118745" lvl="0" marL="91440" rtl="0" algn="l">
              <a:lnSpc>
                <a:spcPct val="90000"/>
              </a:lnSpc>
              <a:spcBef>
                <a:spcPts val="1600"/>
              </a:spcBef>
              <a:spcAft>
                <a:spcPts val="0"/>
              </a:spcAft>
              <a:buSzPct val="100000"/>
              <a:buFont typeface="Arial"/>
              <a:buChar char="•"/>
            </a:pPr>
            <a:r>
              <a:rPr b="1" lang="en-GB"/>
              <a:t>Right to Data Portability:</a:t>
            </a:r>
            <a:endParaRPr/>
          </a:p>
          <a:p>
            <a:pPr indent="-285750" lvl="1" marL="742950" rtl="0" algn="l">
              <a:lnSpc>
                <a:spcPct val="90000"/>
              </a:lnSpc>
              <a:spcBef>
                <a:spcPts val="400"/>
              </a:spcBef>
              <a:spcAft>
                <a:spcPts val="0"/>
              </a:spcAft>
              <a:buSzPct val="100000"/>
              <a:buFont typeface="Arial"/>
              <a:buChar char="•"/>
            </a:pPr>
            <a:r>
              <a:rPr lang="en-GB"/>
              <a:t>Transfer data to another service provider.</a:t>
            </a:r>
            <a:endParaRPr/>
          </a:p>
          <a:p>
            <a:pPr indent="-285750" lvl="1" marL="742950" rtl="0" algn="l">
              <a:lnSpc>
                <a:spcPct val="90000"/>
              </a:lnSpc>
              <a:spcBef>
                <a:spcPts val="600"/>
              </a:spcBef>
              <a:spcAft>
                <a:spcPts val="0"/>
              </a:spcAft>
              <a:buSzPct val="100000"/>
              <a:buFont typeface="Arial"/>
              <a:buChar char="•"/>
            </a:pPr>
            <a:r>
              <a:rPr lang="en-GB"/>
              <a:t>Facilitates user control over personal data.</a:t>
            </a:r>
            <a:endParaRPr/>
          </a:p>
          <a:p>
            <a:pPr indent="-118745" lvl="0" marL="91440" rtl="0" algn="l">
              <a:lnSpc>
                <a:spcPct val="90000"/>
              </a:lnSpc>
              <a:spcBef>
                <a:spcPts val="1600"/>
              </a:spcBef>
              <a:spcAft>
                <a:spcPts val="0"/>
              </a:spcAft>
              <a:buSzPct val="100000"/>
              <a:buFont typeface="Arial"/>
              <a:buChar char="•"/>
            </a:pPr>
            <a:r>
              <a:rPr b="1" lang="en-GB"/>
              <a:t>Right to Object:</a:t>
            </a:r>
            <a:endParaRPr/>
          </a:p>
          <a:p>
            <a:pPr indent="-285750" lvl="1" marL="742950" rtl="0" algn="l">
              <a:lnSpc>
                <a:spcPct val="90000"/>
              </a:lnSpc>
              <a:spcBef>
                <a:spcPts val="400"/>
              </a:spcBef>
              <a:spcAft>
                <a:spcPts val="0"/>
              </a:spcAft>
              <a:buSzPct val="100000"/>
              <a:buFont typeface="Arial"/>
              <a:buChar char="•"/>
            </a:pPr>
            <a:r>
              <a:rPr lang="en-GB"/>
              <a:t>Individuals can object to data processing for certain purposes.</a:t>
            </a:r>
            <a:endParaRPr/>
          </a:p>
          <a:p>
            <a:pPr indent="-285750" lvl="1" marL="742950" rtl="0" algn="l">
              <a:lnSpc>
                <a:spcPct val="90000"/>
              </a:lnSpc>
              <a:spcBef>
                <a:spcPts val="600"/>
              </a:spcBef>
              <a:spcAft>
                <a:spcPts val="0"/>
              </a:spcAft>
              <a:buSzPct val="100000"/>
              <a:buFont typeface="Arial"/>
              <a:buChar char="•"/>
            </a:pPr>
            <a:r>
              <a:rPr lang="en-GB"/>
              <a:t>Example: Direct marketing.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ETHICAL CONSIDERATIONS IN AI</a:t>
            </a:r>
            <a:endParaRPr/>
          </a:p>
        </p:txBody>
      </p:sp>
      <p:sp>
        <p:nvSpPr>
          <p:cNvPr id="166" name="Google Shape;166;p1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67" name="Google Shape;167;p11"/>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
        <p:nvSpPr>
          <p:cNvPr id="168" name="Google Shape;168;p11"/>
          <p:cNvSpPr txBox="1"/>
          <p:nvPr>
            <p:ph idx="1" type="body"/>
          </p:nvPr>
        </p:nvSpPr>
        <p:spPr>
          <a:xfrm>
            <a:off x="874297" y="2090415"/>
            <a:ext cx="10201139" cy="2739211"/>
          </a:xfrm>
          <a:prstGeom prst="rect">
            <a:avLst/>
          </a:prstGeom>
          <a:noFill/>
          <a:ln>
            <a:noFill/>
          </a:ln>
        </p:spPr>
        <p:txBody>
          <a:bodyPr anchorCtr="0" anchor="ctr" bIns="45700" lIns="91425" spcFirstLastPara="1" rIns="91425" wrap="square" tIns="45700">
            <a:spAutoFit/>
          </a:bodyPr>
          <a:lstStyle/>
          <a:p>
            <a:pPr indent="-139700" lvl="0" marL="0" marR="0" rtl="0" algn="l">
              <a:lnSpc>
                <a:spcPct val="100000"/>
              </a:lnSpc>
              <a:spcBef>
                <a:spcPts val="0"/>
              </a:spcBef>
              <a:spcAft>
                <a:spcPts val="0"/>
              </a:spcAft>
              <a:buClr>
                <a:schemeClr val="dk1"/>
              </a:buClr>
              <a:buSzPts val="2200"/>
              <a:buFont typeface="Twentieth Century"/>
              <a:buChar char="•"/>
            </a:pPr>
            <a:r>
              <a:rPr lang="en-GB"/>
              <a:t>Bias and Fairness: Ensuring AI systems </a:t>
            </a:r>
            <a:r>
              <a:rPr b="1" lang="en-GB"/>
              <a:t>do not perpetuate bias</a:t>
            </a:r>
            <a:r>
              <a:rPr lang="en-GB"/>
              <a:t>.</a:t>
            </a:r>
            <a:endParaRPr/>
          </a:p>
          <a:p>
            <a:pPr indent="-139700" lvl="0" marL="0" marR="0" rtl="0" algn="l">
              <a:lnSpc>
                <a:spcPct val="100000"/>
              </a:lnSpc>
              <a:spcBef>
                <a:spcPts val="0"/>
              </a:spcBef>
              <a:spcAft>
                <a:spcPts val="0"/>
              </a:spcAft>
              <a:buClr>
                <a:schemeClr val="dk1"/>
              </a:buClr>
              <a:buSzPts val="2200"/>
              <a:buFont typeface="Twentieth Century"/>
              <a:buChar char="•"/>
            </a:pPr>
            <a:r>
              <a:rPr lang="en-GB"/>
              <a:t>Techniques: </a:t>
            </a:r>
            <a:r>
              <a:rPr b="1" lang="en-GB"/>
              <a:t>Fairness metrics, diverse training data</a:t>
            </a:r>
            <a:r>
              <a:rPr lang="en-GB"/>
              <a:t>.</a:t>
            </a:r>
            <a:endParaRPr/>
          </a:p>
          <a:p>
            <a:pPr indent="-139700" lvl="0" marL="0" marR="0" rtl="0" algn="l">
              <a:lnSpc>
                <a:spcPct val="100000"/>
              </a:lnSpc>
              <a:spcBef>
                <a:spcPts val="0"/>
              </a:spcBef>
              <a:spcAft>
                <a:spcPts val="0"/>
              </a:spcAft>
              <a:buClr>
                <a:schemeClr val="dk1"/>
              </a:buClr>
              <a:buSzPts val="2200"/>
              <a:buFont typeface="Twentieth Century"/>
              <a:buChar char="•"/>
            </a:pPr>
            <a:r>
              <a:rPr lang="en-GB"/>
              <a:t>Transparency and Accountability: </a:t>
            </a:r>
            <a:r>
              <a:rPr b="1" lang="en-GB"/>
              <a:t>Explainability of AI </a:t>
            </a:r>
            <a:r>
              <a:rPr lang="en-GB"/>
              <a:t>decisions.</a:t>
            </a:r>
            <a:endParaRPr/>
          </a:p>
          <a:p>
            <a:pPr indent="-139700" lvl="0" marL="0" marR="0" rtl="0" algn="l">
              <a:lnSpc>
                <a:spcPct val="100000"/>
              </a:lnSpc>
              <a:spcBef>
                <a:spcPts val="0"/>
              </a:spcBef>
              <a:spcAft>
                <a:spcPts val="0"/>
              </a:spcAft>
              <a:buClr>
                <a:schemeClr val="dk1"/>
              </a:buClr>
              <a:buSzPts val="2200"/>
              <a:buFont typeface="Twentieth Century"/>
              <a:buChar char="•"/>
            </a:pPr>
            <a:r>
              <a:rPr lang="en-GB"/>
              <a:t>Accountability mechanisms for AI developers and operators.</a:t>
            </a:r>
            <a:endParaRPr/>
          </a:p>
          <a:p>
            <a:pPr indent="-139700" lvl="0" marL="0" marR="0" rtl="0" algn="l">
              <a:lnSpc>
                <a:spcPct val="100000"/>
              </a:lnSpc>
              <a:spcBef>
                <a:spcPts val="0"/>
              </a:spcBef>
              <a:spcAft>
                <a:spcPts val="0"/>
              </a:spcAft>
              <a:buClr>
                <a:schemeClr val="dk1"/>
              </a:buClr>
              <a:buSzPts val="2200"/>
              <a:buFont typeface="Twentieth Century"/>
              <a:buChar char="•"/>
            </a:pPr>
            <a:r>
              <a:rPr lang="en-GB"/>
              <a:t>Ethical Frameworks: </a:t>
            </a:r>
            <a:r>
              <a:rPr b="1" lang="en-GB"/>
              <a:t>Guidelines</a:t>
            </a:r>
            <a:r>
              <a:rPr lang="en-GB"/>
              <a:t> from organizations, from the EDPB and the EU Commission.</a:t>
            </a:r>
            <a:endParaRPr/>
          </a:p>
          <a:p>
            <a:pPr indent="-139700" lvl="0" marL="0" marR="0" rtl="0" algn="l">
              <a:lnSpc>
                <a:spcPct val="100000"/>
              </a:lnSpc>
              <a:spcBef>
                <a:spcPts val="0"/>
              </a:spcBef>
              <a:spcAft>
                <a:spcPts val="0"/>
              </a:spcAft>
              <a:buClr>
                <a:schemeClr val="dk1"/>
              </a:buClr>
              <a:buSzPts val="2200"/>
              <a:buFont typeface="Twentieth Century"/>
              <a:buChar char="•"/>
            </a:pPr>
            <a:r>
              <a:rPr lang="en-GB"/>
              <a:t>Focus on </a:t>
            </a:r>
            <a:r>
              <a:rPr b="1" lang="en-GB"/>
              <a:t>human-centric </a:t>
            </a:r>
            <a:r>
              <a:rPr lang="en-GB"/>
              <a:t>AI development.</a:t>
            </a:r>
            <a:endParaRPr/>
          </a:p>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&amp; DATA PROTECTION</a:t>
            </a:r>
            <a:endParaRPr/>
          </a:p>
        </p:txBody>
      </p:sp>
      <p:sp>
        <p:nvSpPr>
          <p:cNvPr id="174" name="Google Shape;174;p1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75" name="Google Shape;175;p1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
        <p:nvSpPr>
          <p:cNvPr id="176" name="Google Shape;176;p12"/>
          <p:cNvSpPr txBox="1"/>
          <p:nvPr>
            <p:ph idx="1" type="body"/>
          </p:nvPr>
        </p:nvSpPr>
        <p:spPr>
          <a:xfrm>
            <a:off x="1024127" y="1683027"/>
            <a:ext cx="10670571" cy="480131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wentieth Century"/>
              <a:buNone/>
            </a:pPr>
            <a:r>
              <a:rPr i="1" lang="en-GB" sz="1800"/>
              <a:t>Recital (10) “</a:t>
            </a:r>
            <a:r>
              <a:rPr lang="en-GB" sz="1800"/>
              <a:t>The fundamental right to the protection of personal data is safeguarded in particular by Regulations (EU) 2016/679 (11) and (EU) 2018/1725 (12) of the European Parliament and of the Council and Directive (EU) 2016/680 of the European Parliament and of the Council (13). Directive 2002/58/EC of the European Parliament and of the Council (14) additionally protects private life and the confidentiality of communications, including by way of providing conditions for any storing of personal and non-personal data in, and access from, terminal equipment. Those Union legal acts provide the basis for </a:t>
            </a:r>
            <a:r>
              <a:rPr b="1" lang="en-GB" sz="1800"/>
              <a:t>sustainable and responsible data processing, including where data sets include a mix of personal and non-personal data. </a:t>
            </a:r>
            <a:r>
              <a:rPr lang="en-GB" sz="1800"/>
              <a:t>This Regulation </a:t>
            </a:r>
            <a:r>
              <a:rPr b="1" lang="en-GB" sz="1800"/>
              <a:t>does not seek to affect the application of existing</a:t>
            </a:r>
            <a:r>
              <a:rPr lang="en-GB" sz="1800"/>
              <a:t> Union law governing the processing of personal data, </a:t>
            </a:r>
            <a:r>
              <a:rPr b="1" lang="en-GB" sz="1800"/>
              <a:t>including the tasks and powers of the independent supervisory authorities competent to monitor compliance </a:t>
            </a:r>
            <a:r>
              <a:rPr lang="en-GB" sz="1800"/>
              <a:t>with those instruments. It also </a:t>
            </a:r>
            <a:r>
              <a:rPr b="1" lang="en-GB" sz="1800"/>
              <a:t>does not affect the obligations of providers and deployers of AI systems in their role as data controllers or processors </a:t>
            </a:r>
            <a:r>
              <a:rPr lang="en-GB" sz="1800"/>
              <a:t>stemming from Union or national law on the protection of personal data in so far as the design, the development or the use of AI systems involves the processing of personal data. It is also appropriate to clarify that </a:t>
            </a:r>
            <a:r>
              <a:rPr b="1" lang="en-GB" sz="1800" u="sng"/>
              <a:t>data subjects continue to enjoy all the rights and guarantees awarded to them by such Union law, including the rights related to solely automated individual decision-making, including profiling.</a:t>
            </a:r>
            <a:r>
              <a:rPr b="1" lang="en-GB" sz="1800"/>
              <a:t> </a:t>
            </a:r>
            <a:r>
              <a:rPr lang="en-GB" sz="1800"/>
              <a:t>Harmonised rules for the placing on the market, the putting into service and the use of AI systems established under this Regulation should facilitate the effective implementation and enable the exercise of the data subjects’ rights and other remedies guaranteed under Union law on the protection of personal data and of other fundamental rights.”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&amp; DATA PROTECTION: HIGH- RISK AI</a:t>
            </a:r>
            <a:endParaRPr/>
          </a:p>
        </p:txBody>
      </p:sp>
      <p:sp>
        <p:nvSpPr>
          <p:cNvPr id="182" name="Google Shape;182;p1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83" name="Google Shape;183;p13"/>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
        <p:nvSpPr>
          <p:cNvPr id="184" name="Google Shape;184;p13"/>
          <p:cNvSpPr txBox="1"/>
          <p:nvPr/>
        </p:nvSpPr>
        <p:spPr>
          <a:xfrm>
            <a:off x="1024128" y="1738964"/>
            <a:ext cx="10285444"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GB" sz="1800">
                <a:solidFill>
                  <a:schemeClr val="dk1"/>
                </a:solidFill>
                <a:latin typeface="Twentieth Century"/>
                <a:ea typeface="Twentieth Century"/>
                <a:cs typeface="Twentieth Century"/>
                <a:sym typeface="Twentieth Century"/>
              </a:rPr>
              <a:t>(48)The extent of the </a:t>
            </a:r>
            <a:r>
              <a:rPr b="1" lang="en-GB" sz="1800">
                <a:solidFill>
                  <a:schemeClr val="dk1"/>
                </a:solidFill>
                <a:latin typeface="Twentieth Century"/>
                <a:ea typeface="Twentieth Century"/>
                <a:cs typeface="Twentieth Century"/>
                <a:sym typeface="Twentieth Century"/>
              </a:rPr>
              <a:t>adverse impact </a:t>
            </a:r>
            <a:r>
              <a:rPr lang="en-GB" sz="1800">
                <a:solidFill>
                  <a:schemeClr val="dk1"/>
                </a:solidFill>
                <a:latin typeface="Twentieth Century"/>
                <a:ea typeface="Twentieth Century"/>
                <a:cs typeface="Twentieth Century"/>
                <a:sym typeface="Twentieth Century"/>
              </a:rPr>
              <a:t>caused by the AI system on the fundamental rights protected by the Charter is of particular relevance when </a:t>
            </a:r>
            <a:r>
              <a:rPr b="1" lang="en-GB" sz="1800">
                <a:solidFill>
                  <a:schemeClr val="dk1"/>
                </a:solidFill>
                <a:latin typeface="Twentieth Century"/>
                <a:ea typeface="Twentieth Century"/>
                <a:cs typeface="Twentieth Century"/>
                <a:sym typeface="Twentieth Century"/>
              </a:rPr>
              <a:t>classifying an AI system as high risk</a:t>
            </a:r>
            <a:r>
              <a:rPr lang="en-GB" sz="1800">
                <a:solidFill>
                  <a:schemeClr val="dk1"/>
                </a:solidFill>
                <a:latin typeface="Twentieth Century"/>
                <a:ea typeface="Twentieth Century"/>
                <a:cs typeface="Twentieth Century"/>
                <a:sym typeface="Twentieth Century"/>
              </a:rPr>
              <a:t>. Those rights include the right to </a:t>
            </a:r>
            <a:r>
              <a:rPr b="1" lang="en-GB" sz="1800">
                <a:solidFill>
                  <a:schemeClr val="dk1"/>
                </a:solidFill>
                <a:latin typeface="Twentieth Century"/>
                <a:ea typeface="Twentieth Century"/>
                <a:cs typeface="Twentieth Century"/>
                <a:sym typeface="Twentieth Century"/>
              </a:rPr>
              <a:t>human dignity, </a:t>
            </a:r>
            <a:r>
              <a:rPr b="1" lang="en-GB" sz="1800" u="sng">
                <a:solidFill>
                  <a:schemeClr val="dk1"/>
                </a:solidFill>
                <a:latin typeface="Twentieth Century"/>
                <a:ea typeface="Twentieth Century"/>
                <a:cs typeface="Twentieth Century"/>
                <a:sym typeface="Twentieth Century"/>
              </a:rPr>
              <a:t>respect for private and family life, protection of personal data</a:t>
            </a:r>
            <a:r>
              <a:rPr b="1" lang="en-GB" sz="1800">
                <a:solidFill>
                  <a:schemeClr val="dk1"/>
                </a:solidFill>
                <a:latin typeface="Twentieth Century"/>
                <a:ea typeface="Twentieth Century"/>
                <a:cs typeface="Twentieth Century"/>
                <a:sym typeface="Twentieth Century"/>
              </a:rPr>
              <a:t>, freedom of expression and information, freedom of assembly and of association, the right to non-discrimination, the right to education, consumer protection, workers’ rights, the rights of persons with disabilities, gender equality, intellectual property rights, the right to an effective remedy and to a fair trial, the right of defence and the presumption of innocence, and the right to good administration.</a:t>
            </a:r>
            <a:r>
              <a:rPr lang="en-GB" sz="1800">
                <a:solidFill>
                  <a:schemeClr val="dk1"/>
                </a:solidFill>
                <a:latin typeface="Twentieth Century"/>
                <a:ea typeface="Twentieth Century"/>
                <a:cs typeface="Twentieth Century"/>
                <a:sym typeface="Twentieth Century"/>
              </a:rPr>
              <a:t> In addition to those rights, it is important to highlight the fact that children have specific rights as enshrined in Article 24 of the Charter and in the United Nations Convention on the Rights of the Child, further developed in the UNCRC General Comment No 25 as regards the digital environment, both of which require consideration of the children’s vulnerabilities and provision of such protection and care as necessary for their well-being. The fundamental right to a high level of environmental protection enshrined in the Charter and implemented in Union policies should also be considered when assessing the severity of the harm that an AI system can cause, including in relation to the health and safety of persons.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&amp; DATA PROTECTION: BIOMETRIC IDENTIFICATION AI SYSTEMS</a:t>
            </a:r>
            <a:endParaRPr/>
          </a:p>
        </p:txBody>
      </p:sp>
      <p:sp>
        <p:nvSpPr>
          <p:cNvPr id="190" name="Google Shape;190;p1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91" name="Google Shape;191;p1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
        <p:nvSpPr>
          <p:cNvPr id="192" name="Google Shape;192;p14"/>
          <p:cNvSpPr txBox="1"/>
          <p:nvPr/>
        </p:nvSpPr>
        <p:spPr>
          <a:xfrm>
            <a:off x="1024126" y="2931274"/>
            <a:ext cx="10359219" cy="35394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E2B21"/>
              </a:buClr>
              <a:buSzPts val="1600"/>
              <a:buFont typeface="Twentieth Century"/>
              <a:buNone/>
            </a:pPr>
            <a:r>
              <a:rPr lang="en-GB" sz="1600">
                <a:solidFill>
                  <a:srgbClr val="2E2B21"/>
                </a:solidFill>
                <a:latin typeface="Twentieth Century"/>
                <a:ea typeface="Twentieth Century"/>
                <a:cs typeface="Twentieth Century"/>
                <a:sym typeface="Twentieth Century"/>
              </a:rPr>
              <a:t> </a:t>
            </a:r>
            <a:r>
              <a:rPr b="0" i="0" lang="en-GB" sz="1600" u="none" cap="none" strike="noStrike">
                <a:solidFill>
                  <a:srgbClr val="2E2B21"/>
                </a:solidFill>
                <a:latin typeface="Twentieth Century"/>
                <a:ea typeface="Twentieth Century"/>
                <a:cs typeface="Twentieth Century"/>
                <a:sym typeface="Twentieth Century"/>
              </a:rPr>
              <a:t>(54) As </a:t>
            </a:r>
            <a:r>
              <a:rPr b="1" i="0" lang="en-GB" sz="1600" u="sng" cap="none" strike="noStrike">
                <a:solidFill>
                  <a:srgbClr val="2E2B21"/>
                </a:solidFill>
                <a:latin typeface="Twentieth Century"/>
                <a:ea typeface="Twentieth Century"/>
                <a:cs typeface="Twentieth Century"/>
                <a:sym typeface="Twentieth Century"/>
              </a:rPr>
              <a:t>biometric data constitutes a special category of personal data</a:t>
            </a:r>
            <a:r>
              <a:rPr b="0" i="0" lang="en-GB" sz="1600" u="none" cap="none" strike="noStrike">
                <a:solidFill>
                  <a:srgbClr val="2E2B21"/>
                </a:solidFill>
                <a:latin typeface="Twentieth Century"/>
                <a:ea typeface="Twentieth Century"/>
                <a:cs typeface="Twentieth Century"/>
                <a:sym typeface="Twentieth Century"/>
              </a:rPr>
              <a:t>, it is appropriate to </a:t>
            </a:r>
            <a:r>
              <a:rPr b="1" i="0" lang="en-GB" sz="1600" u="sng" cap="none" strike="noStrike">
                <a:solidFill>
                  <a:srgbClr val="2E2B21"/>
                </a:solidFill>
                <a:latin typeface="Twentieth Century"/>
                <a:ea typeface="Twentieth Century"/>
                <a:cs typeface="Twentieth Century"/>
                <a:sym typeface="Twentieth Century"/>
              </a:rPr>
              <a:t>classify as high-risk several critical-use cases of biometric systems</a:t>
            </a:r>
            <a:r>
              <a:rPr b="0" i="0" lang="en-GB" sz="1600" u="none" cap="none" strike="noStrike">
                <a:solidFill>
                  <a:srgbClr val="2E2B21"/>
                </a:solidFill>
                <a:latin typeface="Twentieth Century"/>
                <a:ea typeface="Twentieth Century"/>
                <a:cs typeface="Twentieth Century"/>
                <a:sym typeface="Twentieth Century"/>
              </a:rPr>
              <a:t>, insofar as their use is permitted under relevant Union and national law. </a:t>
            </a:r>
            <a:r>
              <a:rPr b="1" i="0" lang="en-GB" sz="1600" u="none" cap="none" strike="noStrike">
                <a:solidFill>
                  <a:srgbClr val="2E2B21"/>
                </a:solidFill>
                <a:latin typeface="Twentieth Century"/>
                <a:ea typeface="Twentieth Century"/>
                <a:cs typeface="Twentieth Century"/>
                <a:sym typeface="Twentieth Century"/>
              </a:rPr>
              <a:t>Technical inaccuracies of AI systems intended for the remote biometric identification of natural persons can lead to biased results and entail discriminatory effects</a:t>
            </a:r>
            <a:r>
              <a:rPr b="0" i="0" lang="en-GB" sz="1600" u="none" cap="none" strike="noStrike">
                <a:solidFill>
                  <a:srgbClr val="2E2B21"/>
                </a:solidFill>
                <a:latin typeface="Twentieth Century"/>
                <a:ea typeface="Twentieth Century"/>
                <a:cs typeface="Twentieth Century"/>
                <a:sym typeface="Twentieth Century"/>
              </a:rPr>
              <a:t>. The risk of such biased results and discriminatory effects is </a:t>
            </a:r>
            <a:r>
              <a:rPr b="1" i="0" lang="en-GB" sz="1600" u="none" cap="none" strike="noStrike">
                <a:solidFill>
                  <a:srgbClr val="2E2B21"/>
                </a:solidFill>
                <a:latin typeface="Twentieth Century"/>
                <a:ea typeface="Twentieth Century"/>
                <a:cs typeface="Twentieth Century"/>
                <a:sym typeface="Twentieth Century"/>
              </a:rPr>
              <a:t>particularly relevant with regard to age, ethnicity, race, sex or disabilities</a:t>
            </a:r>
            <a:r>
              <a:rPr b="0" i="0" lang="en-GB" sz="1600" u="none" cap="none" strike="noStrike">
                <a:solidFill>
                  <a:srgbClr val="2E2B21"/>
                </a:solidFill>
                <a:latin typeface="Twentieth Century"/>
                <a:ea typeface="Twentieth Century"/>
                <a:cs typeface="Twentieth Century"/>
                <a:sym typeface="Twentieth Century"/>
              </a:rPr>
              <a:t>. Remote biometric identification systems should therefore be classified as high-risk in view of the risks that they pose. Such a classification </a:t>
            </a:r>
            <a:r>
              <a:rPr b="1" i="0" lang="en-GB" sz="1600" u="sng" cap="none" strike="noStrike">
                <a:solidFill>
                  <a:srgbClr val="C00000"/>
                </a:solidFill>
                <a:latin typeface="Twentieth Century"/>
                <a:ea typeface="Twentieth Century"/>
                <a:cs typeface="Twentieth Century"/>
                <a:sym typeface="Twentieth Century"/>
              </a:rPr>
              <a:t>excludes</a:t>
            </a:r>
            <a:r>
              <a:rPr b="1" i="0" lang="en-GB" sz="1600" u="none" cap="none" strike="noStrike">
                <a:solidFill>
                  <a:srgbClr val="2E2B21"/>
                </a:solidFill>
                <a:latin typeface="Twentieth Century"/>
                <a:ea typeface="Twentieth Century"/>
                <a:cs typeface="Twentieth Century"/>
                <a:sym typeface="Twentieth Century"/>
              </a:rPr>
              <a:t> AI systems intended to be used for biometric verification, including authentication, the sole purpose of which is to confirm that a specific natural person is who that person claims to be and to confirm the identity of a natural person for the sole purpose of having access to a service, unlocking a device or having secure access to premises.</a:t>
            </a:r>
            <a:r>
              <a:rPr b="0" i="0" lang="en-GB" sz="1600" u="none" cap="none" strike="noStrike">
                <a:solidFill>
                  <a:srgbClr val="2E2B21"/>
                </a:solidFill>
                <a:latin typeface="Twentieth Century"/>
                <a:ea typeface="Twentieth Century"/>
                <a:cs typeface="Twentieth Century"/>
                <a:sym typeface="Twentieth Century"/>
              </a:rPr>
              <a:t> In addition, AI systems intended to be used for biometric categorisation according to sensitive attributes or characteristics protected under Article 9(1) of Regulation (EU) 2016/679 on the basis of biometric data, in so far as these are not prohibited under this Regulation, and emotion recognition systems that are not prohibited under this Regulation, should be classified as high-risk</a:t>
            </a:r>
            <a:r>
              <a:rPr b="1" i="0" lang="en-GB" sz="1600" u="none" cap="none" strike="noStrike">
                <a:solidFill>
                  <a:srgbClr val="2E2B21"/>
                </a:solidFill>
                <a:latin typeface="Twentieth Century"/>
                <a:ea typeface="Twentieth Century"/>
                <a:cs typeface="Twentieth Century"/>
                <a:sym typeface="Twentieth Century"/>
              </a:rPr>
              <a:t>. Biometric systems which are intended to be used solely for the purpose of enabling cybersecurity and personal data protection measures should not be considered to be high-risk AI systems.</a:t>
            </a:r>
            <a:endParaRPr/>
          </a:p>
        </p:txBody>
      </p:sp>
      <p:sp>
        <p:nvSpPr>
          <p:cNvPr id="193" name="Google Shape;193;p14"/>
          <p:cNvSpPr txBox="1"/>
          <p:nvPr/>
        </p:nvSpPr>
        <p:spPr>
          <a:xfrm>
            <a:off x="1024127" y="2015412"/>
            <a:ext cx="10412093"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800">
                <a:solidFill>
                  <a:schemeClr val="dk1"/>
                </a:solidFill>
                <a:latin typeface="Twentieth Century"/>
                <a:ea typeface="Twentieth Century"/>
                <a:cs typeface="Twentieth Century"/>
                <a:sym typeface="Twentieth Century"/>
              </a:rPr>
              <a:t>Definition: ‘</a:t>
            </a:r>
            <a:r>
              <a:rPr b="1" lang="en-GB" sz="1800">
                <a:solidFill>
                  <a:schemeClr val="dk1"/>
                </a:solidFill>
                <a:latin typeface="Twentieth Century"/>
                <a:ea typeface="Twentieth Century"/>
                <a:cs typeface="Twentieth Century"/>
                <a:sym typeface="Twentieth Century"/>
              </a:rPr>
              <a:t>biometric data</a:t>
            </a:r>
            <a:r>
              <a:rPr lang="en-GB" sz="1800">
                <a:solidFill>
                  <a:schemeClr val="dk1"/>
                </a:solidFill>
                <a:latin typeface="Twentieth Century"/>
                <a:ea typeface="Twentieth Century"/>
                <a:cs typeface="Twentieth Century"/>
                <a:sym typeface="Twentieth Century"/>
              </a:rPr>
              <a:t>’ means personal data resulting from specific technical processing relating to the physical, physiological or behavioural characteristics of a natural person, such as facial images or dactyloscopic data;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CASE STUDY 1: AI IN HEALTHCARE</a:t>
            </a:r>
            <a:endParaRPr/>
          </a:p>
        </p:txBody>
      </p:sp>
      <p:sp>
        <p:nvSpPr>
          <p:cNvPr id="199" name="Google Shape;199;p15"/>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Arial"/>
              <a:buChar char="•"/>
            </a:pPr>
            <a:r>
              <a:rPr b="1" lang="en-GB"/>
              <a:t>Context:</a:t>
            </a:r>
            <a:endParaRPr/>
          </a:p>
          <a:p>
            <a:pPr indent="-285750" lvl="1" marL="742950" rtl="0" algn="l">
              <a:lnSpc>
                <a:spcPct val="90000"/>
              </a:lnSpc>
              <a:spcBef>
                <a:spcPts val="400"/>
              </a:spcBef>
              <a:spcAft>
                <a:spcPts val="0"/>
              </a:spcAft>
              <a:buSzPts val="1800"/>
              <a:buFont typeface="Arial"/>
              <a:buChar char="•"/>
            </a:pPr>
            <a:r>
              <a:rPr lang="en-GB"/>
              <a:t>AI applications in diagnosis, treatment recommendations.</a:t>
            </a:r>
            <a:endParaRPr/>
          </a:p>
          <a:p>
            <a:pPr indent="-139700" lvl="0" marL="91440" rtl="0" algn="l">
              <a:lnSpc>
                <a:spcPct val="90000"/>
              </a:lnSpc>
              <a:spcBef>
                <a:spcPts val="1600"/>
              </a:spcBef>
              <a:spcAft>
                <a:spcPts val="0"/>
              </a:spcAft>
              <a:buSzPts val="2200"/>
              <a:buFont typeface="Arial"/>
              <a:buChar char="•"/>
            </a:pPr>
            <a:r>
              <a:rPr b="1" lang="en-GB"/>
              <a:t>Challenges:</a:t>
            </a:r>
            <a:endParaRPr/>
          </a:p>
          <a:p>
            <a:pPr indent="-285750" lvl="1" marL="742950" rtl="0" algn="l">
              <a:lnSpc>
                <a:spcPct val="90000"/>
              </a:lnSpc>
              <a:spcBef>
                <a:spcPts val="400"/>
              </a:spcBef>
              <a:spcAft>
                <a:spcPts val="0"/>
              </a:spcAft>
              <a:buSzPts val="1800"/>
              <a:buFont typeface="Arial"/>
              <a:buChar char="•"/>
            </a:pPr>
            <a:r>
              <a:rPr lang="en-GB"/>
              <a:t>Handling sensitive health data (special category).</a:t>
            </a:r>
            <a:endParaRPr/>
          </a:p>
          <a:p>
            <a:pPr indent="-285750" lvl="1" marL="742950" rtl="0" algn="l">
              <a:lnSpc>
                <a:spcPct val="90000"/>
              </a:lnSpc>
              <a:spcBef>
                <a:spcPts val="600"/>
              </a:spcBef>
              <a:spcAft>
                <a:spcPts val="0"/>
              </a:spcAft>
              <a:buSzPts val="1800"/>
              <a:buFont typeface="Arial"/>
              <a:buChar char="•"/>
            </a:pPr>
            <a:r>
              <a:rPr lang="en-GB"/>
              <a:t>Ensuring accuracy and fairness in AI models. – how do we eliminate bias?</a:t>
            </a:r>
            <a:endParaRPr/>
          </a:p>
          <a:p>
            <a:pPr indent="-139700" lvl="0" marL="91440" rtl="0" algn="l">
              <a:lnSpc>
                <a:spcPct val="90000"/>
              </a:lnSpc>
              <a:spcBef>
                <a:spcPts val="1600"/>
              </a:spcBef>
              <a:spcAft>
                <a:spcPts val="0"/>
              </a:spcAft>
              <a:buSzPts val="2200"/>
              <a:buFont typeface="Arial"/>
              <a:buChar char="•"/>
            </a:pPr>
            <a:r>
              <a:rPr b="1" lang="en-GB"/>
              <a:t>GDPR Compliance:</a:t>
            </a:r>
            <a:endParaRPr/>
          </a:p>
          <a:p>
            <a:pPr indent="-285750" lvl="1" marL="742950" rtl="0" algn="l">
              <a:lnSpc>
                <a:spcPct val="90000"/>
              </a:lnSpc>
              <a:spcBef>
                <a:spcPts val="400"/>
              </a:spcBef>
              <a:spcAft>
                <a:spcPts val="0"/>
              </a:spcAft>
              <a:buSzPts val="1800"/>
              <a:buFont typeface="Arial"/>
              <a:buChar char="•"/>
            </a:pPr>
            <a:r>
              <a:rPr lang="en-GB"/>
              <a:t>Obtaining explicit consent for data processing except for one case ( Article 10 par.5 AI Act)</a:t>
            </a:r>
            <a:endParaRPr/>
          </a:p>
          <a:p>
            <a:pPr indent="-285750" lvl="1" marL="742950" rtl="0" algn="l">
              <a:lnSpc>
                <a:spcPct val="90000"/>
              </a:lnSpc>
              <a:spcBef>
                <a:spcPts val="600"/>
              </a:spcBef>
              <a:spcAft>
                <a:spcPts val="0"/>
              </a:spcAft>
              <a:buSzPts val="1800"/>
              <a:buFont typeface="Arial"/>
              <a:buChar char="•"/>
            </a:pPr>
            <a:r>
              <a:rPr lang="en-GB"/>
              <a:t>Implementing robust data security measures.</a:t>
            </a:r>
            <a:endParaRPr/>
          </a:p>
          <a:p>
            <a:pPr indent="-139700" lvl="0" marL="91440" rtl="0" algn="l">
              <a:lnSpc>
                <a:spcPct val="90000"/>
              </a:lnSpc>
              <a:spcBef>
                <a:spcPts val="1600"/>
              </a:spcBef>
              <a:spcAft>
                <a:spcPts val="0"/>
              </a:spcAft>
              <a:buSzPts val="2200"/>
              <a:buFont typeface="Arial"/>
              <a:buChar char="•"/>
            </a:pPr>
            <a:r>
              <a:rPr b="1" lang="en-GB"/>
              <a:t>Outcome:</a:t>
            </a:r>
            <a:endParaRPr/>
          </a:p>
          <a:p>
            <a:pPr indent="-285750" lvl="1" marL="742950" rtl="0" algn="l">
              <a:lnSpc>
                <a:spcPct val="90000"/>
              </a:lnSpc>
              <a:spcBef>
                <a:spcPts val="400"/>
              </a:spcBef>
              <a:spcAft>
                <a:spcPts val="0"/>
              </a:spcAft>
              <a:buSzPts val="1800"/>
              <a:buFont typeface="Arial"/>
              <a:buChar char="•"/>
            </a:pPr>
            <a:r>
              <a:rPr lang="en-GB"/>
              <a:t>Enhanced patient care with privacy protection.</a:t>
            </a:r>
            <a:endParaRPr/>
          </a:p>
          <a:p>
            <a:pPr indent="0" lvl="0" marL="91440" rtl="0" algn="l">
              <a:lnSpc>
                <a:spcPct val="90000"/>
              </a:lnSpc>
              <a:spcBef>
                <a:spcPts val="1600"/>
              </a:spcBef>
              <a:spcAft>
                <a:spcPts val="0"/>
              </a:spcAft>
              <a:buSzPts val="2200"/>
              <a:buFont typeface="Noto Sans Symbols"/>
              <a:buNone/>
            </a:pPr>
            <a:r>
              <a:t/>
            </a:r>
            <a:endParaRPr/>
          </a:p>
        </p:txBody>
      </p:sp>
      <p:sp>
        <p:nvSpPr>
          <p:cNvPr id="200" name="Google Shape;200;p1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01" name="Google Shape;201;p1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CASE STUDY 2: AI IN MARKETING AND ADVERTISING</a:t>
            </a:r>
            <a:endParaRPr/>
          </a:p>
        </p:txBody>
      </p:sp>
      <p:sp>
        <p:nvSpPr>
          <p:cNvPr id="207" name="Google Shape;207;p16"/>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Arial"/>
              <a:buChar char="•"/>
            </a:pPr>
            <a:r>
              <a:rPr b="1" lang="en-GB"/>
              <a:t>Context:</a:t>
            </a:r>
            <a:endParaRPr/>
          </a:p>
          <a:p>
            <a:pPr indent="-285750" lvl="1" marL="742950" rtl="0" algn="l">
              <a:lnSpc>
                <a:spcPct val="90000"/>
              </a:lnSpc>
              <a:spcBef>
                <a:spcPts val="400"/>
              </a:spcBef>
              <a:spcAft>
                <a:spcPts val="0"/>
              </a:spcAft>
              <a:buSzPts val="1800"/>
              <a:buFont typeface="Arial"/>
              <a:buChar char="•"/>
            </a:pPr>
            <a:r>
              <a:rPr lang="en-GB"/>
              <a:t>Personalized advertising based on user data.</a:t>
            </a:r>
            <a:endParaRPr/>
          </a:p>
          <a:p>
            <a:pPr indent="-139700" lvl="0" marL="91440" rtl="0" algn="l">
              <a:lnSpc>
                <a:spcPct val="90000"/>
              </a:lnSpc>
              <a:spcBef>
                <a:spcPts val="1600"/>
              </a:spcBef>
              <a:spcAft>
                <a:spcPts val="0"/>
              </a:spcAft>
              <a:buSzPts val="2200"/>
              <a:buFont typeface="Arial"/>
              <a:buChar char="•"/>
            </a:pPr>
            <a:r>
              <a:rPr b="1" lang="en-GB"/>
              <a:t>Challenges:</a:t>
            </a:r>
            <a:endParaRPr/>
          </a:p>
          <a:p>
            <a:pPr indent="-285750" lvl="1" marL="742950" rtl="0" algn="l">
              <a:lnSpc>
                <a:spcPct val="90000"/>
              </a:lnSpc>
              <a:spcBef>
                <a:spcPts val="400"/>
              </a:spcBef>
              <a:spcAft>
                <a:spcPts val="0"/>
              </a:spcAft>
              <a:buSzPts val="1800"/>
              <a:buFont typeface="Arial"/>
              <a:buChar char="•"/>
            </a:pPr>
            <a:r>
              <a:rPr lang="en-GB"/>
              <a:t>Balancing personalization with privacy.</a:t>
            </a:r>
            <a:endParaRPr/>
          </a:p>
          <a:p>
            <a:pPr indent="-285750" lvl="1" marL="742950" rtl="0" algn="l">
              <a:lnSpc>
                <a:spcPct val="90000"/>
              </a:lnSpc>
              <a:spcBef>
                <a:spcPts val="600"/>
              </a:spcBef>
              <a:spcAft>
                <a:spcPts val="0"/>
              </a:spcAft>
              <a:buSzPts val="1800"/>
              <a:buFont typeface="Arial"/>
              <a:buChar char="•"/>
            </a:pPr>
            <a:r>
              <a:rPr lang="en-GB"/>
              <a:t>Managing data subject rights (e.g., right to object).</a:t>
            </a:r>
            <a:endParaRPr/>
          </a:p>
          <a:p>
            <a:pPr indent="-139700" lvl="0" marL="91440" rtl="0" algn="l">
              <a:lnSpc>
                <a:spcPct val="90000"/>
              </a:lnSpc>
              <a:spcBef>
                <a:spcPts val="1600"/>
              </a:spcBef>
              <a:spcAft>
                <a:spcPts val="0"/>
              </a:spcAft>
              <a:buSzPts val="2200"/>
              <a:buFont typeface="Arial"/>
              <a:buChar char="•"/>
            </a:pPr>
            <a:r>
              <a:rPr b="1" lang="en-GB"/>
              <a:t>GDPR Compliance:</a:t>
            </a:r>
            <a:endParaRPr/>
          </a:p>
          <a:p>
            <a:pPr indent="-285750" lvl="1" marL="742950" rtl="0" algn="l">
              <a:lnSpc>
                <a:spcPct val="90000"/>
              </a:lnSpc>
              <a:spcBef>
                <a:spcPts val="400"/>
              </a:spcBef>
              <a:spcAft>
                <a:spcPts val="0"/>
              </a:spcAft>
              <a:buSzPts val="1800"/>
              <a:buFont typeface="Arial"/>
              <a:buChar char="•"/>
            </a:pPr>
            <a:r>
              <a:rPr lang="en-GB"/>
              <a:t>Clear and concise privacy notices.</a:t>
            </a:r>
            <a:endParaRPr/>
          </a:p>
          <a:p>
            <a:pPr indent="-285750" lvl="1" marL="742950" rtl="0" algn="l">
              <a:lnSpc>
                <a:spcPct val="90000"/>
              </a:lnSpc>
              <a:spcBef>
                <a:spcPts val="600"/>
              </a:spcBef>
              <a:spcAft>
                <a:spcPts val="0"/>
              </a:spcAft>
              <a:buSzPts val="1800"/>
              <a:buFont typeface="Arial"/>
              <a:buChar char="•"/>
            </a:pPr>
            <a:r>
              <a:rPr lang="en-GB"/>
              <a:t>Opt-out mechanisms for targeted advertising.</a:t>
            </a:r>
            <a:endParaRPr/>
          </a:p>
          <a:p>
            <a:pPr indent="-139700" lvl="0" marL="91440" rtl="0" algn="l">
              <a:lnSpc>
                <a:spcPct val="90000"/>
              </a:lnSpc>
              <a:spcBef>
                <a:spcPts val="1600"/>
              </a:spcBef>
              <a:spcAft>
                <a:spcPts val="0"/>
              </a:spcAft>
              <a:buSzPts val="2200"/>
              <a:buFont typeface="Arial"/>
              <a:buChar char="•"/>
            </a:pPr>
            <a:r>
              <a:rPr b="1" lang="en-GB"/>
              <a:t>Outcome:</a:t>
            </a:r>
            <a:endParaRPr/>
          </a:p>
          <a:p>
            <a:pPr indent="-285750" lvl="1" marL="742950" rtl="0" algn="l">
              <a:lnSpc>
                <a:spcPct val="90000"/>
              </a:lnSpc>
              <a:spcBef>
                <a:spcPts val="400"/>
              </a:spcBef>
              <a:spcAft>
                <a:spcPts val="0"/>
              </a:spcAft>
              <a:buSzPts val="1800"/>
              <a:buFont typeface="Arial"/>
              <a:buChar char="•"/>
            </a:pPr>
            <a:r>
              <a:rPr lang="en-GB"/>
              <a:t>Effective marketing with user trust maintained.</a:t>
            </a:r>
            <a:endParaRPr/>
          </a:p>
        </p:txBody>
      </p:sp>
      <p:sp>
        <p:nvSpPr>
          <p:cNvPr id="208" name="Google Shape;208;p1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09" name="Google Shape;209;p16"/>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&amp; GDPR GOVERNANCE: EDPB STATEMENT</a:t>
            </a:r>
            <a:endParaRPr/>
          </a:p>
        </p:txBody>
      </p:sp>
      <p:sp>
        <p:nvSpPr>
          <p:cNvPr id="215" name="Google Shape;215;p17"/>
          <p:cNvSpPr txBox="1"/>
          <p:nvPr>
            <p:ph idx="1" type="body"/>
          </p:nvPr>
        </p:nvSpPr>
        <p:spPr>
          <a:xfrm>
            <a:off x="1024129" y="1894114"/>
            <a:ext cx="7783970" cy="4415246"/>
          </a:xfrm>
          <a:prstGeom prst="rect">
            <a:avLst/>
          </a:prstGeom>
          <a:noFill/>
          <a:ln>
            <a:noFill/>
          </a:ln>
        </p:spPr>
        <p:txBody>
          <a:bodyPr anchorCtr="0" anchor="t" bIns="45700" lIns="45700" spcFirstLastPara="1" rIns="45700" wrap="square" tIns="45700">
            <a:normAutofit fontScale="92500" lnSpcReduction="20000"/>
          </a:bodyPr>
          <a:lstStyle/>
          <a:p>
            <a:pPr indent="-129222" lvl="0" marL="91440" rtl="0" algn="l">
              <a:lnSpc>
                <a:spcPct val="90000"/>
              </a:lnSpc>
              <a:spcBef>
                <a:spcPts val="0"/>
              </a:spcBef>
              <a:spcAft>
                <a:spcPts val="0"/>
              </a:spcAft>
              <a:buSzPct val="100000"/>
              <a:buFont typeface="Arial"/>
              <a:buChar char="•"/>
            </a:pPr>
            <a:r>
              <a:rPr b="1" lang="en-GB"/>
              <a:t>Designation of DPAs as MSAs</a:t>
            </a:r>
            <a:r>
              <a:rPr lang="en-GB"/>
              <a:t>: The EDPB recommends that Data Protection Authorities (DPAs) be designated by Member States as Market Surveillance Authorities (MSAs) for high-risk AI systems mentioned in Article 74(8) of the AI Act.</a:t>
            </a:r>
            <a:endParaRPr/>
          </a:p>
          <a:p>
            <a:pPr indent="-129222" lvl="0" marL="91440" rtl="0" algn="l">
              <a:lnSpc>
                <a:spcPct val="90000"/>
              </a:lnSpc>
              <a:spcBef>
                <a:spcPts val="1400"/>
              </a:spcBef>
              <a:spcAft>
                <a:spcPts val="0"/>
              </a:spcAft>
              <a:buSzPct val="100000"/>
              <a:buFont typeface="Arial"/>
              <a:buChar char="•"/>
            </a:pPr>
            <a:r>
              <a:rPr b="1" lang="en-GB"/>
              <a:t>Extended Designation</a:t>
            </a:r>
            <a:r>
              <a:rPr lang="en-GB"/>
              <a:t>: Member States should also consider appointing DPAs as MSAs for other high-risk AI systems listed in Annex III, particularly those impacting personal data rights, unless specific sectors require mandatory appointments by the AI Act (e.g., financial sector).</a:t>
            </a:r>
            <a:endParaRPr/>
          </a:p>
          <a:p>
            <a:pPr indent="-129222" lvl="0" marL="91440" rtl="0" algn="l">
              <a:lnSpc>
                <a:spcPct val="90000"/>
              </a:lnSpc>
              <a:spcBef>
                <a:spcPts val="1400"/>
              </a:spcBef>
              <a:spcAft>
                <a:spcPts val="0"/>
              </a:spcAft>
              <a:buSzPct val="100000"/>
              <a:buChar char=" "/>
            </a:pPr>
            <a:r>
              <a:rPr b="1" lang="en-GB"/>
              <a:t>Recommendation 10</a:t>
            </a:r>
            <a:r>
              <a:rPr lang="en-GB"/>
              <a:t>:</a:t>
            </a:r>
            <a:endParaRPr/>
          </a:p>
          <a:p>
            <a:pPr indent="-129222" lvl="0" marL="91440" rtl="0" algn="l">
              <a:lnSpc>
                <a:spcPct val="90000"/>
              </a:lnSpc>
              <a:spcBef>
                <a:spcPts val="1400"/>
              </a:spcBef>
              <a:spcAft>
                <a:spcPts val="0"/>
              </a:spcAft>
              <a:buSzPct val="100000"/>
              <a:buFont typeface="Arial"/>
              <a:buChar char="•"/>
            </a:pPr>
            <a:r>
              <a:rPr b="1" lang="en-GB"/>
              <a:t>Single Point of Contact</a:t>
            </a:r>
            <a:r>
              <a:rPr lang="en-GB"/>
              <a:t>: DPAs, when acting as MSAs, should be designated as the single points of contact for the public and counterparts at both Member State and Union levels as provided for by Article 70(2) AI Act.</a:t>
            </a:r>
            <a:endParaRPr/>
          </a:p>
          <a:p>
            <a:pPr indent="-129222" lvl="0" marL="91440" rtl="0" algn="l">
              <a:lnSpc>
                <a:spcPct val="90000"/>
              </a:lnSpc>
              <a:spcBef>
                <a:spcPts val="1400"/>
              </a:spcBef>
              <a:spcAft>
                <a:spcPts val="0"/>
              </a:spcAft>
              <a:buSzPct val="100000"/>
              <a:buFont typeface="Arial"/>
              <a:buChar char="•"/>
            </a:pPr>
            <a:r>
              <a:rPr b="1" lang="en-GB"/>
              <a:t>Consistency in Representation</a:t>
            </a:r>
            <a:r>
              <a:rPr lang="en-GB"/>
              <a:t>: This designation should ensure a unified and consistent approach across different sectors, though the representatives to the European Artificial Intelligence Board could be different.</a:t>
            </a:r>
            <a:endParaRPr/>
          </a:p>
          <a:p>
            <a:pPr indent="0" lvl="0" marL="91440" rtl="0" algn="l">
              <a:lnSpc>
                <a:spcPct val="90000"/>
              </a:lnSpc>
              <a:spcBef>
                <a:spcPts val="1400"/>
              </a:spcBef>
              <a:spcAft>
                <a:spcPts val="0"/>
              </a:spcAft>
              <a:buSzPct val="100000"/>
              <a:buNone/>
            </a:pPr>
            <a:r>
              <a:t/>
            </a:r>
            <a:endParaRPr/>
          </a:p>
        </p:txBody>
      </p:sp>
      <p:pic>
        <p:nvPicPr>
          <p:cNvPr id="216" name="Google Shape;216;p17"/>
          <p:cNvPicPr preferRelativeResize="0"/>
          <p:nvPr/>
        </p:nvPicPr>
        <p:blipFill rotWithShape="1">
          <a:blip r:embed="rId3">
            <a:alphaModFix/>
          </a:blip>
          <a:srcRect b="34830" l="29924" r="35561" t="22449"/>
          <a:stretch/>
        </p:blipFill>
        <p:spPr>
          <a:xfrm>
            <a:off x="8944946" y="2370110"/>
            <a:ext cx="3041780" cy="21177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&amp; GDPR GOVERNANCE: EDPB STATEMENT</a:t>
            </a:r>
            <a:endParaRPr/>
          </a:p>
        </p:txBody>
      </p:sp>
      <p:sp>
        <p:nvSpPr>
          <p:cNvPr id="222" name="Google Shape;222;p18"/>
          <p:cNvSpPr txBox="1"/>
          <p:nvPr>
            <p:ph idx="1" type="body"/>
          </p:nvPr>
        </p:nvSpPr>
        <p:spPr>
          <a:xfrm>
            <a:off x="1024128" y="1978090"/>
            <a:ext cx="7102835" cy="4331270"/>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
            </a:pPr>
            <a:r>
              <a:rPr b="1" lang="en-GB"/>
              <a:t>Recommendation 11</a:t>
            </a:r>
            <a:r>
              <a:rPr lang="en-GB"/>
              <a:t>:</a:t>
            </a:r>
            <a:endParaRPr/>
          </a:p>
          <a:p>
            <a:pPr indent="-139700" lvl="0" marL="91440" rtl="0" algn="l">
              <a:lnSpc>
                <a:spcPct val="90000"/>
              </a:lnSpc>
              <a:spcBef>
                <a:spcPts val="1400"/>
              </a:spcBef>
              <a:spcAft>
                <a:spcPts val="0"/>
              </a:spcAft>
              <a:buSzPts val="2200"/>
              <a:buFont typeface="Arial"/>
              <a:buChar char="•"/>
            </a:pPr>
            <a:r>
              <a:rPr b="1" lang="en-GB"/>
              <a:t>Cooperation and Procedures</a:t>
            </a:r>
            <a:r>
              <a:rPr lang="en-GB"/>
              <a:t>: Emphasizes the need for strong cooperation between MSAs and other entities supervising AI systems. Clear procedures should be established under Article 74(10) AI Act, based on the principle of sincere cooperation (Article 4(3) of the Treaty of the European Union) to prevent inconsistencies and exploit synergies for effective enforcement.</a:t>
            </a:r>
            <a:endParaRPr/>
          </a:p>
          <a:p>
            <a:pPr indent="-139700" lvl="0" marL="91440" rtl="0" algn="l">
              <a:lnSpc>
                <a:spcPct val="90000"/>
              </a:lnSpc>
              <a:spcBef>
                <a:spcPts val="1400"/>
              </a:spcBef>
              <a:spcAft>
                <a:spcPts val="0"/>
              </a:spcAft>
              <a:buSzPts val="2200"/>
              <a:buChar char=" "/>
            </a:pPr>
            <a:r>
              <a:rPr b="1" lang="en-GB"/>
              <a:t>Recommendation 12</a:t>
            </a:r>
            <a:r>
              <a:rPr lang="en-GB"/>
              <a:t>:</a:t>
            </a:r>
            <a:endParaRPr/>
          </a:p>
          <a:p>
            <a:pPr indent="-139700" lvl="0" marL="91440" rtl="0" algn="l">
              <a:lnSpc>
                <a:spcPct val="90000"/>
              </a:lnSpc>
              <a:spcBef>
                <a:spcPts val="1400"/>
              </a:spcBef>
              <a:spcAft>
                <a:spcPts val="0"/>
              </a:spcAft>
              <a:buSzPts val="2200"/>
              <a:buFont typeface="Arial"/>
              <a:buChar char="•"/>
            </a:pPr>
            <a:r>
              <a:rPr b="1" lang="en-GB"/>
              <a:t>Resources for DPAs</a:t>
            </a:r>
            <a:r>
              <a:rPr lang="en-GB"/>
              <a:t>: Given the new tasks and powers related to AI supervision, DPAs require adequate additional human and financial resources from Member States. This is necessary to handle the increased responsibilities effectively.</a:t>
            </a:r>
            <a:endParaRPr/>
          </a:p>
          <a:p>
            <a:pPr indent="0" lvl="0" marL="91440" rtl="0" algn="l">
              <a:lnSpc>
                <a:spcPct val="90000"/>
              </a:lnSpc>
              <a:spcBef>
                <a:spcPts val="1400"/>
              </a:spcBef>
              <a:spcAft>
                <a:spcPts val="0"/>
              </a:spcAft>
              <a:buSzPts val="2200"/>
              <a:buNone/>
            </a:pPr>
            <a:r>
              <a:t/>
            </a:r>
            <a:endParaRPr/>
          </a:p>
        </p:txBody>
      </p:sp>
      <p:pic>
        <p:nvPicPr>
          <p:cNvPr id="223" name="Google Shape;223;p18"/>
          <p:cNvPicPr preferRelativeResize="0"/>
          <p:nvPr/>
        </p:nvPicPr>
        <p:blipFill rotWithShape="1">
          <a:blip r:embed="rId3">
            <a:alphaModFix/>
          </a:blip>
          <a:srcRect b="34830" l="29924" r="35561" t="22449"/>
          <a:stretch/>
        </p:blipFill>
        <p:spPr>
          <a:xfrm>
            <a:off x="8445148" y="2584714"/>
            <a:ext cx="3242998" cy="22578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&amp; GDPR GOVERNANCE: EDPB STATEMENT</a:t>
            </a:r>
            <a:endParaRPr/>
          </a:p>
        </p:txBody>
      </p:sp>
      <p:sp>
        <p:nvSpPr>
          <p:cNvPr id="229" name="Google Shape;229;p19"/>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fontScale="77500" lnSpcReduction="20000"/>
          </a:bodyPr>
          <a:lstStyle/>
          <a:p>
            <a:pPr indent="-108267" lvl="0" marL="91440" rtl="0" algn="l">
              <a:lnSpc>
                <a:spcPct val="90000"/>
              </a:lnSpc>
              <a:spcBef>
                <a:spcPts val="0"/>
              </a:spcBef>
              <a:spcAft>
                <a:spcPts val="0"/>
              </a:spcAft>
              <a:buSzPct val="100000"/>
              <a:buChar char=" "/>
            </a:pPr>
            <a:r>
              <a:rPr b="1" lang="en-GB"/>
              <a:t>Recommendation 13</a:t>
            </a:r>
            <a:r>
              <a:rPr lang="en-GB"/>
              <a:t>:</a:t>
            </a:r>
            <a:endParaRPr/>
          </a:p>
          <a:p>
            <a:pPr indent="-108267" lvl="0" marL="91440" rtl="0" algn="l">
              <a:lnSpc>
                <a:spcPct val="90000"/>
              </a:lnSpc>
              <a:spcBef>
                <a:spcPts val="1400"/>
              </a:spcBef>
              <a:spcAft>
                <a:spcPts val="0"/>
              </a:spcAft>
              <a:buSzPct val="100000"/>
              <a:buFont typeface="Arial"/>
              <a:buChar char="•"/>
            </a:pPr>
            <a:r>
              <a:rPr b="1" lang="en-GB"/>
              <a:t>Supervision of General-Purpose AI Models</a:t>
            </a:r>
            <a:r>
              <a:rPr lang="en-GB"/>
              <a:t>: The same considerations for DPAs as MSAs apply to the AI Office supervising general-purpose AI models, which may process personal data. There is a need for clear coordination between the AI Office and DPAs/EDPB.</a:t>
            </a:r>
            <a:endParaRPr/>
          </a:p>
          <a:p>
            <a:pPr indent="-108267" lvl="0" marL="91440" rtl="0" algn="l">
              <a:lnSpc>
                <a:spcPct val="90000"/>
              </a:lnSpc>
              <a:spcBef>
                <a:spcPts val="1400"/>
              </a:spcBef>
              <a:spcAft>
                <a:spcPts val="0"/>
              </a:spcAft>
              <a:buSzPct val="100000"/>
              <a:buFont typeface="Arial"/>
              <a:buChar char="•"/>
            </a:pPr>
            <a:r>
              <a:rPr b="1" lang="en-GB"/>
              <a:t>Involvement of DPAs and EDPS</a:t>
            </a:r>
            <a:r>
              <a:rPr lang="en-GB"/>
              <a:t>: Whenever an AI system processes personal data, it should fall under the supervision of the relevant national DPAs and the European Data Protection Supervisor (EDPS), ensuring compliance with Union data protection laws.</a:t>
            </a:r>
            <a:endParaRPr/>
          </a:p>
          <a:p>
            <a:pPr indent="-108267" lvl="0" marL="91440" rtl="0" algn="l">
              <a:lnSpc>
                <a:spcPct val="90000"/>
              </a:lnSpc>
              <a:spcBef>
                <a:spcPts val="1400"/>
              </a:spcBef>
              <a:spcAft>
                <a:spcPts val="0"/>
              </a:spcAft>
              <a:buSzPct val="100000"/>
              <a:buChar char=" "/>
            </a:pPr>
            <a:r>
              <a:rPr b="1" lang="en-GB"/>
              <a:t>Recommendation 14</a:t>
            </a:r>
            <a:r>
              <a:rPr lang="en-GB"/>
              <a:t>:</a:t>
            </a:r>
            <a:endParaRPr/>
          </a:p>
          <a:p>
            <a:pPr indent="-108267" lvl="0" marL="91440" rtl="0" algn="l">
              <a:lnSpc>
                <a:spcPct val="90000"/>
              </a:lnSpc>
              <a:spcBef>
                <a:spcPts val="1400"/>
              </a:spcBef>
              <a:spcAft>
                <a:spcPts val="0"/>
              </a:spcAft>
              <a:buSzPct val="100000"/>
              <a:buFont typeface="Arial"/>
              <a:buChar char="•"/>
            </a:pPr>
            <a:r>
              <a:rPr b="1" lang="en-GB"/>
              <a:t>Compliance with EU Laws</a:t>
            </a:r>
            <a:r>
              <a:rPr lang="en-GB"/>
              <a:t>: Proper involvement of DPAs and the EDPS is necessary for compliance with Article 8 of the Charter and Article 16 of the TFEU, especially in assessing the codes of practice mentioned in Article 56 AI Act.</a:t>
            </a:r>
            <a:endParaRPr/>
          </a:p>
          <a:p>
            <a:pPr indent="-108267" lvl="0" marL="91440" rtl="0" algn="l">
              <a:lnSpc>
                <a:spcPct val="90000"/>
              </a:lnSpc>
              <a:spcBef>
                <a:spcPts val="1400"/>
              </a:spcBef>
              <a:spcAft>
                <a:spcPts val="0"/>
              </a:spcAft>
              <a:buSzPct val="100000"/>
              <a:buChar char=" "/>
            </a:pPr>
            <a:r>
              <a:rPr b="1" lang="en-GB"/>
              <a:t>Recommendation 15</a:t>
            </a:r>
            <a:r>
              <a:rPr lang="en-GB"/>
              <a:t>:</a:t>
            </a:r>
            <a:endParaRPr/>
          </a:p>
          <a:p>
            <a:pPr indent="-108267" lvl="0" marL="91440" rtl="0" algn="l">
              <a:lnSpc>
                <a:spcPct val="90000"/>
              </a:lnSpc>
              <a:spcBef>
                <a:spcPts val="1400"/>
              </a:spcBef>
              <a:spcAft>
                <a:spcPts val="0"/>
              </a:spcAft>
              <a:buSzPct val="100000"/>
              <a:buFont typeface="Arial"/>
              <a:buChar char="•"/>
            </a:pPr>
            <a:r>
              <a:rPr b="1" lang="en-GB"/>
              <a:t>Cooperation with EU AI Office</a:t>
            </a:r>
            <a:r>
              <a:rPr lang="en-GB"/>
              <a:t>: The EDPB urges the European Commission and the EU AI Office to cooperate with national DPAs and the EDPB. They should establish mutual cooperation agreements in compliance with the principle of sincere cooperation as emphasized by the Court of Justice.</a:t>
            </a:r>
            <a:endParaRPr/>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INTRODUCTION – 3RD CLASS</a:t>
            </a:r>
            <a:br>
              <a:rPr lang="en-GB"/>
            </a:br>
            <a:r>
              <a:rPr lang="en-GB"/>
              <a:t>PRIVACY AND DATA PROTECTION/ COPYRIGHT PROTECTION</a:t>
            </a:r>
            <a:endParaRPr/>
          </a:p>
        </p:txBody>
      </p:sp>
      <p:sp>
        <p:nvSpPr>
          <p:cNvPr id="103" name="Google Shape;103;p2"/>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chemeClr val="dk1"/>
              </a:buClr>
              <a:buSzPts val="2200"/>
              <a:buNone/>
            </a:pPr>
            <a:r>
              <a:rPr lang="en-GB"/>
              <a:t>What are we discussing about today?</a:t>
            </a:r>
            <a:endParaRPr/>
          </a:p>
          <a:p>
            <a:pPr indent="0" lvl="0" marL="0" marR="0" rtl="0" algn="l">
              <a:lnSpc>
                <a:spcPct val="100000"/>
              </a:lnSpc>
              <a:spcBef>
                <a:spcPts val="0"/>
              </a:spcBef>
              <a:spcAft>
                <a:spcPts val="0"/>
              </a:spcAft>
              <a:buClr>
                <a:schemeClr val="dk1"/>
              </a:buClr>
              <a:buSzPts val="2200"/>
              <a:buNone/>
            </a:pPr>
            <a:r>
              <a:t/>
            </a:r>
            <a:endParaRPr/>
          </a:p>
          <a:p>
            <a:pPr indent="0" lvl="0" marL="0" marR="0" rtl="0" algn="l">
              <a:lnSpc>
                <a:spcPct val="100000"/>
              </a:lnSpc>
              <a:spcBef>
                <a:spcPts val="0"/>
              </a:spcBef>
              <a:spcAft>
                <a:spcPts val="0"/>
              </a:spcAft>
              <a:buClr>
                <a:schemeClr val="dk1"/>
              </a:buClr>
              <a:buSzPts val="2200"/>
              <a:buNone/>
            </a:pPr>
            <a:r>
              <a:t/>
            </a:r>
            <a:endParaRPr/>
          </a:p>
          <a:p>
            <a:pPr indent="0" lvl="0" marL="91440" rtl="0" algn="l">
              <a:lnSpc>
                <a:spcPct val="90000"/>
              </a:lnSpc>
              <a:spcBef>
                <a:spcPts val="1200"/>
              </a:spcBef>
              <a:spcAft>
                <a:spcPts val="0"/>
              </a:spcAft>
              <a:buSzPts val="2200"/>
              <a:buNone/>
            </a:pPr>
            <a:r>
              <a:t/>
            </a:r>
            <a:endParaRPr/>
          </a:p>
        </p:txBody>
      </p:sp>
      <p:pic>
        <p:nvPicPr>
          <p:cNvPr id="104" name="Google Shape;104;p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05" name="Google Shape;105;p2"/>
          <p:cNvPicPr preferRelativeResize="0"/>
          <p:nvPr/>
        </p:nvPicPr>
        <p:blipFill rotWithShape="1">
          <a:blip r:embed="rId4">
            <a:alphaModFix/>
          </a:blip>
          <a:srcRect b="39728" l="28087" r="59362" t="39046"/>
          <a:stretch/>
        </p:blipFill>
        <p:spPr>
          <a:xfrm>
            <a:off x="9909109" y="4853785"/>
            <a:ext cx="1530221" cy="1455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GDPR COMPLIANCE FOR AI SYSTEMS</a:t>
            </a:r>
            <a:endParaRPr/>
          </a:p>
        </p:txBody>
      </p:sp>
      <p:pic>
        <p:nvPicPr>
          <p:cNvPr id="235" name="Google Shape;235;p20"/>
          <p:cNvPicPr preferRelativeResize="0"/>
          <p:nvPr>
            <p:ph idx="1" type="body"/>
          </p:nvPr>
        </p:nvPicPr>
        <p:blipFill rotWithShape="1">
          <a:blip r:embed="rId3">
            <a:alphaModFix/>
          </a:blip>
          <a:srcRect b="25776" l="9604" r="29205" t="20644"/>
          <a:stretch/>
        </p:blipFill>
        <p:spPr>
          <a:xfrm>
            <a:off x="1222309" y="1740719"/>
            <a:ext cx="9106677" cy="4485379"/>
          </a:xfrm>
          <a:prstGeom prst="rect">
            <a:avLst/>
          </a:prstGeom>
          <a:noFill/>
          <a:ln>
            <a:noFill/>
          </a:ln>
        </p:spPr>
      </p:pic>
      <p:sp>
        <p:nvSpPr>
          <p:cNvPr id="236" name="Google Shape;236;p20"/>
          <p:cNvSpPr txBox="1"/>
          <p:nvPr/>
        </p:nvSpPr>
        <p:spPr>
          <a:xfrm>
            <a:off x="398884" y="6141979"/>
            <a:ext cx="609755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Twentieth Century"/>
                <a:ea typeface="Twentieth Century"/>
                <a:cs typeface="Twentieth Century"/>
                <a:sym typeface="Twentieth Century"/>
              </a:rPr>
              <a:t>Source: https://www.linkedin.com/pulse/impact-ai-privacy-gdpr-siddharth-srinivasan/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COPYRIGHT PROTECTION OF AI INPUT</a:t>
            </a:r>
            <a:endParaRPr/>
          </a:p>
        </p:txBody>
      </p:sp>
      <p:sp>
        <p:nvSpPr>
          <p:cNvPr id="242" name="Google Shape;242;p21"/>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Arial"/>
              <a:buChar char="•"/>
            </a:pPr>
            <a:r>
              <a:rPr b="1" lang="en-GB"/>
              <a:t>Training Data:</a:t>
            </a:r>
            <a:endParaRPr/>
          </a:p>
          <a:p>
            <a:pPr indent="-285750" lvl="1" marL="742950" rtl="0" algn="l">
              <a:lnSpc>
                <a:spcPct val="90000"/>
              </a:lnSpc>
              <a:spcBef>
                <a:spcPts val="400"/>
              </a:spcBef>
              <a:spcAft>
                <a:spcPts val="0"/>
              </a:spcAft>
              <a:buSzPts val="1800"/>
              <a:buFont typeface="Arial"/>
              <a:buChar char="•"/>
            </a:pPr>
            <a:r>
              <a:rPr lang="en-GB"/>
              <a:t>Issues of </a:t>
            </a:r>
            <a:r>
              <a:rPr b="1" lang="en-GB"/>
              <a:t>copyright in datasets </a:t>
            </a:r>
            <a:r>
              <a:rPr lang="en-GB"/>
              <a:t>used for training AI.</a:t>
            </a:r>
            <a:endParaRPr/>
          </a:p>
          <a:p>
            <a:pPr indent="-285750" lvl="1" marL="742950" rtl="0" algn="l">
              <a:lnSpc>
                <a:spcPct val="90000"/>
              </a:lnSpc>
              <a:spcBef>
                <a:spcPts val="600"/>
              </a:spcBef>
              <a:spcAft>
                <a:spcPts val="0"/>
              </a:spcAft>
              <a:buSzPts val="1800"/>
              <a:buFont typeface="Arial"/>
              <a:buChar char="•"/>
            </a:pPr>
            <a:r>
              <a:rPr b="1" lang="en-GB"/>
              <a:t>Licensing and permissions </a:t>
            </a:r>
            <a:r>
              <a:rPr lang="en-GB"/>
              <a:t>for copyrighted content.</a:t>
            </a:r>
            <a:endParaRPr/>
          </a:p>
          <a:p>
            <a:pPr indent="-139700" lvl="0" marL="91440" rtl="0" algn="l">
              <a:lnSpc>
                <a:spcPct val="90000"/>
              </a:lnSpc>
              <a:spcBef>
                <a:spcPts val="1600"/>
              </a:spcBef>
              <a:spcAft>
                <a:spcPts val="0"/>
              </a:spcAft>
              <a:buSzPts val="2200"/>
              <a:buFont typeface="Arial"/>
              <a:buChar char="•"/>
            </a:pPr>
            <a:r>
              <a:rPr b="1" lang="en-GB"/>
              <a:t>Legal Considerations:</a:t>
            </a:r>
            <a:endParaRPr/>
          </a:p>
          <a:p>
            <a:pPr indent="-285750" lvl="1" marL="742950" rtl="0" algn="l">
              <a:lnSpc>
                <a:spcPct val="90000"/>
              </a:lnSpc>
              <a:spcBef>
                <a:spcPts val="400"/>
              </a:spcBef>
              <a:spcAft>
                <a:spcPts val="0"/>
              </a:spcAft>
              <a:buSzPts val="1800"/>
              <a:buFont typeface="Arial"/>
              <a:buChar char="•"/>
            </a:pPr>
            <a:r>
              <a:rPr lang="en-GB"/>
              <a:t>Fair use exceptions.</a:t>
            </a:r>
            <a:endParaRPr/>
          </a:p>
          <a:p>
            <a:pPr indent="-285750" lvl="1" marL="742950" rtl="0" algn="l">
              <a:lnSpc>
                <a:spcPct val="90000"/>
              </a:lnSpc>
              <a:spcBef>
                <a:spcPts val="600"/>
              </a:spcBef>
              <a:spcAft>
                <a:spcPts val="0"/>
              </a:spcAft>
              <a:buSzPts val="1800"/>
              <a:buFont typeface="Arial"/>
              <a:buChar char="•"/>
            </a:pPr>
            <a:r>
              <a:rPr lang="en-GB"/>
              <a:t>Case law on data scraping and reuse.</a:t>
            </a:r>
            <a:endParaRPr/>
          </a:p>
          <a:p>
            <a:pPr indent="-139700" lvl="0" marL="91440" rtl="0" algn="l">
              <a:lnSpc>
                <a:spcPct val="90000"/>
              </a:lnSpc>
              <a:spcBef>
                <a:spcPts val="1600"/>
              </a:spcBef>
              <a:spcAft>
                <a:spcPts val="0"/>
              </a:spcAft>
              <a:buSzPts val="2200"/>
              <a:buFont typeface="Arial"/>
              <a:buChar char="•"/>
            </a:pPr>
            <a:r>
              <a:rPr b="1" lang="en-GB"/>
              <a:t>Best Practices:</a:t>
            </a:r>
            <a:endParaRPr/>
          </a:p>
          <a:p>
            <a:pPr indent="-285750" lvl="1" marL="742950" rtl="0" algn="l">
              <a:lnSpc>
                <a:spcPct val="90000"/>
              </a:lnSpc>
              <a:spcBef>
                <a:spcPts val="400"/>
              </a:spcBef>
              <a:spcAft>
                <a:spcPts val="0"/>
              </a:spcAft>
              <a:buSzPts val="1800"/>
              <a:buFont typeface="Arial"/>
              <a:buChar char="•"/>
            </a:pPr>
            <a:r>
              <a:rPr lang="en-GB"/>
              <a:t>Using </a:t>
            </a:r>
            <a:r>
              <a:rPr b="1" lang="en-GB"/>
              <a:t>open</a:t>
            </a:r>
            <a:r>
              <a:rPr lang="en-GB"/>
              <a:t> </a:t>
            </a:r>
            <a:r>
              <a:rPr b="1" lang="en-GB"/>
              <a:t>datasets or obtaining necessary licenses</a:t>
            </a:r>
            <a:r>
              <a:rPr lang="en-GB"/>
              <a:t>.</a:t>
            </a:r>
            <a:endParaRPr/>
          </a:p>
          <a:p>
            <a:pPr indent="-285750" lvl="1" marL="742950" rtl="0" algn="l">
              <a:lnSpc>
                <a:spcPct val="90000"/>
              </a:lnSpc>
              <a:spcBef>
                <a:spcPts val="600"/>
              </a:spcBef>
              <a:spcAft>
                <a:spcPts val="0"/>
              </a:spcAft>
              <a:buSzPts val="1800"/>
              <a:buFont typeface="Arial"/>
              <a:buChar char="•"/>
            </a:pPr>
            <a:r>
              <a:rPr lang="en-GB"/>
              <a:t>Documenting </a:t>
            </a:r>
            <a:r>
              <a:rPr b="1" lang="en-GB"/>
              <a:t>data sources and usage rights</a:t>
            </a:r>
            <a:r>
              <a:rPr lang="en-GB"/>
              <a:t>.</a:t>
            </a:r>
            <a:endParaRPr/>
          </a:p>
          <a:p>
            <a:pPr indent="0" lvl="0" marL="0" rtl="0" algn="l">
              <a:lnSpc>
                <a:spcPct val="90000"/>
              </a:lnSpc>
              <a:spcBef>
                <a:spcPts val="1600"/>
              </a:spcBef>
              <a:spcAft>
                <a:spcPts val="0"/>
              </a:spcAft>
              <a:buSzPts val="2200"/>
              <a:buNone/>
            </a:pPr>
            <a:r>
              <a:t/>
            </a:r>
            <a:endParaRPr/>
          </a:p>
        </p:txBody>
      </p:sp>
      <p:sp>
        <p:nvSpPr>
          <p:cNvPr id="243" name="Google Shape;243;p2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44" name="Google Shape;244;p21"/>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COPYRIGHT PROTECTION OF AI INPUT</a:t>
            </a:r>
            <a:endParaRPr/>
          </a:p>
        </p:txBody>
      </p:sp>
      <p:sp>
        <p:nvSpPr>
          <p:cNvPr id="250" name="Google Shape;250;p22"/>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i="0" lang="en-GB">
                <a:highlight>
                  <a:srgbClr val="FFFFFF"/>
                </a:highlight>
              </a:rPr>
              <a:t>Using works for training models</a:t>
            </a:r>
            <a:endParaRPr/>
          </a:p>
          <a:p>
            <a:pPr indent="-127000" lvl="0" marL="91440" rtl="0" algn="l">
              <a:lnSpc>
                <a:spcPct val="90000"/>
              </a:lnSpc>
              <a:spcBef>
                <a:spcPts val="1400"/>
              </a:spcBef>
              <a:spcAft>
                <a:spcPts val="0"/>
              </a:spcAft>
              <a:buSzPts val="2000"/>
              <a:buChar char=" "/>
            </a:pPr>
            <a:r>
              <a:rPr lang="en-GB" sz="2000"/>
              <a:t>The EU Digital Single Market Directive 2019/790 of 17 April 2019 (“DSM Directive”) had enacted text and </a:t>
            </a:r>
            <a:r>
              <a:rPr b="1" lang="en-GB" sz="2000"/>
              <a:t>data mining exceptions to the reproduction right</a:t>
            </a:r>
            <a:r>
              <a:rPr lang="en-GB" sz="2000"/>
              <a:t>, i.e. for the purpose of scientific research by research and cultural institutions in its Art. 3, and for anyone in its Art. 4 including, however, a possibility for rightsholders to ‘opt-out</a:t>
            </a:r>
            <a:r>
              <a:rPr b="1" lang="en-GB" sz="2000"/>
              <a:t>’. After the launch of ChatGPT, </a:t>
            </a:r>
            <a:r>
              <a:rPr lang="en-GB" sz="2000"/>
              <a:t>there have been </a:t>
            </a:r>
            <a:r>
              <a:rPr b="0" i="0" lang="en-GB" sz="2000">
                <a:highlight>
                  <a:srgbClr val="FFFFFF"/>
                </a:highlight>
              </a:rPr>
              <a:t>controversial discussion on whether or not Art. 4 DSM Directive covers using in particular works made available on the Internet for training AI models </a:t>
            </a:r>
            <a:r>
              <a:rPr b="1" i="0" lang="en-GB" sz="2000" u="sng">
                <a:highlight>
                  <a:srgbClr val="FFFFFF"/>
                </a:highlight>
              </a:rPr>
              <a:t>as such training includes to generate at least temporary reproductions thereof</a:t>
            </a:r>
            <a:r>
              <a:rPr b="0" i="0" lang="en-GB" sz="2000">
                <a:highlight>
                  <a:srgbClr val="FFFFFF"/>
                </a:highlight>
              </a:rPr>
              <a:t>. </a:t>
            </a:r>
            <a:r>
              <a:rPr b="1" i="0" lang="en-GB" sz="2000" u="sng">
                <a:highlight>
                  <a:srgbClr val="FFFFFF"/>
                </a:highlight>
              </a:rPr>
              <a:t>Representatives of authors and the creative industries had inter alia raised concerns how and whether it would be possible to verify whether or not the model trainer has respected the limits of the text and data exception.</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1100"/>
              <a:buNone/>
            </a:pPr>
            <a:r>
              <a:rPr lang="en-GB" sz="1100"/>
              <a:t>Source: https://www.taylorwessing.com/en/insights-and-events/insights/2024/05/ai-act-und-copyright</a:t>
            </a:r>
            <a:endParaRPr/>
          </a:p>
        </p:txBody>
      </p:sp>
      <p:sp>
        <p:nvSpPr>
          <p:cNvPr id="251" name="Google Shape;251;p2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52" name="Google Shape;252;p2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COPYRIGHT PROTECTION OF AI INPUT - CASELAW</a:t>
            </a:r>
            <a:endParaRPr/>
          </a:p>
        </p:txBody>
      </p:sp>
      <p:sp>
        <p:nvSpPr>
          <p:cNvPr id="258" name="Google Shape;258;p23"/>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0" i="0" lang="en-GB">
                <a:highlight>
                  <a:srgbClr val="FFFFFF"/>
                </a:highlight>
              </a:rPr>
              <a:t>In a court case currently pending before the Hamburg regional court, </a:t>
            </a:r>
            <a:r>
              <a:rPr b="1" i="0" lang="en-GB">
                <a:highlight>
                  <a:srgbClr val="FFFFFF"/>
                </a:highlight>
              </a:rPr>
              <a:t>a stock photographer is suing the non-profit organization LAION</a:t>
            </a:r>
            <a:r>
              <a:rPr b="0" i="0" lang="en-GB">
                <a:highlight>
                  <a:srgbClr val="FFFFFF"/>
                </a:highlight>
              </a:rPr>
              <a:t>, which offers the LAION-5B dataset used for the training of large image-text models. </a:t>
            </a:r>
            <a:endParaRPr/>
          </a:p>
          <a:p>
            <a:pPr indent="0" lvl="0" marL="0" rtl="0" algn="l">
              <a:lnSpc>
                <a:spcPct val="90000"/>
              </a:lnSpc>
              <a:spcBef>
                <a:spcPts val="1400"/>
              </a:spcBef>
              <a:spcAft>
                <a:spcPts val="0"/>
              </a:spcAft>
              <a:buSzPts val="2200"/>
              <a:buNone/>
            </a:pPr>
            <a:r>
              <a:rPr b="0" i="0" lang="en-GB">
                <a:highlight>
                  <a:srgbClr val="FFFFFF"/>
                </a:highlight>
              </a:rPr>
              <a:t>-The photographer alleges </a:t>
            </a:r>
            <a:r>
              <a:rPr b="1" i="0" lang="en-GB">
                <a:highlight>
                  <a:srgbClr val="FFFFFF"/>
                </a:highlight>
              </a:rPr>
              <a:t>unlawful copying and aims to have the images removed from the training set.</a:t>
            </a:r>
            <a:r>
              <a:rPr b="0" i="0" lang="en-GB">
                <a:highlight>
                  <a:srgbClr val="FFFFFF"/>
                </a:highlight>
              </a:rPr>
              <a:t> </a:t>
            </a:r>
            <a:endParaRPr/>
          </a:p>
          <a:p>
            <a:pPr indent="-139700" lvl="0" marL="91440" rtl="0" algn="l">
              <a:lnSpc>
                <a:spcPct val="90000"/>
              </a:lnSpc>
              <a:spcBef>
                <a:spcPts val="1400"/>
              </a:spcBef>
              <a:spcAft>
                <a:spcPts val="0"/>
              </a:spcAft>
              <a:buSzPts val="2200"/>
              <a:buChar char=" "/>
            </a:pPr>
            <a:r>
              <a:rPr lang="en-GB">
                <a:highlight>
                  <a:srgbClr val="FFFFFF"/>
                </a:highlight>
              </a:rPr>
              <a:t>-</a:t>
            </a:r>
            <a:r>
              <a:rPr b="0" i="0" lang="en-GB">
                <a:highlight>
                  <a:srgbClr val="FFFFFF"/>
                </a:highlight>
              </a:rPr>
              <a:t>LAION in contrast relies particularly </a:t>
            </a:r>
            <a:r>
              <a:rPr b="1" i="0" lang="en-GB">
                <a:highlight>
                  <a:srgbClr val="FFFFFF"/>
                </a:highlight>
              </a:rPr>
              <a:t>on the general text and data mining exception under Art. 4 DSM Directive</a:t>
            </a:r>
            <a:r>
              <a:rPr b="0" i="0" lang="en-GB">
                <a:highlight>
                  <a:srgbClr val="FFFFFF"/>
                </a:highlight>
              </a:rPr>
              <a:t>, but also on the </a:t>
            </a:r>
            <a:r>
              <a:rPr b="1" i="0" lang="en-GB">
                <a:highlight>
                  <a:srgbClr val="FFFFFF"/>
                </a:highlight>
              </a:rPr>
              <a:t>text and data mining exception for purposes of scientific research</a:t>
            </a:r>
            <a:r>
              <a:rPr b="0" i="0" lang="en-GB">
                <a:highlight>
                  <a:srgbClr val="FFFFFF"/>
                </a:highlight>
              </a:rPr>
              <a:t> under Art. 3 DSM Directive, which does not provide for an ‘opt-out’. </a:t>
            </a:r>
            <a:endParaRPr/>
          </a:p>
          <a:p>
            <a:pPr indent="-139700" lvl="0" marL="91440" rtl="0" algn="l">
              <a:lnSpc>
                <a:spcPct val="90000"/>
              </a:lnSpc>
              <a:spcBef>
                <a:spcPts val="1400"/>
              </a:spcBef>
              <a:spcAft>
                <a:spcPts val="0"/>
              </a:spcAft>
              <a:buSzPts val="2200"/>
              <a:buChar char=" "/>
            </a:pPr>
            <a:r>
              <a:rPr b="0" i="0" lang="en-GB">
                <a:highlight>
                  <a:srgbClr val="FFFFFF"/>
                </a:highlight>
              </a:rPr>
              <a:t>The oral hearing is expected in July 2024.</a:t>
            </a:r>
            <a:endParaRPr/>
          </a:p>
          <a:p>
            <a:pPr indent="0" lvl="0" marL="0" rtl="0" algn="l">
              <a:lnSpc>
                <a:spcPct val="90000"/>
              </a:lnSpc>
              <a:spcBef>
                <a:spcPts val="1400"/>
              </a:spcBef>
              <a:spcAft>
                <a:spcPts val="0"/>
              </a:spcAft>
              <a:buSzPts val="1100"/>
              <a:buNone/>
            </a:pPr>
            <a:r>
              <a:rPr lang="en-GB" sz="1100"/>
              <a:t>Source: https://www.taylorwessing.com/en/insights-and-events/insights/2024/05/ai-act-und-copyright</a:t>
            </a:r>
            <a:endParaRPr/>
          </a:p>
        </p:txBody>
      </p:sp>
      <p:sp>
        <p:nvSpPr>
          <p:cNvPr id="259" name="Google Shape;259;p2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60" name="Google Shape;260;p23"/>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COPYRIGHT PROTECTION OF AI OUTPUT</a:t>
            </a:r>
            <a:br>
              <a:rPr lang="en-GB"/>
            </a:br>
            <a:endParaRPr/>
          </a:p>
        </p:txBody>
      </p:sp>
      <p:sp>
        <p:nvSpPr>
          <p:cNvPr id="266" name="Google Shape;266;p24"/>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Arial"/>
              <a:buChar char="•"/>
            </a:pPr>
            <a:r>
              <a:rPr b="1" lang="en-GB"/>
              <a:t>AI-Generated Content:</a:t>
            </a:r>
            <a:endParaRPr/>
          </a:p>
          <a:p>
            <a:pPr indent="-285750" lvl="1" marL="742950" rtl="0" algn="l">
              <a:lnSpc>
                <a:spcPct val="90000"/>
              </a:lnSpc>
              <a:spcBef>
                <a:spcPts val="400"/>
              </a:spcBef>
              <a:spcAft>
                <a:spcPts val="0"/>
              </a:spcAft>
              <a:buSzPts val="1800"/>
              <a:buFont typeface="Arial"/>
              <a:buChar char="•"/>
            </a:pPr>
            <a:r>
              <a:rPr lang="en-GB"/>
              <a:t>Legal status of works created by AI.</a:t>
            </a:r>
            <a:endParaRPr/>
          </a:p>
          <a:p>
            <a:pPr indent="-285750" lvl="1" marL="742950" rtl="0" algn="l">
              <a:lnSpc>
                <a:spcPct val="90000"/>
              </a:lnSpc>
              <a:spcBef>
                <a:spcPts val="600"/>
              </a:spcBef>
              <a:spcAft>
                <a:spcPts val="0"/>
              </a:spcAft>
              <a:buSzPts val="1800"/>
              <a:buFont typeface="Arial"/>
              <a:buChar char="•"/>
            </a:pPr>
            <a:r>
              <a:rPr lang="en-GB"/>
              <a:t>Who owns the copyright: developer, user, or AI?</a:t>
            </a:r>
            <a:endParaRPr/>
          </a:p>
          <a:p>
            <a:pPr indent="-139700" lvl="0" marL="91440" rtl="0" algn="l">
              <a:lnSpc>
                <a:spcPct val="90000"/>
              </a:lnSpc>
              <a:spcBef>
                <a:spcPts val="1600"/>
              </a:spcBef>
              <a:spcAft>
                <a:spcPts val="0"/>
              </a:spcAft>
              <a:buSzPts val="2200"/>
              <a:buFont typeface="Arial"/>
              <a:buChar char="•"/>
            </a:pPr>
            <a:r>
              <a:rPr b="1" lang="en-GB"/>
              <a:t>Emerging Standards:</a:t>
            </a:r>
            <a:endParaRPr/>
          </a:p>
          <a:p>
            <a:pPr indent="-285750" lvl="1" marL="742950" rtl="0" algn="l">
              <a:lnSpc>
                <a:spcPct val="90000"/>
              </a:lnSpc>
              <a:spcBef>
                <a:spcPts val="400"/>
              </a:spcBef>
              <a:spcAft>
                <a:spcPts val="0"/>
              </a:spcAft>
              <a:buSzPts val="1800"/>
              <a:buFont typeface="Arial"/>
              <a:buChar char="•"/>
            </a:pPr>
            <a:r>
              <a:rPr lang="en-GB"/>
              <a:t>Jurisdictional differences in recognizing AI-generated works.</a:t>
            </a:r>
            <a:endParaRPr/>
          </a:p>
          <a:p>
            <a:pPr indent="-285750" lvl="1" marL="742950" rtl="0" algn="l">
              <a:lnSpc>
                <a:spcPct val="90000"/>
              </a:lnSpc>
              <a:spcBef>
                <a:spcPts val="600"/>
              </a:spcBef>
              <a:spcAft>
                <a:spcPts val="0"/>
              </a:spcAft>
              <a:buSzPts val="1800"/>
              <a:buFont typeface="Arial"/>
              <a:buChar char="•"/>
            </a:pPr>
            <a:r>
              <a:rPr lang="en-GB"/>
              <a:t>Examples from different countries.</a:t>
            </a:r>
            <a:endParaRPr/>
          </a:p>
          <a:p>
            <a:pPr indent="-139700" lvl="0" marL="91440" rtl="0" algn="l">
              <a:lnSpc>
                <a:spcPct val="90000"/>
              </a:lnSpc>
              <a:spcBef>
                <a:spcPts val="1600"/>
              </a:spcBef>
              <a:spcAft>
                <a:spcPts val="0"/>
              </a:spcAft>
              <a:buSzPts val="2200"/>
              <a:buFont typeface="Arial"/>
              <a:buChar char="•"/>
            </a:pPr>
            <a:r>
              <a:rPr b="1" lang="en-GB"/>
              <a:t>Implications:</a:t>
            </a:r>
            <a:endParaRPr/>
          </a:p>
          <a:p>
            <a:pPr indent="-285750" lvl="1" marL="742950" rtl="0" algn="l">
              <a:lnSpc>
                <a:spcPct val="90000"/>
              </a:lnSpc>
              <a:spcBef>
                <a:spcPts val="400"/>
              </a:spcBef>
              <a:spcAft>
                <a:spcPts val="0"/>
              </a:spcAft>
              <a:buSzPts val="1800"/>
              <a:buFont typeface="Arial"/>
              <a:buChar char="•"/>
            </a:pPr>
            <a:r>
              <a:rPr lang="en-GB"/>
              <a:t>Impact on creators, developers, and businesses.</a:t>
            </a:r>
            <a:endParaRPr/>
          </a:p>
          <a:p>
            <a:pPr indent="-285750" lvl="1" marL="742950" rtl="0" algn="l">
              <a:lnSpc>
                <a:spcPct val="90000"/>
              </a:lnSpc>
              <a:spcBef>
                <a:spcPts val="600"/>
              </a:spcBef>
              <a:spcAft>
                <a:spcPts val="0"/>
              </a:spcAft>
              <a:buSzPts val="1800"/>
              <a:buFont typeface="Arial"/>
              <a:buChar char="•"/>
            </a:pPr>
            <a:r>
              <a:rPr lang="en-GB"/>
              <a:t>Future trends in AI and copyright law.</a:t>
            </a:r>
            <a:endParaRPr/>
          </a:p>
        </p:txBody>
      </p:sp>
      <p:sp>
        <p:nvSpPr>
          <p:cNvPr id="267" name="Google Shape;267;p2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68" name="Google Shape;268;p2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COPYRIGHT PROTECTION OF AI OUTPUT</a:t>
            </a:r>
            <a:br>
              <a:rPr lang="en-GB"/>
            </a:br>
            <a:endParaRPr/>
          </a:p>
        </p:txBody>
      </p:sp>
      <p:sp>
        <p:nvSpPr>
          <p:cNvPr id="274" name="Google Shape;274;p25"/>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fontScale="92500"/>
          </a:bodyPr>
          <a:lstStyle/>
          <a:p>
            <a:pPr indent="-129222" lvl="0" marL="91440" rtl="0" algn="l">
              <a:lnSpc>
                <a:spcPct val="90000"/>
              </a:lnSpc>
              <a:spcBef>
                <a:spcPts val="0"/>
              </a:spcBef>
              <a:spcAft>
                <a:spcPts val="0"/>
              </a:spcAft>
              <a:buSzPct val="100000"/>
              <a:buChar char=" "/>
            </a:pPr>
            <a:r>
              <a:rPr b="1" i="0" lang="en-GB" u="sng">
                <a:solidFill>
                  <a:srgbClr val="C00000"/>
                </a:solidFill>
                <a:highlight>
                  <a:srgbClr val="FFFFFF"/>
                </a:highlight>
              </a:rPr>
              <a:t>The AI Act does not address issues around protectability at all.</a:t>
            </a:r>
            <a:endParaRPr/>
          </a:p>
          <a:p>
            <a:pPr indent="-129222" lvl="0" marL="91440" rtl="0" algn="l">
              <a:lnSpc>
                <a:spcPct val="90000"/>
              </a:lnSpc>
              <a:spcBef>
                <a:spcPts val="1400"/>
              </a:spcBef>
              <a:spcAft>
                <a:spcPts val="0"/>
              </a:spcAft>
              <a:buSzPct val="100000"/>
              <a:buChar char=" "/>
            </a:pPr>
            <a:r>
              <a:rPr b="1" i="0" lang="en-GB">
                <a:highlight>
                  <a:srgbClr val="FFFFFF"/>
                </a:highlight>
              </a:rPr>
              <a:t>The traditional standard under the copyright concept provides protection for creative results achieved by human beings. Consequently, human-made prompts may enjoy copyright protections e.g.as literary work.</a:t>
            </a:r>
            <a:endParaRPr/>
          </a:p>
          <a:p>
            <a:pPr indent="-129222" lvl="0" marL="91440" rtl="0" algn="l">
              <a:lnSpc>
                <a:spcPct val="90000"/>
              </a:lnSpc>
              <a:spcBef>
                <a:spcPts val="1400"/>
              </a:spcBef>
              <a:spcAft>
                <a:spcPts val="0"/>
              </a:spcAft>
              <a:buSzPct val="100000"/>
              <a:buChar char=" "/>
            </a:pPr>
            <a:r>
              <a:rPr b="0" i="0" lang="en-GB">
                <a:highlight>
                  <a:srgbClr val="FFFFFF"/>
                </a:highlight>
              </a:rPr>
              <a:t>As skillful prompting is valuable, users better check whether or not the AI system provider reserves the right to use the content of prompts for its own purposes including the further refinement of the AI system. </a:t>
            </a:r>
            <a:endParaRPr/>
          </a:p>
          <a:p>
            <a:pPr indent="-129222" lvl="0" marL="91440" rtl="0" algn="l">
              <a:lnSpc>
                <a:spcPct val="90000"/>
              </a:lnSpc>
              <a:spcBef>
                <a:spcPts val="1400"/>
              </a:spcBef>
              <a:spcAft>
                <a:spcPts val="0"/>
              </a:spcAft>
              <a:buSzPct val="100000"/>
              <a:buChar char=" "/>
            </a:pPr>
            <a:r>
              <a:rPr b="0" i="0" lang="en-GB">
                <a:highlight>
                  <a:srgbClr val="FFFFFF"/>
                </a:highlight>
              </a:rPr>
              <a:t>The output generated e.g. by the use of a general-purpose model </a:t>
            </a:r>
            <a:r>
              <a:rPr b="1" i="0" lang="en-GB" u="sng">
                <a:highlight>
                  <a:srgbClr val="FFFFFF"/>
                </a:highlight>
              </a:rPr>
              <a:t>will in most cases probably not enjoy copyright protection</a:t>
            </a:r>
            <a:r>
              <a:rPr b="0" i="0" lang="en-GB">
                <a:highlight>
                  <a:srgbClr val="FFFFFF"/>
                </a:highlight>
              </a:rPr>
              <a:t>. There are attempts to argue that there is no difference between using a camera for creating a photographic work and using an AI system for creating respective results. </a:t>
            </a:r>
            <a:endParaRPr/>
          </a:p>
          <a:p>
            <a:pPr indent="-129222" lvl="0" marL="91440" rtl="0" algn="l">
              <a:lnSpc>
                <a:spcPct val="90000"/>
              </a:lnSpc>
              <a:spcBef>
                <a:spcPts val="1400"/>
              </a:spcBef>
              <a:spcAft>
                <a:spcPts val="0"/>
              </a:spcAft>
              <a:buSzPct val="100000"/>
              <a:buChar char=" "/>
            </a:pPr>
            <a:r>
              <a:rPr lang="en-GB">
                <a:highlight>
                  <a:srgbClr val="FFFFFF"/>
                </a:highlight>
              </a:rPr>
              <a:t>This depends on the</a:t>
            </a:r>
            <a:r>
              <a:rPr b="0" i="0" lang="en-GB">
                <a:highlight>
                  <a:srgbClr val="FFFFFF"/>
                </a:highlight>
              </a:rPr>
              <a:t>e level of involvement contribution and influence on the creative processes. </a:t>
            </a:r>
            <a:endParaRPr/>
          </a:p>
          <a:p>
            <a:pPr indent="-91440" lvl="0" marL="91440" rtl="0" algn="l">
              <a:lnSpc>
                <a:spcPct val="90000"/>
              </a:lnSpc>
              <a:spcBef>
                <a:spcPts val="1400"/>
              </a:spcBef>
              <a:spcAft>
                <a:spcPts val="0"/>
              </a:spcAft>
              <a:buSzPct val="100000"/>
              <a:buChar char=" "/>
            </a:pPr>
            <a:r>
              <a:rPr lang="en-GB" sz="1200"/>
              <a:t>Source: https://www.taylorwessing.com/en/insights-and-events/insights/2024/05/ai-act-und-copyright</a:t>
            </a:r>
            <a:endParaRPr/>
          </a:p>
          <a:p>
            <a:pPr indent="0" lvl="0" marL="91440" rtl="0" algn="l">
              <a:lnSpc>
                <a:spcPct val="90000"/>
              </a:lnSpc>
              <a:spcBef>
                <a:spcPts val="1400"/>
              </a:spcBef>
              <a:spcAft>
                <a:spcPts val="0"/>
              </a:spcAft>
              <a:buSzPct val="100000"/>
              <a:buNone/>
            </a:pPr>
            <a:r>
              <a:t/>
            </a:r>
            <a:endParaRPr b="0" i="0">
              <a:highlight>
                <a:srgbClr val="FFFFFF"/>
              </a:highlight>
            </a:endParaRPr>
          </a:p>
        </p:txBody>
      </p:sp>
      <p:sp>
        <p:nvSpPr>
          <p:cNvPr id="275" name="Google Shape;275;p2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76" name="Google Shape;276;p2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COPYRIGHT PROTECTION OF AI OUTPUT</a:t>
            </a:r>
            <a:br>
              <a:rPr lang="en-GB"/>
            </a:br>
            <a:endParaRPr/>
          </a:p>
        </p:txBody>
      </p:sp>
      <p:sp>
        <p:nvSpPr>
          <p:cNvPr id="282" name="Google Shape;282;p26"/>
          <p:cNvSpPr txBox="1"/>
          <p:nvPr>
            <p:ph idx="1" type="body"/>
          </p:nvPr>
        </p:nvSpPr>
        <p:spPr>
          <a:xfrm>
            <a:off x="802432" y="1642188"/>
            <a:ext cx="11150082" cy="4828516"/>
          </a:xfrm>
          <a:prstGeom prst="rect">
            <a:avLst/>
          </a:prstGeom>
          <a:noFill/>
          <a:ln>
            <a:noFill/>
          </a:ln>
        </p:spPr>
        <p:txBody>
          <a:bodyPr anchorCtr="0" anchor="t" bIns="45700" lIns="45700" spcFirstLastPara="1" rIns="45700" wrap="square" tIns="45700">
            <a:normAutofit fontScale="92500" lnSpcReduction="20000"/>
          </a:bodyPr>
          <a:lstStyle/>
          <a:p>
            <a:pPr indent="-129222" lvl="0" marL="91440" rtl="0" algn="l">
              <a:lnSpc>
                <a:spcPct val="90000"/>
              </a:lnSpc>
              <a:spcBef>
                <a:spcPts val="0"/>
              </a:spcBef>
              <a:spcAft>
                <a:spcPts val="0"/>
              </a:spcAft>
              <a:buSzPct val="100000"/>
              <a:buChar char=" "/>
            </a:pPr>
            <a:r>
              <a:rPr b="0" i="0" lang="en-GB">
                <a:highlight>
                  <a:srgbClr val="FFFFFF"/>
                </a:highlight>
              </a:rPr>
              <a:t>AI output stems from probability calculations taking place within a black box system at a speed exceeding human perception. Non-protectability of the output would seem in line with the current setting in the United States (see US Copyright Office (USCO) in its February 2023 decision re </a:t>
            </a:r>
            <a:r>
              <a:rPr b="0" i="1" lang="en-GB">
                <a:highlight>
                  <a:srgbClr val="FFFFFF"/>
                </a:highlight>
              </a:rPr>
              <a:t>Zarya of the Dawn</a:t>
            </a:r>
            <a:r>
              <a:rPr b="0" i="0" lang="en-GB">
                <a:highlight>
                  <a:srgbClr val="FFFFFF"/>
                </a:highlight>
              </a:rPr>
              <a:t>, or District Court for the District of Columbia in </a:t>
            </a:r>
            <a:r>
              <a:rPr b="0" i="1" lang="en-GB">
                <a:highlight>
                  <a:srgbClr val="FFFFFF"/>
                </a:highlight>
              </a:rPr>
              <a:t>Thaler v. Perlmutter</a:t>
            </a:r>
            <a:r>
              <a:rPr b="0" i="0" lang="en-GB">
                <a:highlight>
                  <a:srgbClr val="FFFFFF"/>
                </a:highlight>
              </a:rPr>
              <a:t>). </a:t>
            </a:r>
            <a:endParaRPr/>
          </a:p>
          <a:p>
            <a:pPr indent="-129222" lvl="0" marL="91440" rtl="0" algn="l">
              <a:lnSpc>
                <a:spcPct val="90000"/>
              </a:lnSpc>
              <a:spcBef>
                <a:spcPts val="1400"/>
              </a:spcBef>
              <a:spcAft>
                <a:spcPts val="0"/>
              </a:spcAft>
              <a:buSzPct val="100000"/>
              <a:buChar char=" "/>
            </a:pPr>
            <a:r>
              <a:rPr b="0" i="0" lang="en-GB">
                <a:highlight>
                  <a:srgbClr val="FFFFFF"/>
                </a:highlight>
              </a:rPr>
              <a:t>Relevant criteria applied by the USCO include </a:t>
            </a:r>
            <a:r>
              <a:rPr b="1" i="0" lang="en-GB" u="sng">
                <a:highlight>
                  <a:srgbClr val="FFFFFF"/>
                </a:highlight>
              </a:rPr>
              <a:t>asking whether the ‘work’ is basically one of human authorship, </a:t>
            </a:r>
            <a:r>
              <a:rPr b="1" i="0" lang="en-GB" u="sng">
                <a:solidFill>
                  <a:srgbClr val="C00000"/>
                </a:solidFill>
                <a:highlight>
                  <a:srgbClr val="FFFFFF"/>
                </a:highlight>
              </a:rPr>
              <a:t>with the computer merely being an “</a:t>
            </a:r>
            <a:r>
              <a:rPr b="1" i="1" lang="en-GB" u="sng">
                <a:solidFill>
                  <a:srgbClr val="C00000"/>
                </a:solidFill>
                <a:highlight>
                  <a:srgbClr val="FFFFFF"/>
                </a:highlight>
              </a:rPr>
              <a:t>assisting instrument</a:t>
            </a:r>
            <a:r>
              <a:rPr b="1" i="0" lang="en-GB" u="sng">
                <a:highlight>
                  <a:srgbClr val="FFFFFF"/>
                </a:highlight>
              </a:rPr>
              <a:t>”, or </a:t>
            </a:r>
            <a:r>
              <a:rPr b="1" i="0" lang="en-GB" u="sng">
                <a:solidFill>
                  <a:srgbClr val="C00000"/>
                </a:solidFill>
                <a:highlight>
                  <a:srgbClr val="FFFFFF"/>
                </a:highlight>
              </a:rPr>
              <a:t>whether the traditional elements of authorship in the work (literary, artistic, or musical expression or elements of selection, arrangement, etc.) were actually conceived and executed “</a:t>
            </a:r>
            <a:r>
              <a:rPr b="1" i="1" lang="en-GB" u="sng">
                <a:solidFill>
                  <a:srgbClr val="C00000"/>
                </a:solidFill>
                <a:highlight>
                  <a:srgbClr val="FFFFFF"/>
                </a:highlight>
              </a:rPr>
              <a:t>not by man but by a machine</a:t>
            </a:r>
            <a:r>
              <a:rPr b="1" i="0" lang="en-GB" u="sng">
                <a:highlight>
                  <a:srgbClr val="FFFFFF"/>
                </a:highlight>
              </a:rPr>
              <a:t>.</a:t>
            </a:r>
            <a:r>
              <a:rPr b="0" i="0" lang="en-GB">
                <a:highlight>
                  <a:srgbClr val="FFFFFF"/>
                </a:highlight>
              </a:rPr>
              <a:t>” In the case of works containing AI-generated material, the Office will consider whether the AI contributions are </a:t>
            </a:r>
            <a:r>
              <a:rPr b="0" i="0" lang="en-GB">
                <a:solidFill>
                  <a:srgbClr val="C00000"/>
                </a:solidFill>
                <a:highlight>
                  <a:srgbClr val="FFFFFF"/>
                </a:highlight>
              </a:rPr>
              <a:t>the </a:t>
            </a:r>
            <a:r>
              <a:rPr b="1" i="0" lang="en-GB" u="sng">
                <a:solidFill>
                  <a:srgbClr val="C00000"/>
                </a:solidFill>
                <a:highlight>
                  <a:srgbClr val="FFFFFF"/>
                </a:highlight>
              </a:rPr>
              <a:t>result of “</a:t>
            </a:r>
            <a:r>
              <a:rPr b="1" i="1" lang="en-GB" u="sng">
                <a:solidFill>
                  <a:srgbClr val="C00000"/>
                </a:solidFill>
                <a:highlight>
                  <a:srgbClr val="FFFFFF"/>
                </a:highlight>
              </a:rPr>
              <a:t>mechanical reproduction</a:t>
            </a:r>
            <a:r>
              <a:rPr b="1" i="0" lang="en-GB" u="sng">
                <a:solidFill>
                  <a:srgbClr val="C00000"/>
                </a:solidFill>
                <a:highlight>
                  <a:srgbClr val="FFFFFF"/>
                </a:highlight>
              </a:rPr>
              <a:t>” or instead of an author’s “</a:t>
            </a:r>
            <a:r>
              <a:rPr b="1" i="1" lang="en-GB" u="sng">
                <a:solidFill>
                  <a:srgbClr val="C00000"/>
                </a:solidFill>
                <a:highlight>
                  <a:srgbClr val="FFFFFF"/>
                </a:highlight>
              </a:rPr>
              <a:t>own original mental conception, to which [the author] gave visible form</a:t>
            </a:r>
            <a:r>
              <a:rPr b="0" i="0" lang="en-GB">
                <a:solidFill>
                  <a:srgbClr val="C00000"/>
                </a:solidFill>
                <a:highlight>
                  <a:srgbClr val="FFFFFF"/>
                </a:highlight>
              </a:rPr>
              <a:t>.”</a:t>
            </a:r>
            <a:endParaRPr/>
          </a:p>
          <a:p>
            <a:pPr indent="-129222" lvl="0" marL="91440" rtl="0" algn="l">
              <a:lnSpc>
                <a:spcPct val="90000"/>
              </a:lnSpc>
              <a:spcBef>
                <a:spcPts val="1400"/>
              </a:spcBef>
              <a:spcAft>
                <a:spcPts val="0"/>
              </a:spcAft>
              <a:buSzPct val="100000"/>
              <a:buChar char=" "/>
            </a:pPr>
            <a:r>
              <a:rPr b="0" i="0" lang="en-GB">
                <a:highlight>
                  <a:srgbClr val="FFFFFF"/>
                </a:highlight>
              </a:rPr>
              <a:t> In China, there seems to be an </a:t>
            </a:r>
            <a:r>
              <a:rPr b="1" i="0" lang="en-GB">
                <a:highlight>
                  <a:srgbClr val="FFFFFF"/>
                </a:highlight>
              </a:rPr>
              <a:t>opposite trend </a:t>
            </a:r>
            <a:r>
              <a:rPr b="0" i="0" lang="en-GB">
                <a:highlight>
                  <a:srgbClr val="FFFFFF"/>
                </a:highlight>
              </a:rPr>
              <a:t>accepting the eligibility of output for copyright protection (Beijing Internet Court, </a:t>
            </a:r>
            <a:r>
              <a:rPr b="0" i="1" lang="en-GB">
                <a:highlight>
                  <a:srgbClr val="FFFFFF"/>
                </a:highlight>
              </a:rPr>
              <a:t>Lee v. Liu</a:t>
            </a:r>
            <a:r>
              <a:rPr b="0" i="0" lang="en-GB">
                <a:highlight>
                  <a:srgbClr val="FFFFFF"/>
                </a:highlight>
              </a:rPr>
              <a:t>).</a:t>
            </a:r>
            <a:endParaRPr/>
          </a:p>
          <a:p>
            <a:pPr indent="-129222" lvl="0" marL="91440" rtl="0" algn="l">
              <a:lnSpc>
                <a:spcPct val="90000"/>
              </a:lnSpc>
              <a:spcBef>
                <a:spcPts val="1400"/>
              </a:spcBef>
              <a:spcAft>
                <a:spcPts val="0"/>
              </a:spcAft>
              <a:buSzPct val="100000"/>
              <a:buChar char=" "/>
            </a:pPr>
            <a:r>
              <a:rPr b="0" i="0" lang="en-GB">
                <a:highlight>
                  <a:srgbClr val="FFFFFF"/>
                </a:highlight>
              </a:rPr>
              <a:t>In the EU, discussions have already started on whether or not there </a:t>
            </a:r>
            <a:r>
              <a:rPr b="1" i="0" lang="en-GB">
                <a:highlight>
                  <a:srgbClr val="FFFFFF"/>
                </a:highlight>
              </a:rPr>
              <a:t>should be some level of protection for valuable output.</a:t>
            </a:r>
            <a:r>
              <a:rPr b="0" i="0" lang="en-GB">
                <a:highlight>
                  <a:srgbClr val="FFFFFF"/>
                </a:highlight>
              </a:rPr>
              <a:t> It could e.g. come from a new neighboring right, as the concept of the latter does not necessarily require human creation driving its generation. Under current law, certain AI generated output may already be protected by existing neighboring rights, such as phonograms or </a:t>
            </a:r>
            <a:r>
              <a:rPr b="0" i="1" lang="en-GB">
                <a:highlight>
                  <a:srgbClr val="FFFFFF"/>
                </a:highlight>
              </a:rPr>
              <a:t>sui-generis</a:t>
            </a:r>
            <a:r>
              <a:rPr b="0" i="0" lang="en-GB">
                <a:highlight>
                  <a:srgbClr val="FFFFFF"/>
                </a:highlight>
              </a:rPr>
              <a:t> databases.</a:t>
            </a:r>
            <a:endParaRPr/>
          </a:p>
          <a:p>
            <a:pPr indent="-91471" lvl="0" marL="91440" rtl="0" algn="l">
              <a:lnSpc>
                <a:spcPct val="90000"/>
              </a:lnSpc>
              <a:spcBef>
                <a:spcPts val="1400"/>
              </a:spcBef>
              <a:spcAft>
                <a:spcPts val="0"/>
              </a:spcAft>
              <a:buSzPct val="100000"/>
              <a:buChar char=" "/>
            </a:pPr>
            <a:r>
              <a:rPr lang="en-GB" sz="1300"/>
              <a:t>Source: https://www.taylorwessing.com/en/insights-and-events/insights/2024/05/ai-act-und-copyright</a:t>
            </a:r>
            <a:endParaRPr/>
          </a:p>
          <a:p>
            <a:pPr indent="0" lvl="0" marL="91440" rtl="0" algn="l">
              <a:lnSpc>
                <a:spcPct val="90000"/>
              </a:lnSpc>
              <a:spcBef>
                <a:spcPts val="1400"/>
              </a:spcBef>
              <a:spcAft>
                <a:spcPts val="0"/>
              </a:spcAft>
              <a:buSzPct val="100000"/>
              <a:buNone/>
            </a:pPr>
            <a:r>
              <a:t/>
            </a:r>
            <a:endParaRPr b="0" i="0">
              <a:highlight>
                <a:srgbClr val="FFFFFF"/>
              </a:highlight>
            </a:endParaRPr>
          </a:p>
        </p:txBody>
      </p:sp>
      <p:sp>
        <p:nvSpPr>
          <p:cNvPr id="283" name="Google Shape;283;p2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84" name="Google Shape;284;p26"/>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7"/>
          <p:cNvSpPr txBox="1"/>
          <p:nvPr>
            <p:ph type="title"/>
          </p:nvPr>
        </p:nvSpPr>
        <p:spPr>
          <a:xfrm>
            <a:off x="1024318" y="803013"/>
            <a:ext cx="9720072" cy="149961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COPYRIGHT PROTECTION AND INFRINGEMENTS BY THE AI OUTPUT</a:t>
            </a:r>
            <a:br>
              <a:rPr lang="en-GB"/>
            </a:br>
            <a:endParaRPr/>
          </a:p>
        </p:txBody>
      </p:sp>
      <p:sp>
        <p:nvSpPr>
          <p:cNvPr id="290" name="Google Shape;290;p27"/>
          <p:cNvSpPr txBox="1"/>
          <p:nvPr>
            <p:ph idx="1" type="body"/>
          </p:nvPr>
        </p:nvSpPr>
        <p:spPr>
          <a:xfrm>
            <a:off x="793102" y="2052736"/>
            <a:ext cx="10787742" cy="4056222"/>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90000"/>
              </a:lnSpc>
              <a:spcBef>
                <a:spcPts val="0"/>
              </a:spcBef>
              <a:spcAft>
                <a:spcPts val="0"/>
              </a:spcAft>
              <a:buSzPct val="100000"/>
              <a:buChar char=" "/>
            </a:pPr>
            <a:r>
              <a:rPr b="0" i="0" lang="en-GB">
                <a:highlight>
                  <a:srgbClr val="FFFFFF"/>
                </a:highlight>
              </a:rPr>
              <a:t>The AI Act does not add any specific rule on infringements beside of the already mentioned duty to put in place a policy to comply with Union copyright law. </a:t>
            </a:r>
            <a:r>
              <a:rPr b="1" i="0" lang="en-GB">
                <a:highlight>
                  <a:srgbClr val="FFFFFF"/>
                </a:highlight>
              </a:rPr>
              <a:t>The EU legislator emphasizes in recital 108 that the AI Office should monitor the providers’ fulfillment of those obligations without diving into a work-by-work assessment of the training data in terms of copyright compliance</a:t>
            </a:r>
            <a:r>
              <a:rPr b="0" i="0" lang="en-GB">
                <a:highlight>
                  <a:srgbClr val="FFFFFF"/>
                </a:highlight>
              </a:rPr>
              <a:t>. This appears to become a brief formalistic check so that the enforcement continues to be mainly driven by rightsholders’ actions.</a:t>
            </a:r>
            <a:endParaRPr/>
          </a:p>
          <a:p>
            <a:pPr indent="-129222" lvl="0" marL="91440" rtl="0" algn="l">
              <a:lnSpc>
                <a:spcPct val="90000"/>
              </a:lnSpc>
              <a:spcBef>
                <a:spcPts val="1400"/>
              </a:spcBef>
              <a:spcAft>
                <a:spcPts val="0"/>
              </a:spcAft>
              <a:buSzPct val="100000"/>
              <a:buChar char=" "/>
            </a:pPr>
            <a:r>
              <a:rPr b="0" i="0" lang="en-GB">
                <a:highlight>
                  <a:srgbClr val="FFFFFF"/>
                </a:highlight>
              </a:rPr>
              <a:t>So far, </a:t>
            </a:r>
            <a:r>
              <a:rPr b="1" i="0" lang="en-GB" u="sng">
                <a:highlight>
                  <a:srgbClr val="FFFFFF"/>
                </a:highlight>
              </a:rPr>
              <a:t>there is no general standard of care about avoiding infringement. </a:t>
            </a:r>
            <a:r>
              <a:rPr b="0" i="0" lang="en-GB">
                <a:highlight>
                  <a:srgbClr val="FFFFFF"/>
                </a:highlight>
              </a:rPr>
              <a:t>Some system providers are shifting the entire responsibility and risks on the users. There is some logic in this approach, at least to the extent that it is surely </a:t>
            </a:r>
            <a:r>
              <a:rPr b="1" i="0" lang="en-GB">
                <a:highlight>
                  <a:srgbClr val="FFFFFF"/>
                </a:highlight>
              </a:rPr>
              <a:t>possible to provoke infringing output via purposive wording of prompts. </a:t>
            </a:r>
            <a:r>
              <a:rPr b="0" i="0" lang="en-GB">
                <a:highlight>
                  <a:srgbClr val="FFFFFF"/>
                </a:highlight>
              </a:rPr>
              <a:t>Other providers are offering </a:t>
            </a:r>
            <a:r>
              <a:rPr b="1" i="0" lang="en-GB">
                <a:highlight>
                  <a:srgbClr val="FFFFFF"/>
                </a:highlight>
              </a:rPr>
              <a:t>duplication filter functionalities which shall avoid infringing output</a:t>
            </a:r>
            <a:r>
              <a:rPr b="0" i="0" lang="en-GB">
                <a:highlight>
                  <a:srgbClr val="FFFFFF"/>
                </a:highlight>
              </a:rPr>
              <a:t>. If activated, those providers are promising to support users being admonished for infringing third party rights because of the so-generated content. </a:t>
            </a:r>
            <a:r>
              <a:rPr b="1" i="0" lang="en-GB" u="sng">
                <a:highlight>
                  <a:srgbClr val="FFFFFF"/>
                </a:highlight>
              </a:rPr>
              <a:t>In addition, we see some AI providers offering indemnities to their users in the event of infringing output, although with some limitations.</a:t>
            </a:r>
            <a:endParaRPr/>
          </a:p>
          <a:p>
            <a:pPr indent="-91440" lvl="0" marL="91440" rtl="0" algn="l">
              <a:lnSpc>
                <a:spcPct val="90000"/>
              </a:lnSpc>
              <a:spcBef>
                <a:spcPts val="1400"/>
              </a:spcBef>
              <a:spcAft>
                <a:spcPts val="0"/>
              </a:spcAft>
              <a:buSzPct val="100000"/>
              <a:buChar char=" "/>
            </a:pPr>
            <a:r>
              <a:rPr lang="en-GB" sz="1200"/>
              <a:t>Source: https://www.taylorwessing.com/en/insights-and-events/insights/2024/05/ai-act-und-copyright</a:t>
            </a:r>
            <a:endParaRPr/>
          </a:p>
          <a:p>
            <a:pPr indent="0" lvl="0" marL="91440" rtl="0" algn="l">
              <a:lnSpc>
                <a:spcPct val="90000"/>
              </a:lnSpc>
              <a:spcBef>
                <a:spcPts val="1400"/>
              </a:spcBef>
              <a:spcAft>
                <a:spcPts val="0"/>
              </a:spcAft>
              <a:buSzPct val="100000"/>
              <a:buNone/>
            </a:pPr>
            <a:r>
              <a:t/>
            </a:r>
            <a:endParaRPr b="1" i="0" u="sng">
              <a:highlight>
                <a:srgbClr val="FFFFFF"/>
              </a:highlight>
            </a:endParaRPr>
          </a:p>
        </p:txBody>
      </p:sp>
      <p:sp>
        <p:nvSpPr>
          <p:cNvPr id="291" name="Google Shape;291;p2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92" name="Google Shape;292;p27"/>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8"/>
          <p:cNvSpPr txBox="1"/>
          <p:nvPr>
            <p:ph type="title"/>
          </p:nvPr>
        </p:nvSpPr>
        <p:spPr>
          <a:xfrm>
            <a:off x="1024318" y="803013"/>
            <a:ext cx="9720072" cy="149961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COPYRIGHT PROTECTION AND INFRINGEMENTS BY THE AI OUTPUT</a:t>
            </a:r>
            <a:br>
              <a:rPr lang="en-GB"/>
            </a:br>
            <a:endParaRPr/>
          </a:p>
        </p:txBody>
      </p:sp>
      <p:sp>
        <p:nvSpPr>
          <p:cNvPr id="299" name="Google Shape;299;p28"/>
          <p:cNvSpPr txBox="1"/>
          <p:nvPr>
            <p:ph idx="1" type="body"/>
          </p:nvPr>
        </p:nvSpPr>
        <p:spPr>
          <a:xfrm>
            <a:off x="662473" y="1959429"/>
            <a:ext cx="11336694" cy="4376057"/>
          </a:xfrm>
          <a:prstGeom prst="rect">
            <a:avLst/>
          </a:prstGeom>
          <a:noFill/>
          <a:ln>
            <a:noFill/>
          </a:ln>
        </p:spPr>
        <p:txBody>
          <a:bodyPr anchorCtr="0" anchor="t" bIns="45700" lIns="45700" spcFirstLastPara="1" rIns="45700" wrap="square" tIns="45700">
            <a:normAutofit fontScale="70000" lnSpcReduction="20000"/>
          </a:bodyPr>
          <a:lstStyle/>
          <a:p>
            <a:pPr indent="0" lvl="0" marL="0" rtl="0" algn="l">
              <a:lnSpc>
                <a:spcPct val="90000"/>
              </a:lnSpc>
              <a:spcBef>
                <a:spcPts val="0"/>
              </a:spcBef>
              <a:spcAft>
                <a:spcPts val="0"/>
              </a:spcAft>
              <a:buSzPct val="100000"/>
              <a:buNone/>
            </a:pPr>
            <a:r>
              <a:rPr b="1" lang="en-GB"/>
              <a:t>AI Output and Copyright Infringement</a:t>
            </a:r>
            <a:endParaRPr/>
          </a:p>
          <a:p>
            <a:pPr indent="-97790" lvl="0" marL="91440" rtl="0" algn="l">
              <a:lnSpc>
                <a:spcPct val="90000"/>
              </a:lnSpc>
              <a:spcBef>
                <a:spcPts val="1400"/>
              </a:spcBef>
              <a:spcAft>
                <a:spcPts val="0"/>
              </a:spcAft>
              <a:buSzPct val="100000"/>
              <a:buChar char=" "/>
            </a:pPr>
            <a:r>
              <a:rPr b="1" lang="en-GB"/>
              <a:t>1. When does AI output constitute an infringement?</a:t>
            </a:r>
            <a:endParaRPr/>
          </a:p>
          <a:p>
            <a:pPr indent="-97790" lvl="0" marL="91440" rtl="0" algn="l">
              <a:lnSpc>
                <a:spcPct val="90000"/>
              </a:lnSpc>
              <a:spcBef>
                <a:spcPts val="1400"/>
              </a:spcBef>
              <a:spcAft>
                <a:spcPts val="0"/>
              </a:spcAft>
              <a:buSzPct val="100000"/>
              <a:buFont typeface="Arial"/>
              <a:buChar char="•"/>
            </a:pPr>
            <a:r>
              <a:rPr b="1" lang="en-GB"/>
              <a:t>Existing Rules Apply</a:t>
            </a:r>
            <a:r>
              <a:rPr lang="en-GB"/>
              <a:t>: AI output is considered a copyright-infringing reproduction if it is identical to the original work or if the original work can be recognized in the AI output.</a:t>
            </a:r>
            <a:endParaRPr/>
          </a:p>
          <a:p>
            <a:pPr indent="-97790" lvl="0" marL="91440" rtl="0" algn="l">
              <a:lnSpc>
                <a:spcPct val="90000"/>
              </a:lnSpc>
              <a:spcBef>
                <a:spcPts val="1400"/>
              </a:spcBef>
              <a:spcAft>
                <a:spcPts val="0"/>
              </a:spcAft>
              <a:buSzPct val="100000"/>
              <a:buFont typeface="Arial"/>
              <a:buChar char="•"/>
            </a:pPr>
            <a:r>
              <a:rPr b="1" lang="en-GB"/>
              <a:t>Pelham Case</a:t>
            </a:r>
            <a:r>
              <a:rPr lang="en-GB"/>
              <a:t>: The CJEU's ruling in "Pelham" (C-476/17) established that recognizability is a key factor for related rights under Article 2 of the InfoSoc Directive. This principle should also apply to the author's right of reproduction.</a:t>
            </a:r>
            <a:endParaRPr/>
          </a:p>
          <a:p>
            <a:pPr indent="-97790" lvl="0" marL="91440" rtl="0" algn="l">
              <a:lnSpc>
                <a:spcPct val="90000"/>
              </a:lnSpc>
              <a:spcBef>
                <a:spcPts val="1400"/>
              </a:spcBef>
              <a:spcAft>
                <a:spcPts val="0"/>
              </a:spcAft>
              <a:buSzPct val="100000"/>
              <a:buFont typeface="Arial"/>
              <a:buChar char="•"/>
            </a:pPr>
            <a:r>
              <a:rPr b="1" lang="en-GB"/>
              <a:t>German Court Reference</a:t>
            </a:r>
            <a:r>
              <a:rPr lang="en-GB"/>
              <a:t>: The German Federal Court of Justice (BGH) in GRUR 2022, 899 – Porsche 911, referenced the Pelham case, indicating that recognizability applies to copyright infringement. A decision from the CJEU in a similar case (C-580/23 – Mio i.a.) is pending.</a:t>
            </a:r>
            <a:endParaRPr/>
          </a:p>
          <a:p>
            <a:pPr indent="-97790" lvl="0" marL="91440" rtl="0" algn="l">
              <a:lnSpc>
                <a:spcPct val="90000"/>
              </a:lnSpc>
              <a:spcBef>
                <a:spcPts val="1400"/>
              </a:spcBef>
              <a:spcAft>
                <a:spcPts val="0"/>
              </a:spcAft>
              <a:buSzPct val="100000"/>
              <a:buFont typeface="Arial"/>
              <a:buChar char="•"/>
            </a:pPr>
            <a:r>
              <a:rPr b="1" lang="en-GB"/>
              <a:t>Independent Creation</a:t>
            </a:r>
            <a:r>
              <a:rPr lang="en-GB"/>
              <a:t>: There may be an exception for "independent (double) creation" if the generative AI was not trained using the original work. If allowed, the burden of proof that the original work was not used would lie with the party invoking the defense of independent creation, aligning with German rules on independent creation (Fromm/Nordemann).</a:t>
            </a:r>
            <a:endParaRPr/>
          </a:p>
          <a:p>
            <a:pPr indent="-97790" lvl="0" marL="91440" rtl="0" algn="l">
              <a:lnSpc>
                <a:spcPct val="90000"/>
              </a:lnSpc>
              <a:spcBef>
                <a:spcPts val="1400"/>
              </a:spcBef>
              <a:spcAft>
                <a:spcPts val="0"/>
              </a:spcAft>
              <a:buSzPct val="100000"/>
              <a:buChar char=" "/>
            </a:pPr>
            <a:r>
              <a:rPr b="1" lang="en-GB"/>
              <a:t>Examples</a:t>
            </a:r>
            <a:r>
              <a:rPr lang="en-GB"/>
              <a:t>:</a:t>
            </a:r>
            <a:endParaRPr/>
          </a:p>
          <a:p>
            <a:pPr indent="-97790" lvl="0" marL="91440" rtl="0" algn="l">
              <a:lnSpc>
                <a:spcPct val="90000"/>
              </a:lnSpc>
              <a:spcBef>
                <a:spcPts val="1400"/>
              </a:spcBef>
              <a:spcAft>
                <a:spcPts val="0"/>
              </a:spcAft>
              <a:buSzPct val="100000"/>
              <a:buFont typeface="Arial"/>
              <a:buChar char="•"/>
            </a:pPr>
            <a:r>
              <a:rPr b="1" lang="en-GB"/>
              <a:t>Pelham Case (C-476/17)</a:t>
            </a:r>
            <a:r>
              <a:rPr lang="en-GB"/>
              <a:t>: Focused on the recognizability of original work in AI output.</a:t>
            </a:r>
            <a:endParaRPr/>
          </a:p>
          <a:p>
            <a:pPr indent="-97790" lvl="0" marL="91440" rtl="0" algn="l">
              <a:lnSpc>
                <a:spcPct val="90000"/>
              </a:lnSpc>
              <a:spcBef>
                <a:spcPts val="1400"/>
              </a:spcBef>
              <a:spcAft>
                <a:spcPts val="0"/>
              </a:spcAft>
              <a:buSzPct val="100000"/>
              <a:buFont typeface="Arial"/>
              <a:buChar char="•"/>
            </a:pPr>
            <a:r>
              <a:rPr b="1" lang="en-GB"/>
              <a:t>German Federal Court of Justice (BGH) GRUR 2022, 899 – Porsche 911</a:t>
            </a:r>
            <a:r>
              <a:rPr lang="en-GB"/>
              <a:t>: Referenced Pelham for copyright infringement based on recognizability.</a:t>
            </a:r>
            <a:endParaRPr/>
          </a:p>
          <a:p>
            <a:pPr indent="0" lvl="0" marL="0" rtl="0" algn="l">
              <a:lnSpc>
                <a:spcPct val="90000"/>
              </a:lnSpc>
              <a:spcBef>
                <a:spcPts val="1400"/>
              </a:spcBef>
              <a:spcAft>
                <a:spcPts val="0"/>
              </a:spcAft>
              <a:buSzPct val="100000"/>
              <a:buNone/>
            </a:pPr>
            <a:r>
              <a:rPr lang="en-GB" sz="1800"/>
              <a:t>Source: https://copyrightblog.kluweriplaw.com/2024/01/23/eu-law-generative-ai-copyright-infringements-and-liability-my-guess-for-a-hot-topic-in-2024/</a:t>
            </a:r>
            <a:endParaRPr/>
          </a:p>
          <a:p>
            <a:pPr indent="0" lvl="0" marL="91440" rtl="0" algn="l">
              <a:lnSpc>
                <a:spcPct val="90000"/>
              </a:lnSpc>
              <a:spcBef>
                <a:spcPts val="1400"/>
              </a:spcBef>
              <a:spcAft>
                <a:spcPts val="0"/>
              </a:spcAft>
              <a:buSzPct val="100000"/>
              <a:buFont typeface="Arial"/>
              <a:buNone/>
            </a:pPr>
            <a:r>
              <a:t/>
            </a:r>
            <a:endParaRPr/>
          </a:p>
        </p:txBody>
      </p:sp>
      <p:sp>
        <p:nvSpPr>
          <p:cNvPr id="300" name="Google Shape;300;p2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01" name="Google Shape;301;p28"/>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9"/>
          <p:cNvSpPr txBox="1"/>
          <p:nvPr>
            <p:ph type="title"/>
          </p:nvPr>
        </p:nvSpPr>
        <p:spPr>
          <a:xfrm>
            <a:off x="1024318" y="803013"/>
            <a:ext cx="9720072" cy="149961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COPYRIGHT PROTECTION AND INFRINGEMENTS BY THE AI OUTPUT</a:t>
            </a:r>
            <a:br>
              <a:rPr lang="en-GB"/>
            </a:br>
            <a:endParaRPr/>
          </a:p>
        </p:txBody>
      </p:sp>
      <p:sp>
        <p:nvSpPr>
          <p:cNvPr id="308" name="Google Shape;308;p29"/>
          <p:cNvSpPr txBox="1"/>
          <p:nvPr>
            <p:ph idx="1" type="body"/>
          </p:nvPr>
        </p:nvSpPr>
        <p:spPr>
          <a:xfrm>
            <a:off x="793101" y="2052735"/>
            <a:ext cx="10901597" cy="4273419"/>
          </a:xfrm>
          <a:prstGeom prst="rect">
            <a:avLst/>
          </a:prstGeom>
          <a:noFill/>
          <a:ln>
            <a:noFill/>
          </a:ln>
        </p:spPr>
        <p:txBody>
          <a:bodyPr anchorCtr="0" anchor="t" bIns="45700" lIns="45700" spcFirstLastPara="1" rIns="45700" wrap="square" tIns="45700">
            <a:normAutofit fontScale="77500" lnSpcReduction="20000"/>
          </a:bodyPr>
          <a:lstStyle/>
          <a:p>
            <a:pPr indent="-108267" lvl="0" marL="91440" rtl="0" algn="l">
              <a:lnSpc>
                <a:spcPct val="90000"/>
              </a:lnSpc>
              <a:spcBef>
                <a:spcPts val="0"/>
              </a:spcBef>
              <a:spcAft>
                <a:spcPts val="0"/>
              </a:spcAft>
              <a:buSzPct val="100000"/>
              <a:buChar char=" "/>
            </a:pPr>
            <a:r>
              <a:rPr b="1" lang="en-GB"/>
              <a:t>2. Who is liable for copyright-infringing AI output?</a:t>
            </a:r>
            <a:endParaRPr/>
          </a:p>
          <a:p>
            <a:pPr indent="-108267" lvl="0" marL="91440" rtl="0" algn="l">
              <a:lnSpc>
                <a:spcPct val="90000"/>
              </a:lnSpc>
              <a:spcBef>
                <a:spcPts val="1400"/>
              </a:spcBef>
              <a:spcAft>
                <a:spcPts val="0"/>
              </a:spcAft>
              <a:buSzPct val="100000"/>
              <a:buFont typeface="Arial"/>
              <a:buChar char="•"/>
            </a:pPr>
            <a:r>
              <a:rPr b="1" lang="en-GB"/>
              <a:t>User Liability</a:t>
            </a:r>
            <a:r>
              <a:rPr lang="en-GB"/>
              <a:t>: Users of AI output are liable if they reproduce, distribute, or communicate the AI output in a manner relevant to copyright. This is based on existing rules under the InfoSoc Directive (Articles 2, 3, and 4).</a:t>
            </a:r>
            <a:endParaRPr/>
          </a:p>
          <a:p>
            <a:pPr indent="-108267" lvl="0" marL="91440" rtl="0" algn="l">
              <a:lnSpc>
                <a:spcPct val="90000"/>
              </a:lnSpc>
              <a:spcBef>
                <a:spcPts val="1400"/>
              </a:spcBef>
              <a:spcAft>
                <a:spcPts val="0"/>
              </a:spcAft>
              <a:buSzPct val="100000"/>
              <a:buFont typeface="Arial"/>
              <a:buChar char="•"/>
            </a:pPr>
            <a:r>
              <a:rPr b="1" lang="en-GB"/>
              <a:t>Indirect Communication</a:t>
            </a:r>
            <a:r>
              <a:rPr lang="en-GB"/>
              <a:t>: The CJEU's concept of communication includes indirect communication if the user plays an indispensable role and acts deliberately, even if negligently (YouTube and Cyando cases, C-682/18 and C-683/18).</a:t>
            </a:r>
            <a:endParaRPr/>
          </a:p>
          <a:p>
            <a:pPr indent="-108267" lvl="0" marL="91440" rtl="0" algn="l">
              <a:lnSpc>
                <a:spcPct val="90000"/>
              </a:lnSpc>
              <a:spcBef>
                <a:spcPts val="1400"/>
              </a:spcBef>
              <a:spcAft>
                <a:spcPts val="0"/>
              </a:spcAft>
              <a:buSzPct val="100000"/>
              <a:buFont typeface="Arial"/>
              <a:buChar char="•"/>
            </a:pPr>
            <a:r>
              <a:rPr b="1" lang="en-GB"/>
              <a:t>AI Operator Liability</a:t>
            </a:r>
            <a:r>
              <a:rPr lang="en-GB"/>
              <a:t>: Currently, there is no specific operator liability at the EU level for copyright-infringing AI output. However, general rules may apply, and operators could be held liable for unauthorized reproduction (Article 2 of the InfoSoc Directive).</a:t>
            </a:r>
            <a:endParaRPr/>
          </a:p>
          <a:p>
            <a:pPr indent="-108267" lvl="0" marL="91440" rtl="0" algn="l">
              <a:lnSpc>
                <a:spcPct val="90000"/>
              </a:lnSpc>
              <a:spcBef>
                <a:spcPts val="1400"/>
              </a:spcBef>
              <a:spcAft>
                <a:spcPts val="0"/>
              </a:spcAft>
              <a:buSzPct val="100000"/>
              <a:buChar char=" "/>
            </a:pPr>
            <a:r>
              <a:rPr b="1" lang="en-GB"/>
              <a:t>Examples</a:t>
            </a:r>
            <a:r>
              <a:rPr lang="en-GB"/>
              <a:t>:</a:t>
            </a:r>
            <a:endParaRPr/>
          </a:p>
          <a:p>
            <a:pPr indent="-108267" lvl="0" marL="91440" rtl="0" algn="l">
              <a:lnSpc>
                <a:spcPct val="90000"/>
              </a:lnSpc>
              <a:spcBef>
                <a:spcPts val="1400"/>
              </a:spcBef>
              <a:spcAft>
                <a:spcPts val="0"/>
              </a:spcAft>
              <a:buSzPct val="100000"/>
              <a:buFont typeface="Arial"/>
              <a:buChar char="•"/>
            </a:pPr>
            <a:r>
              <a:rPr b="1" lang="en-GB"/>
              <a:t>CJEU in YouTube and Cyando (C-682/18 and C-683/18)</a:t>
            </a:r>
            <a:r>
              <a:rPr lang="en-GB"/>
              <a:t>: Established principles of indirect communication liability.</a:t>
            </a:r>
            <a:endParaRPr/>
          </a:p>
          <a:p>
            <a:pPr indent="-108267" lvl="0" marL="91440" rtl="0" algn="l">
              <a:lnSpc>
                <a:spcPct val="90000"/>
              </a:lnSpc>
              <a:spcBef>
                <a:spcPts val="1400"/>
              </a:spcBef>
              <a:spcAft>
                <a:spcPts val="0"/>
              </a:spcAft>
              <a:buSzPct val="100000"/>
              <a:buFont typeface="Arial"/>
              <a:buChar char="•"/>
            </a:pPr>
            <a:r>
              <a:rPr b="1" lang="en-GB"/>
              <a:t>CJEU in Ocilion (C-426/21)</a:t>
            </a:r>
            <a:r>
              <a:rPr lang="en-GB"/>
              <a:t>: Decided that software and hardware providers with no control over user actions are not liable.</a:t>
            </a:r>
            <a:endParaRPr/>
          </a:p>
          <a:p>
            <a:pPr indent="-108267" lvl="0" marL="91440" rtl="0" algn="l">
              <a:lnSpc>
                <a:spcPct val="90000"/>
              </a:lnSpc>
              <a:spcBef>
                <a:spcPts val="1400"/>
              </a:spcBef>
              <a:spcAft>
                <a:spcPts val="0"/>
              </a:spcAft>
              <a:buSzPct val="100000"/>
              <a:buFont typeface="Arial"/>
              <a:buChar char="•"/>
            </a:pPr>
            <a:r>
              <a:rPr b="1" lang="en-GB"/>
              <a:t>German BGH (I ZR 32/19 – Internet-Radiorekorder)</a:t>
            </a:r>
            <a:r>
              <a:rPr lang="en-GB"/>
              <a:t>: Emphasized that software providers are not liable as perpetrators.</a:t>
            </a:r>
            <a:endParaRPr/>
          </a:p>
          <a:p>
            <a:pPr indent="0" lvl="0" marL="91440" rtl="0" algn="l">
              <a:lnSpc>
                <a:spcPct val="90000"/>
              </a:lnSpc>
              <a:spcBef>
                <a:spcPts val="1400"/>
              </a:spcBef>
              <a:spcAft>
                <a:spcPts val="0"/>
              </a:spcAft>
              <a:buSzPct val="100000"/>
              <a:buFont typeface="Arial"/>
              <a:buNone/>
            </a:pPr>
            <a:r>
              <a:t/>
            </a:r>
            <a:endParaRPr/>
          </a:p>
          <a:p>
            <a:pPr indent="0" lvl="0" marL="0" rtl="0" algn="l">
              <a:lnSpc>
                <a:spcPct val="90000"/>
              </a:lnSpc>
              <a:spcBef>
                <a:spcPts val="1400"/>
              </a:spcBef>
              <a:spcAft>
                <a:spcPts val="0"/>
              </a:spcAft>
              <a:buSzPct val="100000"/>
              <a:buNone/>
            </a:pPr>
            <a:r>
              <a:rPr lang="en-GB" sz="1600"/>
              <a:t>Source: https://copyrightblog.kluweriplaw.com/2024/01/23/eu-law-generative-ai-copyright-infringements-and-liability-my-guess-for-a-hot-topic-in-2024/</a:t>
            </a:r>
            <a:endParaRPr/>
          </a:p>
          <a:p>
            <a:pPr indent="0" lvl="0" marL="91440" rtl="0" algn="l">
              <a:lnSpc>
                <a:spcPct val="90000"/>
              </a:lnSpc>
              <a:spcBef>
                <a:spcPts val="1400"/>
              </a:spcBef>
              <a:spcAft>
                <a:spcPts val="0"/>
              </a:spcAft>
              <a:buSzPct val="100000"/>
              <a:buFont typeface="Arial"/>
              <a:buNone/>
            </a:pPr>
            <a:r>
              <a:t/>
            </a:r>
            <a:endParaRPr/>
          </a:p>
        </p:txBody>
      </p:sp>
      <p:sp>
        <p:nvSpPr>
          <p:cNvPr id="309" name="Google Shape;309;p2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10" name="Google Shape;310;p29"/>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INTRODUCTION TO THE GDPR</a:t>
            </a:r>
            <a:endParaRPr b="1"/>
          </a:p>
        </p:txBody>
      </p:sp>
      <p:sp>
        <p:nvSpPr>
          <p:cNvPr id="111" name="Google Shape;111;p3"/>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Introduction to Privacy and Data Protection</a:t>
            </a:r>
            <a:endParaRPr/>
          </a:p>
          <a:p>
            <a:pPr indent="-139700" lvl="0" marL="91440" rtl="0" algn="l">
              <a:lnSpc>
                <a:spcPct val="90000"/>
              </a:lnSpc>
              <a:spcBef>
                <a:spcPts val="1400"/>
              </a:spcBef>
              <a:spcAft>
                <a:spcPts val="0"/>
              </a:spcAft>
              <a:buSzPts val="2200"/>
              <a:buFont typeface="Arial"/>
              <a:buChar char="•"/>
            </a:pPr>
            <a:r>
              <a:rPr lang="en-GB"/>
              <a:t>Importance of privacy and data protection in AI</a:t>
            </a:r>
            <a:endParaRPr/>
          </a:p>
          <a:p>
            <a:pPr indent="-139700" lvl="0" marL="91440" rtl="0" algn="l">
              <a:lnSpc>
                <a:spcPct val="90000"/>
              </a:lnSpc>
              <a:spcBef>
                <a:spcPts val="1400"/>
              </a:spcBef>
              <a:spcAft>
                <a:spcPts val="0"/>
              </a:spcAft>
              <a:buSzPts val="2200"/>
              <a:buChar char=" "/>
            </a:pPr>
            <a:r>
              <a:rPr lang="en-GB"/>
              <a:t>Protecting personal information and </a:t>
            </a:r>
            <a:r>
              <a:rPr b="1" lang="en-GB"/>
              <a:t>ensuring individuals' rights</a:t>
            </a:r>
            <a:r>
              <a:rPr lang="en-GB"/>
              <a:t>. Building trust in AI systems and technologies.</a:t>
            </a:r>
            <a:endParaRPr/>
          </a:p>
          <a:p>
            <a:pPr indent="-139700" lvl="0" marL="91440" rtl="0" algn="l">
              <a:lnSpc>
                <a:spcPct val="90000"/>
              </a:lnSpc>
              <a:spcBef>
                <a:spcPts val="1400"/>
              </a:spcBef>
              <a:spcAft>
                <a:spcPts val="0"/>
              </a:spcAft>
              <a:buSzPts val="2200"/>
              <a:buFont typeface="Arial"/>
              <a:buChar char="•"/>
            </a:pPr>
            <a:r>
              <a:rPr lang="en-GB"/>
              <a:t>Overview of how AI interacts with personal data</a:t>
            </a:r>
            <a:endParaRPr/>
          </a:p>
          <a:p>
            <a:pPr indent="0" lvl="0" marL="0" rtl="0" algn="l">
              <a:lnSpc>
                <a:spcPct val="90000"/>
              </a:lnSpc>
              <a:spcBef>
                <a:spcPts val="1400"/>
              </a:spcBef>
              <a:spcAft>
                <a:spcPts val="0"/>
              </a:spcAft>
              <a:buSzPts val="2200"/>
              <a:buNone/>
            </a:pPr>
            <a:r>
              <a:rPr lang="en-GB"/>
              <a:t>AI systems often </a:t>
            </a:r>
            <a:r>
              <a:rPr b="1" lang="en-GB"/>
              <a:t>process large amounts of personal data</a:t>
            </a:r>
            <a:r>
              <a:rPr lang="en-GB"/>
              <a:t>. Examples: Facial recognition, recommendation systems. </a:t>
            </a:r>
            <a:endParaRPr/>
          </a:p>
          <a:p>
            <a:pPr indent="-139700" lvl="0" marL="91440" rtl="0" algn="l">
              <a:lnSpc>
                <a:spcPct val="90000"/>
              </a:lnSpc>
              <a:spcBef>
                <a:spcPts val="1400"/>
              </a:spcBef>
              <a:spcAft>
                <a:spcPts val="0"/>
              </a:spcAft>
              <a:buSzPts val="2200"/>
              <a:buFont typeface="Arial"/>
              <a:buChar char="•"/>
            </a:pPr>
            <a:r>
              <a:rPr lang="en-GB"/>
              <a:t>Key challenges in ensuring privacy in AI systems</a:t>
            </a:r>
            <a:endParaRPr/>
          </a:p>
          <a:p>
            <a:pPr indent="0" lvl="0" marL="0" rtl="0" algn="l">
              <a:lnSpc>
                <a:spcPct val="90000"/>
              </a:lnSpc>
              <a:spcBef>
                <a:spcPts val="1400"/>
              </a:spcBef>
              <a:spcAft>
                <a:spcPts val="0"/>
              </a:spcAft>
              <a:buSzPts val="2200"/>
              <a:buNone/>
            </a:pPr>
            <a:r>
              <a:rPr b="1" lang="en-GB"/>
              <a:t>Balancing</a:t>
            </a:r>
            <a:r>
              <a:rPr lang="en-GB"/>
              <a:t> technological advancements with privacy concerns.</a:t>
            </a:r>
            <a:endParaRPr/>
          </a:p>
          <a:p>
            <a:pPr indent="0" lvl="0" marL="91440" rtl="0" algn="l">
              <a:lnSpc>
                <a:spcPct val="90000"/>
              </a:lnSpc>
              <a:spcBef>
                <a:spcPts val="1400"/>
              </a:spcBef>
              <a:spcAft>
                <a:spcPts val="0"/>
              </a:spcAft>
              <a:buSzPts val="2200"/>
              <a:buFont typeface="Arial"/>
              <a:buNone/>
            </a:pPr>
            <a:r>
              <a:t/>
            </a:r>
            <a:endParaRPr/>
          </a:p>
        </p:txBody>
      </p:sp>
      <p:pic>
        <p:nvPicPr>
          <p:cNvPr id="112" name="Google Shape;112;p3"/>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0"/>
          <p:cNvSpPr txBox="1"/>
          <p:nvPr>
            <p:ph type="title"/>
          </p:nvPr>
        </p:nvSpPr>
        <p:spPr>
          <a:xfrm>
            <a:off x="1024318" y="803013"/>
            <a:ext cx="9720072" cy="149961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COPYRIGHT PROTECTION AND INFRINGEMENTS BY THE AI OUTPUT</a:t>
            </a:r>
            <a:br>
              <a:rPr lang="en-GB"/>
            </a:br>
            <a:endParaRPr/>
          </a:p>
        </p:txBody>
      </p:sp>
      <p:sp>
        <p:nvSpPr>
          <p:cNvPr id="317" name="Google Shape;317;p30"/>
          <p:cNvSpPr txBox="1"/>
          <p:nvPr>
            <p:ph idx="1" type="body"/>
          </p:nvPr>
        </p:nvSpPr>
        <p:spPr>
          <a:xfrm>
            <a:off x="774441" y="1894115"/>
            <a:ext cx="10920257" cy="4432040"/>
          </a:xfrm>
          <a:prstGeom prst="rect">
            <a:avLst/>
          </a:prstGeom>
          <a:noFill/>
          <a:ln>
            <a:noFill/>
          </a:ln>
        </p:spPr>
        <p:txBody>
          <a:bodyPr anchorCtr="0" anchor="t" bIns="45700" lIns="45700" spcFirstLastPara="1" rIns="45700" wrap="square" tIns="45700">
            <a:normAutofit fontScale="70000" lnSpcReduction="20000"/>
          </a:bodyPr>
          <a:lstStyle/>
          <a:p>
            <a:pPr indent="-115570" lvl="0" marL="91440" rtl="0" algn="l">
              <a:lnSpc>
                <a:spcPct val="90000"/>
              </a:lnSpc>
              <a:spcBef>
                <a:spcPts val="0"/>
              </a:spcBef>
              <a:spcAft>
                <a:spcPts val="0"/>
              </a:spcAft>
              <a:buSzPct val="100000"/>
              <a:buChar char=" "/>
            </a:pPr>
            <a:r>
              <a:rPr b="1" lang="en-GB" sz="2600"/>
              <a:t>3. Differentiated Approach to AI Operator Liability</a:t>
            </a:r>
            <a:r>
              <a:rPr lang="en-GB" sz="2600"/>
              <a:t>:</a:t>
            </a:r>
            <a:endParaRPr/>
          </a:p>
          <a:p>
            <a:pPr indent="-115570" lvl="0" marL="91440" rtl="0" algn="l">
              <a:lnSpc>
                <a:spcPct val="90000"/>
              </a:lnSpc>
              <a:spcBef>
                <a:spcPts val="1400"/>
              </a:spcBef>
              <a:spcAft>
                <a:spcPts val="0"/>
              </a:spcAft>
              <a:buSzPct val="100000"/>
              <a:buFont typeface="Arial"/>
              <a:buChar char="•"/>
            </a:pPr>
            <a:r>
              <a:rPr b="1" lang="en-GB" sz="2600"/>
              <a:t>Technical Tool vs. Content Determination</a:t>
            </a:r>
            <a:r>
              <a:rPr lang="en-GB" sz="2600"/>
              <a:t>: If the AI is merely a tool, the user is liable. If the AI determines the content, the operator could be liable, especially if user prompts are minimal.</a:t>
            </a:r>
            <a:endParaRPr/>
          </a:p>
          <a:p>
            <a:pPr indent="-115570" lvl="0" marL="91440" rtl="0" algn="l">
              <a:lnSpc>
                <a:spcPct val="90000"/>
              </a:lnSpc>
              <a:spcBef>
                <a:spcPts val="1400"/>
              </a:spcBef>
              <a:spcAft>
                <a:spcPts val="0"/>
              </a:spcAft>
              <a:buSzPct val="100000"/>
              <a:buFont typeface="Arial"/>
              <a:buChar char="•"/>
            </a:pPr>
            <a:r>
              <a:rPr b="1" lang="en-GB" sz="2600"/>
              <a:t>Automated Processes</a:t>
            </a:r>
            <a:r>
              <a:rPr lang="en-GB" sz="2600"/>
              <a:t>: Liability is not excluded for automated processes. The CJEU's liability model from YouTube and Cyando could potentially be extended to cover reproductions under Article 2 of the InfoSoc Directive.</a:t>
            </a:r>
            <a:endParaRPr/>
          </a:p>
          <a:p>
            <a:pPr indent="-115570" lvl="0" marL="91440" rtl="0" algn="l">
              <a:lnSpc>
                <a:spcPct val="90000"/>
              </a:lnSpc>
              <a:spcBef>
                <a:spcPts val="1400"/>
              </a:spcBef>
              <a:spcAft>
                <a:spcPts val="0"/>
              </a:spcAft>
              <a:buSzPct val="100000"/>
              <a:buChar char=" "/>
            </a:pPr>
            <a:r>
              <a:rPr b="1" lang="en-GB" sz="2600"/>
              <a:t>Examples</a:t>
            </a:r>
            <a:r>
              <a:rPr lang="en-GB" sz="2600"/>
              <a:t>:</a:t>
            </a:r>
            <a:endParaRPr/>
          </a:p>
          <a:p>
            <a:pPr indent="-115570" lvl="0" marL="91440" rtl="0" algn="l">
              <a:lnSpc>
                <a:spcPct val="90000"/>
              </a:lnSpc>
              <a:spcBef>
                <a:spcPts val="1400"/>
              </a:spcBef>
              <a:spcAft>
                <a:spcPts val="0"/>
              </a:spcAft>
              <a:buSzPct val="100000"/>
              <a:buFont typeface="Arial"/>
              <a:buChar char="•"/>
            </a:pPr>
            <a:r>
              <a:rPr b="1" lang="en-GB" sz="2600"/>
              <a:t>Editorial Result Lists</a:t>
            </a:r>
            <a:r>
              <a:rPr lang="en-GB" sz="2600"/>
              <a:t>: Search engine operators can be liable for automatically generated content.</a:t>
            </a:r>
            <a:endParaRPr/>
          </a:p>
          <a:p>
            <a:pPr indent="-115570" lvl="0" marL="91440" rtl="0" algn="l">
              <a:lnSpc>
                <a:spcPct val="90000"/>
              </a:lnSpc>
              <a:spcBef>
                <a:spcPts val="1400"/>
              </a:spcBef>
              <a:spcAft>
                <a:spcPts val="0"/>
              </a:spcAft>
              <a:buSzPct val="100000"/>
              <a:buFont typeface="Arial"/>
              <a:buChar char="•"/>
            </a:pPr>
            <a:r>
              <a:rPr b="1" lang="en-GB" sz="2600"/>
              <a:t>Duties of Care</a:t>
            </a:r>
            <a:r>
              <a:rPr lang="en-GB" sz="2600"/>
              <a:t>: Proportionate duties of care should apply to AI operators, similar to those for video platforms (YouTube and Cyando, para. 102).</a:t>
            </a:r>
            <a:endParaRPr/>
          </a:p>
          <a:p>
            <a:pPr indent="-115570" lvl="0" marL="91440" rtl="0" algn="l">
              <a:lnSpc>
                <a:spcPct val="90000"/>
              </a:lnSpc>
              <a:spcBef>
                <a:spcPts val="1400"/>
              </a:spcBef>
              <a:spcAft>
                <a:spcPts val="0"/>
              </a:spcAft>
              <a:buSzPct val="100000"/>
              <a:buChar char=" "/>
            </a:pPr>
            <a:r>
              <a:rPr lang="en-GB" sz="2600"/>
              <a:t>In summary, AI output can constitute copyright infringement </a:t>
            </a:r>
            <a:r>
              <a:rPr b="1" lang="en-GB" sz="2600"/>
              <a:t>if it is identical to or recognizable as the original work. Liability for such output can fall on both users and potentially AI operators, depending on their role in the reproduction process and adherence to duties of care</a:t>
            </a:r>
            <a:r>
              <a:rPr lang="en-GB" sz="2600"/>
              <a:t>. Existing CJEU case law, such as Pelham and YouTube and Cyando, provides a basis for these determinations.</a:t>
            </a:r>
            <a:endParaRPr/>
          </a:p>
          <a:p>
            <a:pPr indent="0" lvl="0" marL="0" rtl="0" algn="l">
              <a:lnSpc>
                <a:spcPct val="90000"/>
              </a:lnSpc>
              <a:spcBef>
                <a:spcPts val="1400"/>
              </a:spcBef>
              <a:spcAft>
                <a:spcPts val="0"/>
              </a:spcAft>
              <a:buSzPct val="100000"/>
              <a:buNone/>
            </a:pPr>
            <a:r>
              <a:t/>
            </a:r>
            <a:endParaRPr/>
          </a:p>
          <a:p>
            <a:pPr indent="-91440" lvl="0" marL="91440" rtl="0" algn="l">
              <a:lnSpc>
                <a:spcPct val="90000"/>
              </a:lnSpc>
              <a:spcBef>
                <a:spcPts val="1400"/>
              </a:spcBef>
              <a:spcAft>
                <a:spcPts val="0"/>
              </a:spcAft>
              <a:buSzPct val="100000"/>
              <a:buChar char=" "/>
            </a:pPr>
            <a:r>
              <a:rPr lang="en-GB" sz="1400"/>
              <a:t>Source: https://copyrightblog.kluweriplaw.com/2024/01/23/eu-law-generative-ai-copyright-infringements-and-liability-my-guess-for-a-hot-topic-in-2024/</a:t>
            </a:r>
            <a:endParaRPr/>
          </a:p>
          <a:p>
            <a:pPr indent="0" lvl="0" marL="91440" rtl="0" algn="l">
              <a:lnSpc>
                <a:spcPct val="90000"/>
              </a:lnSpc>
              <a:spcBef>
                <a:spcPts val="1400"/>
              </a:spcBef>
              <a:spcAft>
                <a:spcPts val="0"/>
              </a:spcAft>
              <a:buSzPct val="100000"/>
              <a:buNone/>
            </a:pPr>
            <a:r>
              <a:t/>
            </a:r>
            <a:endParaRPr/>
          </a:p>
        </p:txBody>
      </p:sp>
      <p:sp>
        <p:nvSpPr>
          <p:cNvPr id="318" name="Google Shape;318;p3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19" name="Google Shape;319;p30"/>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1"/>
          <p:cNvSpPr txBox="1"/>
          <p:nvPr>
            <p:ph type="title"/>
          </p:nvPr>
        </p:nvSpPr>
        <p:spPr>
          <a:xfrm>
            <a:off x="958813" y="389273"/>
            <a:ext cx="10723113"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COPYRIGHT PROTECTION &amp; AI ACT (RECITAL 104-108: GENAI)</a:t>
            </a:r>
            <a:endParaRPr/>
          </a:p>
        </p:txBody>
      </p:sp>
      <p:sp>
        <p:nvSpPr>
          <p:cNvPr id="325" name="Google Shape;325;p31"/>
          <p:cNvSpPr txBox="1"/>
          <p:nvPr>
            <p:ph idx="1" type="body"/>
          </p:nvPr>
        </p:nvSpPr>
        <p:spPr>
          <a:xfrm>
            <a:off x="1024128" y="1614196"/>
            <a:ext cx="9720071" cy="469516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Summary of Provisions for Copyright Protection on Generative AI Models</a:t>
            </a:r>
            <a:endParaRPr/>
          </a:p>
          <a:p>
            <a:pPr indent="-139700" lvl="0" marL="91440" rtl="0" algn="l">
              <a:lnSpc>
                <a:spcPct val="90000"/>
              </a:lnSpc>
              <a:spcBef>
                <a:spcPts val="1400"/>
              </a:spcBef>
              <a:spcAft>
                <a:spcPts val="0"/>
              </a:spcAft>
              <a:buSzPts val="2200"/>
              <a:buFont typeface="Twentieth Century"/>
              <a:buAutoNum type="arabicPeriod"/>
            </a:pPr>
            <a:r>
              <a:rPr b="1" lang="en-GB"/>
              <a:t>Obligations Despite Open-Source Licenses</a:t>
            </a:r>
            <a:r>
              <a:rPr lang="en-GB"/>
              <a:t>:</a:t>
            </a:r>
            <a:endParaRPr/>
          </a:p>
          <a:p>
            <a:pPr indent="-285750" lvl="1" marL="742950" rtl="0" algn="l">
              <a:lnSpc>
                <a:spcPct val="90000"/>
              </a:lnSpc>
              <a:spcBef>
                <a:spcPts val="400"/>
              </a:spcBef>
              <a:spcAft>
                <a:spcPts val="0"/>
              </a:spcAft>
              <a:buSzPts val="1800"/>
              <a:buFont typeface="Twentieth Century"/>
              <a:buAutoNum type="arabicPeriod"/>
            </a:pPr>
            <a:r>
              <a:rPr lang="en-GB"/>
              <a:t>The release of general-purpose AI models under free and open-source licenses does not exempt providers from certain obligations.</a:t>
            </a:r>
            <a:endParaRPr/>
          </a:p>
          <a:p>
            <a:pPr indent="-285750" lvl="1" marL="742950" rtl="0" algn="l">
              <a:lnSpc>
                <a:spcPct val="90000"/>
              </a:lnSpc>
              <a:spcBef>
                <a:spcPts val="600"/>
              </a:spcBef>
              <a:spcAft>
                <a:spcPts val="0"/>
              </a:spcAft>
              <a:buSzPts val="1800"/>
              <a:buFont typeface="Twentieth Century"/>
              <a:buAutoNum type="arabicPeriod"/>
            </a:pPr>
            <a:r>
              <a:rPr lang="en-GB"/>
              <a:t>Providers must produce a summary of the content used for training the model.</a:t>
            </a:r>
            <a:endParaRPr/>
          </a:p>
          <a:p>
            <a:pPr indent="-285750" lvl="1" marL="742950" rtl="0" algn="l">
              <a:lnSpc>
                <a:spcPct val="90000"/>
              </a:lnSpc>
              <a:spcBef>
                <a:spcPts val="600"/>
              </a:spcBef>
              <a:spcAft>
                <a:spcPts val="0"/>
              </a:spcAft>
              <a:buSzPts val="1800"/>
              <a:buFont typeface="Twentieth Century"/>
              <a:buAutoNum type="arabicPeriod"/>
            </a:pPr>
            <a:r>
              <a:rPr lang="en-GB"/>
              <a:t>Providers must implement a policy to comply with Union copyright law, including identifying and respecting the rights reserved by rightsholders under Article 4(3) of Directive (EU) 2019/790.</a:t>
            </a:r>
            <a:endParaRPr/>
          </a:p>
          <a:p>
            <a:pPr indent="-139700" lvl="0" marL="91440" rtl="0" algn="l">
              <a:lnSpc>
                <a:spcPct val="90000"/>
              </a:lnSpc>
              <a:spcBef>
                <a:spcPts val="1600"/>
              </a:spcBef>
              <a:spcAft>
                <a:spcPts val="0"/>
              </a:spcAft>
              <a:buSzPts val="2200"/>
              <a:buFont typeface="Twentieth Century"/>
              <a:buAutoNum type="arabicPeriod"/>
            </a:pPr>
            <a:r>
              <a:rPr b="1" lang="en-GB"/>
              <a:t>Challenges and Opportunities</a:t>
            </a:r>
            <a:r>
              <a:rPr lang="en-GB"/>
              <a:t>:</a:t>
            </a:r>
            <a:endParaRPr/>
          </a:p>
          <a:p>
            <a:pPr indent="-285750" lvl="1" marL="742950" rtl="0" algn="l">
              <a:lnSpc>
                <a:spcPct val="90000"/>
              </a:lnSpc>
              <a:spcBef>
                <a:spcPts val="400"/>
              </a:spcBef>
              <a:spcAft>
                <a:spcPts val="0"/>
              </a:spcAft>
              <a:buSzPts val="1800"/>
              <a:buFont typeface="Twentieth Century"/>
              <a:buAutoNum type="arabicPeriod"/>
            </a:pPr>
            <a:r>
              <a:rPr lang="en-GB"/>
              <a:t>Generative AI models, which can create text, images, and other content, offer innovation opportunities but also pose challenges for creators.</a:t>
            </a:r>
            <a:endParaRPr/>
          </a:p>
          <a:p>
            <a:pPr indent="-285750" lvl="1" marL="742950" rtl="0" algn="l">
              <a:lnSpc>
                <a:spcPct val="90000"/>
              </a:lnSpc>
              <a:spcBef>
                <a:spcPts val="600"/>
              </a:spcBef>
              <a:spcAft>
                <a:spcPts val="0"/>
              </a:spcAft>
              <a:buSzPts val="1800"/>
              <a:buFont typeface="Twentieth Century"/>
              <a:buAutoNum type="arabicPeriod"/>
            </a:pPr>
            <a:r>
              <a:rPr lang="en-GB"/>
              <a:t>These models require large datasets, often involving copyrighted material, for training.</a:t>
            </a:r>
            <a:endParaRPr/>
          </a:p>
          <a:p>
            <a:pPr indent="-285750" lvl="1" marL="742950" rtl="0" algn="l">
              <a:lnSpc>
                <a:spcPct val="90000"/>
              </a:lnSpc>
              <a:spcBef>
                <a:spcPts val="600"/>
              </a:spcBef>
              <a:spcAft>
                <a:spcPts val="0"/>
              </a:spcAft>
              <a:buSzPts val="1800"/>
              <a:buFont typeface="Twentieth Century"/>
              <a:buAutoNum type="arabicPeriod"/>
            </a:pPr>
            <a:r>
              <a:rPr b="1" lang="en-GB"/>
              <a:t>Text and data mining techniques are used to retrieve and analyze content, potentially implicating copyright and related rights.</a:t>
            </a:r>
            <a:endParaRPr/>
          </a:p>
          <a:p>
            <a:pPr indent="0" lvl="0" marL="91440" rtl="0" algn="l">
              <a:lnSpc>
                <a:spcPct val="90000"/>
              </a:lnSpc>
              <a:spcBef>
                <a:spcPts val="1600"/>
              </a:spcBef>
              <a:spcAft>
                <a:spcPts val="0"/>
              </a:spcAft>
              <a:buSzPts val="22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2"/>
          <p:cNvSpPr txBox="1"/>
          <p:nvPr>
            <p:ph type="title"/>
          </p:nvPr>
        </p:nvSpPr>
        <p:spPr>
          <a:xfrm>
            <a:off x="958813" y="389273"/>
            <a:ext cx="10723113"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COPYRIGHT PROTECTION &amp; AI ACT (RECITAL 104-108/ GENAI)</a:t>
            </a:r>
            <a:endParaRPr/>
          </a:p>
        </p:txBody>
      </p:sp>
      <p:sp>
        <p:nvSpPr>
          <p:cNvPr id="331" name="Google Shape;331;p32"/>
          <p:cNvSpPr txBox="1"/>
          <p:nvPr>
            <p:ph idx="1" type="body"/>
          </p:nvPr>
        </p:nvSpPr>
        <p:spPr>
          <a:xfrm>
            <a:off x="1024128" y="1792224"/>
            <a:ext cx="10209059" cy="4676503"/>
          </a:xfrm>
          <a:prstGeom prst="rect">
            <a:avLst/>
          </a:prstGeom>
          <a:noFill/>
          <a:ln>
            <a:noFill/>
          </a:ln>
        </p:spPr>
        <p:txBody>
          <a:bodyPr anchorCtr="0" anchor="t" bIns="45700" lIns="45700" spcFirstLastPara="1" rIns="45700" wrap="square" tIns="45700">
            <a:normAutofit fontScale="92500" lnSpcReduction="20000"/>
          </a:bodyPr>
          <a:lstStyle/>
          <a:p>
            <a:pPr indent="-129222" lvl="0" marL="91440" rtl="0" algn="l">
              <a:lnSpc>
                <a:spcPct val="90000"/>
              </a:lnSpc>
              <a:spcBef>
                <a:spcPts val="0"/>
              </a:spcBef>
              <a:spcAft>
                <a:spcPts val="0"/>
              </a:spcAft>
              <a:buSzPct val="100000"/>
              <a:buChar char=" "/>
            </a:pPr>
            <a:r>
              <a:rPr b="1" lang="en-GB"/>
              <a:t>Summary of Provisions for Copyright Protection on Generative AI Models</a:t>
            </a:r>
            <a:endParaRPr/>
          </a:p>
          <a:p>
            <a:pPr indent="0" lvl="0" marL="0" rtl="0" algn="l">
              <a:lnSpc>
                <a:spcPct val="90000"/>
              </a:lnSpc>
              <a:spcBef>
                <a:spcPts val="1400"/>
              </a:spcBef>
              <a:spcAft>
                <a:spcPts val="0"/>
              </a:spcAft>
              <a:buSzPct val="100000"/>
              <a:buNone/>
            </a:pPr>
            <a:r>
              <a:rPr b="1" lang="en-GB"/>
              <a:t>3. Compliance with Union Law</a:t>
            </a:r>
            <a:r>
              <a:rPr lang="en-GB"/>
              <a:t>:</a:t>
            </a:r>
            <a:endParaRPr/>
          </a:p>
          <a:p>
            <a:pPr indent="-285750" lvl="1" marL="742950" rtl="0" algn="l">
              <a:lnSpc>
                <a:spcPct val="90000"/>
              </a:lnSpc>
              <a:spcBef>
                <a:spcPts val="400"/>
              </a:spcBef>
              <a:spcAft>
                <a:spcPts val="0"/>
              </a:spcAft>
              <a:buSzPct val="100000"/>
              <a:buFont typeface="Twentieth Century"/>
              <a:buAutoNum type="arabicPeriod"/>
            </a:pPr>
            <a:r>
              <a:rPr b="1" lang="en-GB">
                <a:solidFill>
                  <a:srgbClr val="C00000"/>
                </a:solidFill>
              </a:rPr>
              <a:t>Providers placing AI models on the EU market must comply with copyright and related rights obligations.</a:t>
            </a:r>
            <a:endParaRPr/>
          </a:p>
          <a:p>
            <a:pPr indent="-285750" lvl="1" marL="742950" rtl="0" algn="l">
              <a:lnSpc>
                <a:spcPct val="90000"/>
              </a:lnSpc>
              <a:spcBef>
                <a:spcPts val="600"/>
              </a:spcBef>
              <a:spcAft>
                <a:spcPts val="0"/>
              </a:spcAft>
              <a:buSzPct val="100000"/>
              <a:buFont typeface="Twentieth Century"/>
              <a:buAutoNum type="arabicPeriod"/>
            </a:pPr>
            <a:r>
              <a:rPr lang="en-GB"/>
              <a:t>A </a:t>
            </a:r>
            <a:r>
              <a:rPr b="1" lang="en-GB"/>
              <a:t>policy</a:t>
            </a:r>
            <a:r>
              <a:rPr lang="en-GB"/>
              <a:t> must be in place to identify and respect rightsholders' reservations as per Directive (EU) 2019/790.</a:t>
            </a:r>
            <a:endParaRPr/>
          </a:p>
          <a:p>
            <a:pPr indent="-285750" lvl="1" marL="742950" rtl="0" algn="l">
              <a:lnSpc>
                <a:spcPct val="90000"/>
              </a:lnSpc>
              <a:spcBef>
                <a:spcPts val="600"/>
              </a:spcBef>
              <a:spcAft>
                <a:spcPts val="0"/>
              </a:spcAft>
              <a:buSzPct val="100000"/>
              <a:buFont typeface="Twentieth Century"/>
              <a:buAutoNum type="arabicPeriod"/>
            </a:pPr>
            <a:r>
              <a:rPr lang="en-GB"/>
              <a:t>Compliance is mandatory regardless of where the copyright-relevant acts of model training occur.</a:t>
            </a:r>
            <a:endParaRPr/>
          </a:p>
          <a:p>
            <a:pPr indent="0" lvl="0" marL="0" rtl="0" algn="l">
              <a:lnSpc>
                <a:spcPct val="90000"/>
              </a:lnSpc>
              <a:spcBef>
                <a:spcPts val="1600"/>
              </a:spcBef>
              <a:spcAft>
                <a:spcPts val="0"/>
              </a:spcAft>
              <a:buSzPct val="100000"/>
              <a:buNone/>
            </a:pPr>
            <a:r>
              <a:rPr b="1" lang="en-GB"/>
              <a:t>4. Transparency Requirements</a:t>
            </a:r>
            <a:r>
              <a:rPr lang="en-GB"/>
              <a:t>:</a:t>
            </a:r>
            <a:endParaRPr/>
          </a:p>
          <a:p>
            <a:pPr indent="-285750" lvl="1" marL="742950" rtl="0" algn="l">
              <a:lnSpc>
                <a:spcPct val="90000"/>
              </a:lnSpc>
              <a:spcBef>
                <a:spcPts val="400"/>
              </a:spcBef>
              <a:spcAft>
                <a:spcPts val="0"/>
              </a:spcAft>
              <a:buSzPct val="100000"/>
              <a:buFont typeface="Twentieth Century"/>
              <a:buAutoNum type="arabicPeriod"/>
            </a:pPr>
            <a:r>
              <a:rPr lang="en-GB"/>
              <a:t>Providers must create and publicly share a detailed summary of the content used for training AI models.</a:t>
            </a:r>
            <a:endParaRPr/>
          </a:p>
          <a:p>
            <a:pPr indent="-285750" lvl="1" marL="742950" rtl="0" algn="l">
              <a:lnSpc>
                <a:spcPct val="90000"/>
              </a:lnSpc>
              <a:spcBef>
                <a:spcPts val="600"/>
              </a:spcBef>
              <a:spcAft>
                <a:spcPts val="0"/>
              </a:spcAft>
              <a:buSzPct val="100000"/>
              <a:buFont typeface="Twentieth Century"/>
              <a:buAutoNum type="arabicPeriod"/>
            </a:pPr>
            <a:r>
              <a:rPr lang="en-GB"/>
              <a:t>The summary should be comprehensive, listing major data sources and providing a narrative explanation of other data used.</a:t>
            </a:r>
            <a:endParaRPr/>
          </a:p>
          <a:p>
            <a:pPr indent="-285750" lvl="1" marL="742950" rtl="0" algn="l">
              <a:lnSpc>
                <a:spcPct val="90000"/>
              </a:lnSpc>
              <a:spcBef>
                <a:spcPts val="600"/>
              </a:spcBef>
              <a:spcAft>
                <a:spcPts val="0"/>
              </a:spcAft>
              <a:buSzPct val="100000"/>
              <a:buFont typeface="Twentieth Century"/>
              <a:buAutoNum type="arabicPeriod"/>
            </a:pPr>
            <a:r>
              <a:rPr lang="en-GB"/>
              <a:t>This requirement helps copyright holders and other stakeholders exercise and enforce their rights.</a:t>
            </a:r>
            <a:endParaRPr/>
          </a:p>
          <a:p>
            <a:pPr indent="0" lvl="0" marL="0" rtl="0" algn="l">
              <a:lnSpc>
                <a:spcPct val="90000"/>
              </a:lnSpc>
              <a:spcBef>
                <a:spcPts val="1600"/>
              </a:spcBef>
              <a:spcAft>
                <a:spcPts val="0"/>
              </a:spcAft>
              <a:buSzPct val="100000"/>
              <a:buNone/>
            </a:pPr>
            <a:r>
              <a:rPr b="1" lang="en-GB"/>
              <a:t>5.Role of the AI Office</a:t>
            </a:r>
            <a:r>
              <a:rPr lang="en-GB"/>
              <a:t>:</a:t>
            </a:r>
            <a:endParaRPr/>
          </a:p>
          <a:p>
            <a:pPr indent="-285750" lvl="1" marL="742950" rtl="0" algn="l">
              <a:lnSpc>
                <a:spcPct val="90000"/>
              </a:lnSpc>
              <a:spcBef>
                <a:spcPts val="400"/>
              </a:spcBef>
              <a:spcAft>
                <a:spcPts val="0"/>
              </a:spcAft>
              <a:buSzPct val="100000"/>
              <a:buFont typeface="Twentieth Century"/>
              <a:buAutoNum type="arabicPeriod"/>
            </a:pPr>
            <a:r>
              <a:rPr lang="en-GB"/>
              <a:t>The AI Office should provide a template for the summary to ensure it is clear and effective.</a:t>
            </a:r>
            <a:endParaRPr/>
          </a:p>
          <a:p>
            <a:pPr indent="-285750" lvl="1" marL="742950" rtl="0" algn="l">
              <a:lnSpc>
                <a:spcPct val="90000"/>
              </a:lnSpc>
              <a:spcBef>
                <a:spcPts val="600"/>
              </a:spcBef>
              <a:spcAft>
                <a:spcPts val="0"/>
              </a:spcAft>
              <a:buSzPct val="100000"/>
              <a:buFont typeface="Twentieth Century"/>
              <a:buAutoNum type="arabicPeriod"/>
            </a:pPr>
            <a:r>
              <a:rPr lang="en-GB"/>
              <a:t>The Office monitors compliance with transparency and copyright policies but does not perform detailed copyright compliance checks on each piece of training data.</a:t>
            </a:r>
            <a:endParaRPr/>
          </a:p>
          <a:p>
            <a:pPr indent="-285750" lvl="1" marL="742950" rtl="0" algn="l">
              <a:lnSpc>
                <a:spcPct val="90000"/>
              </a:lnSpc>
              <a:spcBef>
                <a:spcPts val="600"/>
              </a:spcBef>
              <a:spcAft>
                <a:spcPts val="0"/>
              </a:spcAft>
              <a:buSzPct val="100000"/>
              <a:buFont typeface="Twentieth Century"/>
              <a:buAutoNum type="arabicPeriod"/>
            </a:pPr>
            <a:r>
              <a:rPr lang="en-GB"/>
              <a:t>This regulation does not alter the enforcement of existing copyright rules under Union law.</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3"/>
          <p:cNvSpPr txBox="1"/>
          <p:nvPr>
            <p:ph type="title"/>
          </p:nvPr>
        </p:nvSpPr>
        <p:spPr>
          <a:xfrm>
            <a:off x="958813" y="389273"/>
            <a:ext cx="10723113"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COPYRIGHT PROTECTION &amp; AI ACT (RECITAL 104-108/ GENAI - SCHEME)</a:t>
            </a:r>
            <a:endParaRPr/>
          </a:p>
        </p:txBody>
      </p:sp>
      <p:pic>
        <p:nvPicPr>
          <p:cNvPr id="337" name="Google Shape;337;p33"/>
          <p:cNvPicPr preferRelativeResize="0"/>
          <p:nvPr/>
        </p:nvPicPr>
        <p:blipFill rotWithShape="1">
          <a:blip r:embed="rId3">
            <a:alphaModFix/>
          </a:blip>
          <a:srcRect b="5121" l="27555" r="29438" t="23944"/>
          <a:stretch/>
        </p:blipFill>
        <p:spPr>
          <a:xfrm>
            <a:off x="354563" y="2043404"/>
            <a:ext cx="4823926" cy="4170784"/>
          </a:xfrm>
          <a:prstGeom prst="rect">
            <a:avLst/>
          </a:prstGeom>
          <a:noFill/>
          <a:ln>
            <a:noFill/>
          </a:ln>
        </p:spPr>
      </p:pic>
      <p:sp>
        <p:nvSpPr>
          <p:cNvPr id="338" name="Google Shape;338;p33"/>
          <p:cNvSpPr txBox="1"/>
          <p:nvPr/>
        </p:nvSpPr>
        <p:spPr>
          <a:xfrm>
            <a:off x="0" y="6578082"/>
            <a:ext cx="1200849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Twentieth Century"/>
                <a:ea typeface="Twentieth Century"/>
                <a:cs typeface="Twentieth Century"/>
                <a:sym typeface="Twentieth Century"/>
              </a:rPr>
              <a:t>Source: https://keanet.eu/eu-ai-act-shaping-copyright-compliance-in-the-age-of-ai-innovation/ and https://www.cambridgewireless.co.uk/news/2024/jul/11/the-eu-ai-act-and-intellectual-property/</a:t>
            </a:r>
            <a:endParaRPr/>
          </a:p>
        </p:txBody>
      </p:sp>
      <p:pic>
        <p:nvPicPr>
          <p:cNvPr id="339" name="Google Shape;339;p33"/>
          <p:cNvPicPr preferRelativeResize="0"/>
          <p:nvPr/>
        </p:nvPicPr>
        <p:blipFill rotWithShape="1">
          <a:blip r:embed="rId4">
            <a:alphaModFix/>
          </a:blip>
          <a:srcRect b="40680" l="20740" r="21836" t="21633"/>
          <a:stretch/>
        </p:blipFill>
        <p:spPr>
          <a:xfrm>
            <a:off x="5178489" y="2612571"/>
            <a:ext cx="7001069" cy="258458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ANY QUESTIONS?</a:t>
            </a:r>
            <a:endParaRPr/>
          </a:p>
        </p:txBody>
      </p:sp>
      <p:sp>
        <p:nvSpPr>
          <p:cNvPr id="345" name="Google Shape;345;p34"/>
          <p:cNvSpPr txBox="1"/>
          <p:nvPr>
            <p:ph idx="1" type="body"/>
          </p:nvPr>
        </p:nvSpPr>
        <p:spPr>
          <a:xfrm>
            <a:off x="881743" y="1065556"/>
            <a:ext cx="10820400" cy="4024125"/>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rPr lang="en-GB"/>
              <a:t>                                                                                                      Thank you!</a:t>
            </a:r>
            <a:endParaRPr/>
          </a:p>
          <a:p>
            <a:pPr indent="0" lvl="0" marL="0" rtl="0" algn="l">
              <a:lnSpc>
                <a:spcPct val="90000"/>
              </a:lnSpc>
              <a:spcBef>
                <a:spcPts val="1400"/>
              </a:spcBef>
              <a:spcAft>
                <a:spcPts val="0"/>
              </a:spcAft>
              <a:buSzPts val="2200"/>
              <a:buNone/>
            </a:pPr>
            <a:r>
              <a:rPr lang="en-GB"/>
              <a:t>							Dr. Maria – Oraiozili Koutsoupia</a:t>
            </a:r>
            <a:endParaRPr/>
          </a:p>
        </p:txBody>
      </p:sp>
      <p:pic>
        <p:nvPicPr>
          <p:cNvPr id="346" name="Google Shape;346;p34"/>
          <p:cNvPicPr preferRelativeResize="0"/>
          <p:nvPr/>
        </p:nvPicPr>
        <p:blipFill rotWithShape="1">
          <a:blip r:embed="rId3">
            <a:alphaModFix/>
          </a:blip>
          <a:srcRect b="21748" l="65540" r="22288" t="40671"/>
          <a:stretch/>
        </p:blipFill>
        <p:spPr>
          <a:xfrm>
            <a:off x="4730621" y="2068695"/>
            <a:ext cx="1471458" cy="2555311"/>
          </a:xfrm>
          <a:prstGeom prst="rect">
            <a:avLst/>
          </a:prstGeom>
          <a:noFill/>
          <a:ln>
            <a:noFill/>
          </a:ln>
        </p:spPr>
      </p:pic>
      <p:pic>
        <p:nvPicPr>
          <p:cNvPr id="347" name="Google Shape;347;p34"/>
          <p:cNvPicPr preferRelativeResize="0"/>
          <p:nvPr/>
        </p:nvPicPr>
        <p:blipFill rotWithShape="1">
          <a:blip r:embed="rId4">
            <a:alphaModFix/>
          </a:blip>
          <a:srcRect b="47074" l="71786" r="18265" t="35102"/>
          <a:stretch/>
        </p:blipFill>
        <p:spPr>
          <a:xfrm>
            <a:off x="9106677" y="5003644"/>
            <a:ext cx="1212980" cy="1222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GDPR OVERVIEW AND ITS IMPLICATIONS FOR AI</a:t>
            </a:r>
            <a:endParaRPr/>
          </a:p>
        </p:txBody>
      </p:sp>
      <p:sp>
        <p:nvSpPr>
          <p:cNvPr id="118" name="Google Shape;118;p4"/>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200"/>
              <a:buNone/>
            </a:pPr>
            <a:r>
              <a:rPr lang="en-GB"/>
              <a:t>General Data Protection Regulation (GDPR):</a:t>
            </a:r>
            <a:endParaRPr/>
          </a:p>
          <a:p>
            <a:pPr indent="0" lvl="0" marL="0" rtl="0" algn="l">
              <a:lnSpc>
                <a:spcPct val="90000"/>
              </a:lnSpc>
              <a:spcBef>
                <a:spcPts val="1400"/>
              </a:spcBef>
              <a:spcAft>
                <a:spcPts val="0"/>
              </a:spcAft>
              <a:buSzPts val="2200"/>
              <a:buNone/>
            </a:pPr>
            <a:r>
              <a:rPr lang="en-GB"/>
              <a:t>Comprehensive </a:t>
            </a:r>
            <a:r>
              <a:rPr b="1" lang="en-GB"/>
              <a:t>data protection law </a:t>
            </a:r>
            <a:r>
              <a:rPr lang="en-GB"/>
              <a:t>in the EU. </a:t>
            </a:r>
            <a:endParaRPr/>
          </a:p>
          <a:p>
            <a:pPr indent="0" lvl="0" marL="0" rtl="0" algn="l">
              <a:lnSpc>
                <a:spcPct val="90000"/>
              </a:lnSpc>
              <a:spcBef>
                <a:spcPts val="1400"/>
              </a:spcBef>
              <a:spcAft>
                <a:spcPts val="0"/>
              </a:spcAft>
              <a:buSzPts val="2200"/>
              <a:buNone/>
            </a:pPr>
            <a:r>
              <a:rPr lang="en-GB"/>
              <a:t>Applies to </a:t>
            </a:r>
            <a:r>
              <a:rPr b="1" lang="en-GB"/>
              <a:t>all organizations processing EU residents' </a:t>
            </a:r>
            <a:r>
              <a:rPr lang="en-GB"/>
              <a:t>data.</a:t>
            </a:r>
            <a:endParaRPr/>
          </a:p>
          <a:p>
            <a:pPr indent="0" lvl="0" marL="0" rtl="0" algn="l">
              <a:lnSpc>
                <a:spcPct val="90000"/>
              </a:lnSpc>
              <a:spcBef>
                <a:spcPts val="1400"/>
              </a:spcBef>
              <a:spcAft>
                <a:spcPts val="0"/>
              </a:spcAft>
              <a:buSzPts val="2200"/>
              <a:buNone/>
            </a:pPr>
            <a:r>
              <a:rPr lang="en-GB"/>
              <a:t>Key Provisions: </a:t>
            </a:r>
            <a:r>
              <a:rPr b="1" lang="en-GB"/>
              <a:t>Lawfulness, fairness, and transparency, purpose limitation, data minimization, accuracy. </a:t>
            </a:r>
            <a:endParaRPr/>
          </a:p>
          <a:p>
            <a:pPr indent="0" lvl="0" marL="0" rtl="0" algn="l">
              <a:lnSpc>
                <a:spcPct val="90000"/>
              </a:lnSpc>
              <a:spcBef>
                <a:spcPts val="1400"/>
              </a:spcBef>
              <a:spcAft>
                <a:spcPts val="0"/>
              </a:spcAft>
              <a:buSzPts val="2200"/>
              <a:buNone/>
            </a:pPr>
            <a:r>
              <a:rPr lang="en-GB"/>
              <a:t>Definitions: </a:t>
            </a:r>
            <a:endParaRPr/>
          </a:p>
          <a:p>
            <a:pPr indent="0" lvl="0" marL="0" rtl="0" algn="l">
              <a:lnSpc>
                <a:spcPct val="90000"/>
              </a:lnSpc>
              <a:spcBef>
                <a:spcPts val="1400"/>
              </a:spcBef>
              <a:spcAft>
                <a:spcPts val="0"/>
              </a:spcAft>
              <a:buSzPts val="2200"/>
              <a:buNone/>
            </a:pPr>
            <a:r>
              <a:rPr lang="en-GB"/>
              <a:t>Personal Data: Any </a:t>
            </a:r>
            <a:r>
              <a:rPr b="1" lang="en-GB"/>
              <a:t>information</a:t>
            </a:r>
            <a:r>
              <a:rPr lang="en-GB"/>
              <a:t> relating to an identifiable person.</a:t>
            </a:r>
            <a:endParaRPr/>
          </a:p>
          <a:p>
            <a:pPr indent="0" lvl="0" marL="0" rtl="0" algn="l">
              <a:lnSpc>
                <a:spcPct val="90000"/>
              </a:lnSpc>
              <a:spcBef>
                <a:spcPts val="1400"/>
              </a:spcBef>
              <a:spcAft>
                <a:spcPts val="0"/>
              </a:spcAft>
              <a:buSzPts val="2200"/>
              <a:buNone/>
            </a:pPr>
            <a:r>
              <a:rPr lang="en-GB"/>
              <a:t>Data Controller: Entity determining </a:t>
            </a:r>
            <a:r>
              <a:rPr b="1" lang="en-GB"/>
              <a:t>the purposes and means of processing</a:t>
            </a:r>
            <a:r>
              <a:rPr lang="en-GB"/>
              <a:t>. </a:t>
            </a:r>
            <a:endParaRPr/>
          </a:p>
          <a:p>
            <a:pPr indent="0" lvl="0" marL="0" rtl="0" algn="l">
              <a:lnSpc>
                <a:spcPct val="90000"/>
              </a:lnSpc>
              <a:spcBef>
                <a:spcPts val="1400"/>
              </a:spcBef>
              <a:spcAft>
                <a:spcPts val="0"/>
              </a:spcAft>
              <a:buSzPts val="2200"/>
              <a:buNone/>
            </a:pPr>
            <a:r>
              <a:rPr lang="en-GB"/>
              <a:t>Data Processor: Entity</a:t>
            </a:r>
            <a:r>
              <a:rPr b="1" lang="en-GB"/>
              <a:t> processing data </a:t>
            </a:r>
            <a:r>
              <a:rPr lang="en-GB"/>
              <a:t>on behalf of the controller. </a:t>
            </a:r>
            <a:endParaRPr/>
          </a:p>
          <a:p>
            <a:pPr indent="0" lvl="0" marL="0" rtl="0" algn="l">
              <a:lnSpc>
                <a:spcPct val="90000"/>
              </a:lnSpc>
              <a:spcBef>
                <a:spcPts val="1400"/>
              </a:spcBef>
              <a:spcAft>
                <a:spcPts val="0"/>
              </a:spcAft>
              <a:buSzPts val="2200"/>
              <a:buNone/>
            </a:pPr>
            <a:r>
              <a:t/>
            </a:r>
            <a:endParaRPr/>
          </a:p>
        </p:txBody>
      </p:sp>
      <p:pic>
        <p:nvPicPr>
          <p:cNvPr id="119" name="Google Shape;119;p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5000"/>
              <a:buNone/>
            </a:pPr>
            <a:r>
              <a:rPr lang="en-GB" sz="5000">
                <a:latin typeface="Twentieth Century"/>
                <a:ea typeface="Twentieth Century"/>
                <a:cs typeface="Twentieth Century"/>
                <a:sym typeface="Twentieth Century"/>
              </a:rPr>
              <a:t>GDPR Overview- </a:t>
            </a:r>
            <a:br>
              <a:rPr lang="en-GB" sz="5000">
                <a:latin typeface="Twentieth Century"/>
                <a:ea typeface="Twentieth Century"/>
                <a:cs typeface="Twentieth Century"/>
                <a:sym typeface="Twentieth Century"/>
              </a:rPr>
            </a:br>
            <a:r>
              <a:rPr lang="en-GB" sz="5000">
                <a:latin typeface="Twentieth Century"/>
                <a:ea typeface="Twentieth Century"/>
                <a:cs typeface="Twentieth Century"/>
                <a:sym typeface="Twentieth Century"/>
              </a:rPr>
              <a:t>the principles</a:t>
            </a:r>
            <a:endParaRPr/>
          </a:p>
          <a:p>
            <a:pPr indent="0" lvl="0" marL="0" rtl="0" algn="l">
              <a:lnSpc>
                <a:spcPct val="90000"/>
              </a:lnSpc>
              <a:spcBef>
                <a:spcPts val="1400"/>
              </a:spcBef>
              <a:spcAft>
                <a:spcPts val="0"/>
              </a:spcAft>
              <a:buSzPts val="1100"/>
              <a:buNone/>
            </a:pPr>
            <a:r>
              <a:t/>
            </a:r>
            <a:endParaRPr sz="1100"/>
          </a:p>
          <a:p>
            <a:pPr indent="0" lvl="0" marL="0" rtl="0" algn="l">
              <a:lnSpc>
                <a:spcPct val="90000"/>
              </a:lnSpc>
              <a:spcBef>
                <a:spcPts val="1400"/>
              </a:spcBef>
              <a:spcAft>
                <a:spcPts val="0"/>
              </a:spcAft>
              <a:buSzPts val="1100"/>
              <a:buNone/>
            </a:pPr>
            <a:r>
              <a:rPr lang="en-GB" sz="1100"/>
              <a:t>Source: https://www.cyberpilot.io/cyberpilot-blog/data-protection-principles-the-7-principles-of-gdpr-explained/</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p:txBody>
      </p:sp>
      <p:pic>
        <p:nvPicPr>
          <p:cNvPr id="125" name="Google Shape;125;p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
        <p:nvSpPr>
          <p:cNvPr id="126" name="Google Shape;126;p5"/>
          <p:cNvSpPr/>
          <p:nvPr/>
        </p:nvSpPr>
        <p:spPr>
          <a:xfrm>
            <a:off x="6575303" y="270117"/>
            <a:ext cx="5119396" cy="6317766"/>
          </a:xfrm>
          <a:prstGeom prst="rect">
            <a:avLst/>
          </a:prstGeom>
          <a:no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GDPR PRINCIPLES: LAWFULNESS, FAIRNESS, AND TRANSPARENCY</a:t>
            </a:r>
            <a:endParaRPr/>
          </a:p>
        </p:txBody>
      </p:sp>
      <p:sp>
        <p:nvSpPr>
          <p:cNvPr id="132" name="Google Shape;132;p6"/>
          <p:cNvSpPr txBox="1"/>
          <p:nvPr>
            <p:ph idx="1" type="body"/>
          </p:nvPr>
        </p:nvSpPr>
        <p:spPr>
          <a:xfrm>
            <a:off x="1110343" y="2472611"/>
            <a:ext cx="4910742" cy="3513669"/>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Arial"/>
              <a:buChar char="•"/>
            </a:pPr>
            <a:r>
              <a:rPr b="1" lang="en-GB"/>
              <a:t>Lawfulness:</a:t>
            </a:r>
            <a:r>
              <a:rPr lang="en-GB"/>
              <a:t> Processing must have a legal basis (e.g., consent, contract).</a:t>
            </a:r>
            <a:endParaRPr/>
          </a:p>
          <a:p>
            <a:pPr indent="-139700" lvl="0" marL="91440" rtl="0" algn="l">
              <a:lnSpc>
                <a:spcPct val="90000"/>
              </a:lnSpc>
              <a:spcBef>
                <a:spcPts val="1400"/>
              </a:spcBef>
              <a:spcAft>
                <a:spcPts val="0"/>
              </a:spcAft>
              <a:buSzPts val="2200"/>
              <a:buFont typeface="Arial"/>
              <a:buChar char="•"/>
            </a:pPr>
            <a:r>
              <a:rPr b="1" lang="en-GB"/>
              <a:t>Fairness:</a:t>
            </a:r>
            <a:r>
              <a:rPr lang="en-GB"/>
              <a:t> Processing should be fair and not have unjustified adverse effects.</a:t>
            </a:r>
            <a:endParaRPr/>
          </a:p>
          <a:p>
            <a:pPr indent="-139700" lvl="0" marL="91440" rtl="0" algn="l">
              <a:lnSpc>
                <a:spcPct val="90000"/>
              </a:lnSpc>
              <a:spcBef>
                <a:spcPts val="1400"/>
              </a:spcBef>
              <a:spcAft>
                <a:spcPts val="0"/>
              </a:spcAft>
              <a:buSzPts val="2200"/>
              <a:buFont typeface="Arial"/>
              <a:buChar char="•"/>
            </a:pPr>
            <a:r>
              <a:rPr b="1" lang="en-GB"/>
              <a:t>Transparency:</a:t>
            </a:r>
            <a:r>
              <a:rPr lang="en-GB"/>
              <a:t> Individuals should be informed about how their data is used.</a:t>
            </a:r>
            <a:endParaRPr/>
          </a:p>
        </p:txBody>
      </p:sp>
      <p:pic>
        <p:nvPicPr>
          <p:cNvPr id="133" name="Google Shape;133;p6"/>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874298" y="43414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BALANCING INNOVATION WITH DATA PROTECTION</a:t>
            </a:r>
            <a:endParaRPr/>
          </a:p>
        </p:txBody>
      </p:sp>
      <p:sp>
        <p:nvSpPr>
          <p:cNvPr id="139" name="Google Shape;139;p7"/>
          <p:cNvSpPr txBox="1"/>
          <p:nvPr>
            <p:ph idx="1" type="body"/>
          </p:nvPr>
        </p:nvSpPr>
        <p:spPr>
          <a:xfrm>
            <a:off x="1024129" y="2304660"/>
            <a:ext cx="10293904" cy="4004699"/>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200"/>
              <a:buNone/>
            </a:pPr>
            <a:r>
              <a:rPr b="1" lang="en-GB"/>
              <a:t>Innovation in AI:</a:t>
            </a:r>
            <a:endParaRPr/>
          </a:p>
          <a:p>
            <a:pPr indent="-285750" lvl="1" marL="742950" rtl="0" algn="l">
              <a:lnSpc>
                <a:spcPct val="90000"/>
              </a:lnSpc>
              <a:spcBef>
                <a:spcPts val="400"/>
              </a:spcBef>
              <a:spcAft>
                <a:spcPts val="0"/>
              </a:spcAft>
              <a:buSzPts val="1800"/>
              <a:buFont typeface="Arial"/>
              <a:buChar char="•"/>
            </a:pPr>
            <a:r>
              <a:rPr lang="en-GB"/>
              <a:t>AI drives advancements in various sectors: healthcare, finance, etc.</a:t>
            </a:r>
            <a:endParaRPr/>
          </a:p>
          <a:p>
            <a:pPr indent="-285750" lvl="1" marL="742950" rtl="0" algn="l">
              <a:lnSpc>
                <a:spcPct val="90000"/>
              </a:lnSpc>
              <a:spcBef>
                <a:spcPts val="600"/>
              </a:spcBef>
              <a:spcAft>
                <a:spcPts val="0"/>
              </a:spcAft>
              <a:buSzPts val="1800"/>
              <a:buFont typeface="Arial"/>
              <a:buChar char="•"/>
            </a:pPr>
            <a:r>
              <a:rPr lang="en-GB"/>
              <a:t>Necessitates access to large datasets.</a:t>
            </a:r>
            <a:endParaRPr/>
          </a:p>
          <a:p>
            <a:pPr indent="-139700" lvl="0" marL="91440" rtl="0" algn="l">
              <a:lnSpc>
                <a:spcPct val="90000"/>
              </a:lnSpc>
              <a:spcBef>
                <a:spcPts val="1600"/>
              </a:spcBef>
              <a:spcAft>
                <a:spcPts val="0"/>
              </a:spcAft>
              <a:buSzPts val="2200"/>
              <a:buFont typeface="Arial"/>
              <a:buChar char="•"/>
            </a:pPr>
            <a:r>
              <a:rPr b="1" lang="en-GB"/>
              <a:t>Risks of Non-compliance:</a:t>
            </a:r>
            <a:endParaRPr/>
          </a:p>
          <a:p>
            <a:pPr indent="-285750" lvl="1" marL="742950" rtl="0" algn="l">
              <a:lnSpc>
                <a:spcPct val="90000"/>
              </a:lnSpc>
              <a:spcBef>
                <a:spcPts val="400"/>
              </a:spcBef>
              <a:spcAft>
                <a:spcPts val="0"/>
              </a:spcAft>
              <a:buSzPts val="1800"/>
              <a:buFont typeface="Arial"/>
              <a:buChar char="•"/>
            </a:pPr>
            <a:r>
              <a:rPr lang="en-GB"/>
              <a:t>Significant fines under GDPR.</a:t>
            </a:r>
            <a:endParaRPr/>
          </a:p>
          <a:p>
            <a:pPr indent="-285750" lvl="1" marL="742950" rtl="0" algn="l">
              <a:lnSpc>
                <a:spcPct val="90000"/>
              </a:lnSpc>
              <a:spcBef>
                <a:spcPts val="600"/>
              </a:spcBef>
              <a:spcAft>
                <a:spcPts val="0"/>
              </a:spcAft>
              <a:buSzPts val="1800"/>
              <a:buFont typeface="Arial"/>
              <a:buChar char="•"/>
            </a:pPr>
            <a:r>
              <a:rPr lang="en-GB"/>
              <a:t>Loss of consumer trust and reputational damage.</a:t>
            </a:r>
            <a:endParaRPr/>
          </a:p>
          <a:p>
            <a:pPr indent="-139700" lvl="0" marL="91440" rtl="0" algn="l">
              <a:lnSpc>
                <a:spcPct val="90000"/>
              </a:lnSpc>
              <a:spcBef>
                <a:spcPts val="1600"/>
              </a:spcBef>
              <a:spcAft>
                <a:spcPts val="0"/>
              </a:spcAft>
              <a:buSzPts val="2200"/>
              <a:buFont typeface="Arial"/>
              <a:buChar char="•"/>
            </a:pPr>
            <a:r>
              <a:rPr b="1" lang="en-GB"/>
              <a:t>Strategies:</a:t>
            </a:r>
            <a:endParaRPr/>
          </a:p>
          <a:p>
            <a:pPr indent="-285750" lvl="1" marL="742950" rtl="0" algn="l">
              <a:lnSpc>
                <a:spcPct val="90000"/>
              </a:lnSpc>
              <a:spcBef>
                <a:spcPts val="400"/>
              </a:spcBef>
              <a:spcAft>
                <a:spcPts val="0"/>
              </a:spcAft>
              <a:buSzPts val="1800"/>
              <a:buFont typeface="Arial"/>
              <a:buChar char="•"/>
            </a:pPr>
            <a:r>
              <a:rPr lang="en-GB"/>
              <a:t>Implementing Privacy by Design.</a:t>
            </a:r>
            <a:endParaRPr/>
          </a:p>
          <a:p>
            <a:pPr indent="-285750" lvl="1" marL="742950" rtl="0" algn="l">
              <a:lnSpc>
                <a:spcPct val="90000"/>
              </a:lnSpc>
              <a:spcBef>
                <a:spcPts val="600"/>
              </a:spcBef>
              <a:spcAft>
                <a:spcPts val="0"/>
              </a:spcAft>
              <a:buSzPts val="1800"/>
              <a:buFont typeface="Arial"/>
              <a:buChar char="•"/>
            </a:pPr>
            <a:r>
              <a:rPr lang="en-GB"/>
              <a:t>Regular privacy impact assessments.</a:t>
            </a:r>
            <a:endParaRPr/>
          </a:p>
          <a:p>
            <a:pPr indent="-285750" lvl="1" marL="742950" rtl="0" algn="l">
              <a:lnSpc>
                <a:spcPct val="90000"/>
              </a:lnSpc>
              <a:spcBef>
                <a:spcPts val="600"/>
              </a:spcBef>
              <a:spcAft>
                <a:spcPts val="0"/>
              </a:spcAft>
              <a:buSzPts val="1800"/>
              <a:buFont typeface="Arial"/>
              <a:buChar char="•"/>
            </a:pPr>
            <a:r>
              <a:rPr lang="en-GB"/>
              <a:t>Ensuring transparency and accountability in AI systems.</a:t>
            </a:r>
            <a:endParaRPr/>
          </a:p>
          <a:p>
            <a:pPr indent="-139700" lvl="0" marL="91440" rtl="0" algn="l">
              <a:lnSpc>
                <a:spcPct val="90000"/>
              </a:lnSpc>
              <a:spcBef>
                <a:spcPts val="1600"/>
              </a:spcBef>
              <a:spcAft>
                <a:spcPts val="0"/>
              </a:spcAft>
              <a:buSzPts val="2200"/>
              <a:buChar char=" "/>
            </a:pPr>
            <a:r>
              <a:rPr lang="en-GB"/>
              <a:t>.</a:t>
            </a:r>
            <a:endParaRPr/>
          </a:p>
          <a:p>
            <a:pPr indent="0" lvl="0" marL="91440" rtl="0" algn="l">
              <a:lnSpc>
                <a:spcPct val="90000"/>
              </a:lnSpc>
              <a:spcBef>
                <a:spcPts val="1400"/>
              </a:spcBef>
              <a:spcAft>
                <a:spcPts val="0"/>
              </a:spcAft>
              <a:buSzPts val="2200"/>
              <a:buNone/>
            </a:pPr>
            <a:r>
              <a:t/>
            </a:r>
            <a:endParaRPr/>
          </a:p>
        </p:txBody>
      </p:sp>
      <p:pic>
        <p:nvPicPr>
          <p:cNvPr id="140" name="Google Shape;140;p7"/>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type="title"/>
          </p:nvPr>
        </p:nvSpPr>
        <p:spPr>
          <a:xfrm>
            <a:off x="874298" y="43414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LAWFUL BASIS FOR PROCESSING</a:t>
            </a:r>
            <a:endParaRPr/>
          </a:p>
        </p:txBody>
      </p:sp>
      <p:sp>
        <p:nvSpPr>
          <p:cNvPr id="146" name="Google Shape;146;p8"/>
          <p:cNvSpPr txBox="1"/>
          <p:nvPr>
            <p:ph idx="1" type="body"/>
          </p:nvPr>
        </p:nvSpPr>
        <p:spPr>
          <a:xfrm>
            <a:off x="874298" y="1933762"/>
            <a:ext cx="10527710" cy="4375597"/>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2200"/>
              <a:buNone/>
            </a:pPr>
            <a:r>
              <a:t/>
            </a:r>
            <a:endParaRPr/>
          </a:p>
          <a:p>
            <a:pPr indent="-139700" lvl="0" marL="91440" rtl="0" algn="l">
              <a:lnSpc>
                <a:spcPct val="90000"/>
              </a:lnSpc>
              <a:spcBef>
                <a:spcPts val="1400"/>
              </a:spcBef>
              <a:spcAft>
                <a:spcPts val="0"/>
              </a:spcAft>
              <a:buSzPts val="2200"/>
              <a:buFont typeface="Arial"/>
              <a:buChar char="•"/>
            </a:pPr>
            <a:r>
              <a:rPr b="1" lang="en-GB"/>
              <a:t>Consent:</a:t>
            </a:r>
            <a:endParaRPr/>
          </a:p>
          <a:p>
            <a:pPr indent="-285750" lvl="1" marL="742950" rtl="0" algn="l">
              <a:lnSpc>
                <a:spcPct val="90000"/>
              </a:lnSpc>
              <a:spcBef>
                <a:spcPts val="400"/>
              </a:spcBef>
              <a:spcAft>
                <a:spcPts val="0"/>
              </a:spcAft>
              <a:buSzPts val="1800"/>
              <a:buFont typeface="Arial"/>
              <a:buChar char="•"/>
            </a:pPr>
            <a:r>
              <a:rPr lang="en-GB"/>
              <a:t>Must be freely given, specific, informed, and unambiguous.</a:t>
            </a:r>
            <a:endParaRPr/>
          </a:p>
          <a:p>
            <a:pPr indent="-285750" lvl="1" marL="742950" rtl="0" algn="l">
              <a:lnSpc>
                <a:spcPct val="90000"/>
              </a:lnSpc>
              <a:spcBef>
                <a:spcPts val="600"/>
              </a:spcBef>
              <a:spcAft>
                <a:spcPts val="0"/>
              </a:spcAft>
              <a:buSzPts val="1800"/>
              <a:buFont typeface="Arial"/>
              <a:buChar char="•"/>
            </a:pPr>
            <a:r>
              <a:rPr lang="en-GB"/>
              <a:t>Example: Users explicitly agree to data collection.</a:t>
            </a:r>
            <a:endParaRPr/>
          </a:p>
          <a:p>
            <a:pPr indent="-139700" lvl="0" marL="91440" rtl="0" algn="l">
              <a:lnSpc>
                <a:spcPct val="90000"/>
              </a:lnSpc>
              <a:spcBef>
                <a:spcPts val="1600"/>
              </a:spcBef>
              <a:spcAft>
                <a:spcPts val="0"/>
              </a:spcAft>
              <a:buSzPts val="2200"/>
              <a:buFont typeface="Arial"/>
              <a:buChar char="•"/>
            </a:pPr>
            <a:r>
              <a:rPr b="1" lang="en-GB"/>
              <a:t>Contractual Necessity:</a:t>
            </a:r>
            <a:endParaRPr/>
          </a:p>
          <a:p>
            <a:pPr indent="-285750" lvl="1" marL="742950" rtl="0" algn="l">
              <a:lnSpc>
                <a:spcPct val="90000"/>
              </a:lnSpc>
              <a:spcBef>
                <a:spcPts val="400"/>
              </a:spcBef>
              <a:spcAft>
                <a:spcPts val="0"/>
              </a:spcAft>
              <a:buSzPts val="1800"/>
              <a:buFont typeface="Arial"/>
              <a:buChar char="•"/>
            </a:pPr>
            <a:r>
              <a:rPr lang="en-GB"/>
              <a:t>Processing is necessary for a contract.</a:t>
            </a:r>
            <a:endParaRPr/>
          </a:p>
          <a:p>
            <a:pPr indent="-285750" lvl="1" marL="742950" rtl="0" algn="l">
              <a:lnSpc>
                <a:spcPct val="90000"/>
              </a:lnSpc>
              <a:spcBef>
                <a:spcPts val="600"/>
              </a:spcBef>
              <a:spcAft>
                <a:spcPts val="0"/>
              </a:spcAft>
              <a:buSzPts val="1800"/>
              <a:buFont typeface="Arial"/>
              <a:buChar char="•"/>
            </a:pPr>
            <a:r>
              <a:rPr lang="en-GB"/>
              <a:t>Example: Data needed to provide a service.</a:t>
            </a:r>
            <a:endParaRPr/>
          </a:p>
          <a:p>
            <a:pPr indent="-139700" lvl="0" marL="91440" rtl="0" algn="l">
              <a:lnSpc>
                <a:spcPct val="90000"/>
              </a:lnSpc>
              <a:spcBef>
                <a:spcPts val="1600"/>
              </a:spcBef>
              <a:spcAft>
                <a:spcPts val="0"/>
              </a:spcAft>
              <a:buSzPts val="2200"/>
              <a:buFont typeface="Arial"/>
              <a:buChar char="•"/>
            </a:pPr>
            <a:r>
              <a:rPr b="1" lang="en-GB"/>
              <a:t>Legitimate Interests:</a:t>
            </a:r>
            <a:endParaRPr/>
          </a:p>
          <a:p>
            <a:pPr indent="-285750" lvl="1" marL="742950" rtl="0" algn="l">
              <a:lnSpc>
                <a:spcPct val="90000"/>
              </a:lnSpc>
              <a:spcBef>
                <a:spcPts val="400"/>
              </a:spcBef>
              <a:spcAft>
                <a:spcPts val="0"/>
              </a:spcAft>
              <a:buSzPts val="1800"/>
              <a:buFont typeface="Arial"/>
              <a:buChar char="•"/>
            </a:pPr>
            <a:r>
              <a:rPr lang="en-GB"/>
              <a:t>Balancing organization's interests with individual rights.</a:t>
            </a:r>
            <a:endParaRPr/>
          </a:p>
          <a:p>
            <a:pPr indent="-285750" lvl="1" marL="742950" rtl="0" algn="l">
              <a:lnSpc>
                <a:spcPct val="90000"/>
              </a:lnSpc>
              <a:spcBef>
                <a:spcPts val="600"/>
              </a:spcBef>
              <a:spcAft>
                <a:spcPts val="0"/>
              </a:spcAft>
              <a:buSzPts val="1800"/>
              <a:buFont typeface="Arial"/>
              <a:buChar char="•"/>
            </a:pPr>
            <a:r>
              <a:rPr lang="en-GB"/>
              <a:t>Example: Data processing for fraud prevention.</a:t>
            </a:r>
            <a:endParaRPr/>
          </a:p>
        </p:txBody>
      </p:sp>
      <p:pic>
        <p:nvPicPr>
          <p:cNvPr id="147" name="Google Shape;147;p8"/>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DATA MINIMIZATION AND PURPOSE LIMITATION</a:t>
            </a:r>
            <a:endParaRPr/>
          </a:p>
        </p:txBody>
      </p:sp>
      <p:sp>
        <p:nvSpPr>
          <p:cNvPr id="153" name="Google Shape;153;p9"/>
          <p:cNvSpPr txBox="1"/>
          <p:nvPr>
            <p:ph idx="1" type="body"/>
          </p:nvPr>
        </p:nvSpPr>
        <p:spPr>
          <a:xfrm>
            <a:off x="1024128" y="2176746"/>
            <a:ext cx="9183562" cy="2769989"/>
          </a:xfrm>
          <a:prstGeom prst="rect">
            <a:avLst/>
          </a:prstGeom>
          <a:noFill/>
          <a:ln>
            <a:noFill/>
          </a:ln>
        </p:spPr>
        <p:txBody>
          <a:bodyPr anchorCtr="0" anchor="ctr" bIns="45700" lIns="91425" spcFirstLastPara="1" rIns="91425" wrap="square" tIns="45700">
            <a:spAutoFit/>
          </a:bodyPr>
          <a:lstStyle/>
          <a:p>
            <a:pPr indent="-165100" lvl="0" marL="0" marR="0" rtl="0" algn="l">
              <a:lnSpc>
                <a:spcPct val="100000"/>
              </a:lnSpc>
              <a:spcBef>
                <a:spcPts val="0"/>
              </a:spcBef>
              <a:spcAft>
                <a:spcPts val="0"/>
              </a:spcAft>
              <a:buClr>
                <a:schemeClr val="dk1"/>
              </a:buClr>
              <a:buSzPts val="2600"/>
              <a:buFont typeface="Twentieth Century"/>
              <a:buChar char="•"/>
            </a:pPr>
            <a:r>
              <a:rPr b="1" lang="en-GB" sz="2600"/>
              <a:t>Data Minimization:</a:t>
            </a:r>
            <a:endParaRPr/>
          </a:p>
          <a:p>
            <a:pPr indent="0" lvl="0" marL="0" marR="0" rtl="0" algn="l">
              <a:lnSpc>
                <a:spcPct val="100000"/>
              </a:lnSpc>
              <a:spcBef>
                <a:spcPts val="0"/>
              </a:spcBef>
              <a:spcAft>
                <a:spcPts val="0"/>
              </a:spcAft>
              <a:buClr>
                <a:schemeClr val="dk1"/>
              </a:buClr>
              <a:buSzPts val="2600"/>
              <a:buNone/>
            </a:pPr>
            <a:r>
              <a:rPr lang="en-GB" sz="2600"/>
              <a:t>Collect only data necessary for the specified purpose.</a:t>
            </a:r>
            <a:endParaRPr/>
          </a:p>
          <a:p>
            <a:pPr indent="0" lvl="0" marL="0" marR="0" rtl="0" algn="l">
              <a:lnSpc>
                <a:spcPct val="100000"/>
              </a:lnSpc>
              <a:spcBef>
                <a:spcPts val="0"/>
              </a:spcBef>
              <a:spcAft>
                <a:spcPts val="0"/>
              </a:spcAft>
              <a:buClr>
                <a:schemeClr val="dk1"/>
              </a:buClr>
              <a:buSzPts val="2600"/>
              <a:buNone/>
            </a:pPr>
            <a:r>
              <a:rPr lang="en-GB" sz="2600"/>
              <a:t>Techniques: Anonymization, pseudonymization.</a:t>
            </a:r>
            <a:endParaRPr/>
          </a:p>
          <a:p>
            <a:pPr indent="-165100" lvl="0" marL="0" marR="0" rtl="0" algn="l">
              <a:lnSpc>
                <a:spcPct val="100000"/>
              </a:lnSpc>
              <a:spcBef>
                <a:spcPts val="0"/>
              </a:spcBef>
              <a:spcAft>
                <a:spcPts val="0"/>
              </a:spcAft>
              <a:buClr>
                <a:schemeClr val="dk1"/>
              </a:buClr>
              <a:buSzPts val="2600"/>
              <a:buFont typeface="Twentieth Century"/>
              <a:buChar char="•"/>
            </a:pPr>
            <a:r>
              <a:rPr b="1" lang="en-GB" sz="2600"/>
              <a:t>Purpose Limitation:</a:t>
            </a:r>
            <a:endParaRPr/>
          </a:p>
          <a:p>
            <a:pPr indent="0" lvl="0" marL="0" marR="0" rtl="0" algn="l">
              <a:lnSpc>
                <a:spcPct val="100000"/>
              </a:lnSpc>
              <a:spcBef>
                <a:spcPts val="0"/>
              </a:spcBef>
              <a:spcAft>
                <a:spcPts val="0"/>
              </a:spcAft>
              <a:buClr>
                <a:schemeClr val="dk1"/>
              </a:buClr>
              <a:buSzPts val="2600"/>
              <a:buNone/>
            </a:pPr>
            <a:r>
              <a:rPr lang="en-GB" sz="2600"/>
              <a:t>Use data only for the purpose it was collected.</a:t>
            </a:r>
            <a:endParaRPr/>
          </a:p>
          <a:p>
            <a:pPr indent="0" lvl="0" marL="0" marR="0" rtl="0" algn="l">
              <a:lnSpc>
                <a:spcPct val="100000"/>
              </a:lnSpc>
              <a:spcBef>
                <a:spcPts val="0"/>
              </a:spcBef>
              <a:spcAft>
                <a:spcPts val="0"/>
              </a:spcAft>
              <a:buClr>
                <a:schemeClr val="dk1"/>
              </a:buClr>
              <a:buSzPts val="2600"/>
              <a:buNone/>
            </a:pPr>
            <a:r>
              <a:rPr lang="en-GB" sz="2600"/>
              <a:t>Regularly review data processing activities to ensure compliance.</a:t>
            </a:r>
            <a:endParaRPr/>
          </a:p>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2024-07-21T21:10:39Z</dcterms:created>
  <dc:creator>Maria - Oraiozili Koutsoupia</dc:creator>
</cp:coreProperties>
</file>