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12192000"/>
  <p:notesSz cx="6858000" cy="9144000"/>
  <p:embeddedFontLst>
    <p:embeddedFont>
      <p:font typeface="Montserrat"/>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2" roundtripDataSignature="AMtx7mhjJZY/428ViUFHOhcu9Sy1/F36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26A8A59-E76F-42D4-8E03-3B925C8FA7EF}">
  <a:tblStyle styleId="{326A8A59-E76F-42D4-8E03-3B925C8FA7EF}" styleName="Table_0">
    <a:wholeTbl>
      <a:tcTxStyle b="off" i="off">
        <a:font>
          <a:latin typeface="Tw Cen MT"/>
          <a:ea typeface="Tw Cen MT"/>
          <a:cs typeface="Tw Cen M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1F0EC"/>
          </a:solidFill>
        </a:fill>
      </a:tcStyle>
    </a:wholeTbl>
    <a:band1H>
      <a:tcTxStyle/>
      <a:tcStyle>
        <a:fill>
          <a:solidFill>
            <a:srgbClr val="E1E0D6"/>
          </a:solidFill>
        </a:fill>
      </a:tcStyle>
    </a:band1H>
    <a:band2H>
      <a:tcTxStyle/>
    </a:band2H>
    <a:band1V>
      <a:tcTxStyle/>
      <a:tcStyle>
        <a:fill>
          <a:solidFill>
            <a:srgbClr val="E1E0D6"/>
          </a:solidFill>
        </a:fill>
      </a:tcStyle>
    </a:band1V>
    <a:band2V>
      <a:tcTxStyle/>
    </a:band2V>
    <a:lastCol>
      <a:tcTxStyle b="on" i="off">
        <a:font>
          <a:latin typeface="Tw Cen MT"/>
          <a:ea typeface="Tw Cen MT"/>
          <a:cs typeface="Tw Cen MT"/>
        </a:font>
        <a:schemeClr val="lt1"/>
      </a:tcTxStyle>
      <a:tcStyle>
        <a:fill>
          <a:solidFill>
            <a:schemeClr val="accent1"/>
          </a:solidFill>
        </a:fill>
      </a:tcStyle>
    </a:lastCol>
    <a:firstCol>
      <a:tcTxStyle b="on" i="off">
        <a:font>
          <a:latin typeface="Tw Cen MT"/>
          <a:ea typeface="Tw Cen MT"/>
          <a:cs typeface="Tw Cen MT"/>
        </a:font>
        <a:schemeClr val="lt1"/>
      </a:tcTxStyle>
      <a:tcStyle>
        <a:fill>
          <a:solidFill>
            <a:schemeClr val="accent1"/>
          </a:solidFill>
        </a:fill>
      </a:tcStyle>
    </a:firstCol>
    <a:lastRow>
      <a:tcTxStyle b="on" i="off">
        <a:font>
          <a:latin typeface="Tw Cen MT"/>
          <a:ea typeface="Tw Cen MT"/>
          <a:cs typeface="Tw Cen MT"/>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w Cen MT"/>
          <a:ea typeface="Tw Cen MT"/>
          <a:cs typeface="Tw Cen MT"/>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Montserrat-italic.fntdata"/><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font" Target="fonts/Montserrat-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Montserrat-bold.fntdata"/><Relationship Id="rId16" Type="http://schemas.openxmlformats.org/officeDocument/2006/relationships/slide" Target="slides/slide11.xml"/><Relationship Id="rId38" Type="http://schemas.openxmlformats.org/officeDocument/2006/relationships/font" Target="fonts/Montserrat-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141" name="Google Shape;14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GB">
                <a:solidFill>
                  <a:srgbClr val="FF0000"/>
                </a:solidFill>
                <a:highlight>
                  <a:srgbClr val="FFFFFF"/>
                </a:highlight>
                <a:latin typeface="Montserrat"/>
                <a:ea typeface="Montserrat"/>
                <a:cs typeface="Montserrat"/>
                <a:sym typeface="Montserrat"/>
              </a:rPr>
              <a:t>Deadlines</a:t>
            </a:r>
            <a:endParaRPr b="0" i="0">
              <a:solidFill>
                <a:srgbClr val="FF0000"/>
              </a:solidFill>
              <a:highlight>
                <a:srgbClr val="FFFFFF"/>
              </a:highlight>
              <a:latin typeface="Montserrat"/>
              <a:ea typeface="Montserrat"/>
              <a:cs typeface="Montserrat"/>
              <a:sym typeface="Montserrat"/>
            </a:endParaRPr>
          </a:p>
          <a:p>
            <a:pPr indent="0" lvl="0" marL="0" rtl="0" algn="l">
              <a:spcBef>
                <a:spcPts val="0"/>
              </a:spcBef>
              <a:spcAft>
                <a:spcPts val="0"/>
              </a:spcAft>
              <a:buNone/>
            </a:pPr>
            <a:r>
              <a:rPr b="0" i="0" lang="en-GB">
                <a:solidFill>
                  <a:srgbClr val="222222"/>
                </a:solidFill>
                <a:highlight>
                  <a:srgbClr val="FFFFFF"/>
                </a:highlight>
                <a:latin typeface="Montserrat"/>
                <a:ea typeface="Montserrat"/>
                <a:cs typeface="Montserrat"/>
                <a:sym typeface="Montserrat"/>
              </a:rPr>
              <a:t>1. The Artificial Intelligence Act shall apply from </a:t>
            </a:r>
            <a:r>
              <a:rPr b="1" i="0" lang="en-GB">
                <a:solidFill>
                  <a:srgbClr val="222222"/>
                </a:solidFill>
                <a:highlight>
                  <a:srgbClr val="FFFFFF"/>
                </a:highlight>
                <a:latin typeface="Montserrat"/>
                <a:ea typeface="Montserrat"/>
                <a:cs typeface="Montserrat"/>
                <a:sym typeface="Montserrat"/>
              </a:rPr>
              <a:t>2 August 2026,</a:t>
            </a:r>
            <a:r>
              <a:rPr b="0" i="0" lang="en-GB">
                <a:solidFill>
                  <a:srgbClr val="222222"/>
                </a:solidFill>
                <a:highlight>
                  <a:srgbClr val="FFFFFF"/>
                </a:highlight>
                <a:latin typeface="Montserrat"/>
                <a:ea typeface="Montserrat"/>
                <a:cs typeface="Montserrat"/>
                <a:sym typeface="Montserrat"/>
              </a:rPr>
              <a:t> with the following exceptions (taking into account the unacceptable risk associated with the use of AI in certain ways).</a:t>
            </a:r>
            <a:endParaRPr/>
          </a:p>
          <a:p>
            <a:pPr indent="0" lvl="0" marL="0" rtl="0" algn="l">
              <a:spcBef>
                <a:spcPts val="0"/>
              </a:spcBef>
              <a:spcAft>
                <a:spcPts val="0"/>
              </a:spcAft>
              <a:buNone/>
            </a:pPr>
            <a:r>
              <a:rPr b="0" i="0" lang="en-GB">
                <a:solidFill>
                  <a:srgbClr val="222222"/>
                </a:solidFill>
                <a:highlight>
                  <a:srgbClr val="FFFFFF"/>
                </a:highlight>
                <a:latin typeface="Montserrat"/>
                <a:ea typeface="Montserrat"/>
                <a:cs typeface="Montserrat"/>
                <a:sym typeface="Montserrat"/>
              </a:rPr>
              <a:t>2. Chapters I and II (general provisions and prohibited AI practices) shall apply from </a:t>
            </a:r>
            <a:r>
              <a:rPr b="1" i="0" lang="en-GB">
                <a:solidFill>
                  <a:srgbClr val="222222"/>
                </a:solidFill>
                <a:highlight>
                  <a:srgbClr val="FFFFFF"/>
                </a:highlight>
                <a:latin typeface="Montserrat"/>
                <a:ea typeface="Montserrat"/>
                <a:cs typeface="Montserrat"/>
                <a:sym typeface="Montserrat"/>
              </a:rPr>
              <a:t>2 February 2025.</a:t>
            </a:r>
            <a:endParaRPr b="0" i="0">
              <a:solidFill>
                <a:srgbClr val="222222"/>
              </a:solidFill>
              <a:highlight>
                <a:srgbClr val="FFFFFF"/>
              </a:highlight>
              <a:latin typeface="Montserrat"/>
              <a:ea typeface="Montserrat"/>
              <a:cs typeface="Montserrat"/>
              <a:sym typeface="Montserrat"/>
            </a:endParaRPr>
          </a:p>
          <a:p>
            <a:pPr indent="0" lvl="0" marL="0" rtl="0" algn="l">
              <a:spcBef>
                <a:spcPts val="0"/>
              </a:spcBef>
              <a:spcAft>
                <a:spcPts val="0"/>
              </a:spcAft>
              <a:buNone/>
            </a:pPr>
            <a:r>
              <a:rPr b="0" i="0" lang="en-GB">
                <a:solidFill>
                  <a:srgbClr val="222222"/>
                </a:solidFill>
                <a:highlight>
                  <a:srgbClr val="FFFFFF"/>
                </a:highlight>
                <a:latin typeface="Montserrat"/>
                <a:ea typeface="Montserrat"/>
                <a:cs typeface="Montserrat"/>
                <a:sym typeface="Montserrat"/>
              </a:rPr>
              <a:t>3. Chapter III Section 4 (Notifying authorities and notified bodies), Chapter V (General Purpose AI models), Chapter VII (Governance), Chapter XII (Penalties) and Article 78 (Confidentiality) shall apply from </a:t>
            </a:r>
            <a:r>
              <a:rPr b="1" i="0" lang="en-GB">
                <a:solidFill>
                  <a:srgbClr val="222222"/>
                </a:solidFill>
                <a:highlight>
                  <a:srgbClr val="FFFFFF"/>
                </a:highlight>
                <a:latin typeface="Montserrat"/>
                <a:ea typeface="Montserrat"/>
                <a:cs typeface="Montserrat"/>
                <a:sym typeface="Montserrat"/>
              </a:rPr>
              <a:t>2 August 2025, </a:t>
            </a:r>
            <a:r>
              <a:rPr b="0" i="0" lang="en-GB">
                <a:solidFill>
                  <a:srgbClr val="222222"/>
                </a:solidFill>
                <a:highlight>
                  <a:srgbClr val="FFFFFF"/>
                </a:highlight>
                <a:latin typeface="Montserrat"/>
                <a:ea typeface="Montserrat"/>
                <a:cs typeface="Montserrat"/>
                <a:sym typeface="Montserrat"/>
              </a:rPr>
              <a:t>with the exception of Article 101 (Fines for providers of general-purpose AI models).</a:t>
            </a:r>
            <a:endParaRPr/>
          </a:p>
          <a:p>
            <a:pPr indent="0" lvl="0" marL="0" rtl="0" algn="l">
              <a:spcBef>
                <a:spcPts val="0"/>
              </a:spcBef>
              <a:spcAft>
                <a:spcPts val="0"/>
              </a:spcAft>
              <a:buNone/>
            </a:pPr>
            <a:r>
              <a:rPr b="0" i="0" lang="en-GB">
                <a:solidFill>
                  <a:srgbClr val="222222"/>
                </a:solidFill>
                <a:highlight>
                  <a:srgbClr val="FFFFFF"/>
                </a:highlight>
                <a:latin typeface="Montserrat"/>
                <a:ea typeface="Montserrat"/>
                <a:cs typeface="Montserrat"/>
                <a:sym typeface="Montserrat"/>
              </a:rPr>
              <a:t>4. Article 6(1) and the corresponding obligations in this Regulation shall apply from </a:t>
            </a:r>
            <a:r>
              <a:rPr b="1" i="0" lang="en-GB">
                <a:solidFill>
                  <a:srgbClr val="222222"/>
                </a:solidFill>
                <a:highlight>
                  <a:srgbClr val="FFFFFF"/>
                </a:highlight>
                <a:latin typeface="Montserrat"/>
                <a:ea typeface="Montserrat"/>
                <a:cs typeface="Montserrat"/>
                <a:sym typeface="Montserrat"/>
              </a:rPr>
              <a:t>2 August 2027.</a:t>
            </a:r>
            <a:endParaRPr b="0" i="0">
              <a:solidFill>
                <a:srgbClr val="222222"/>
              </a:solidFill>
              <a:highlight>
                <a:srgbClr val="FFFFFF"/>
              </a:highlight>
              <a:latin typeface="Montserrat"/>
              <a:ea typeface="Montserrat"/>
              <a:cs typeface="Montserrat"/>
              <a:sym typeface="Montserrat"/>
            </a:endParaRPr>
          </a:p>
          <a:p>
            <a:pPr indent="0" lvl="0" marL="0" rtl="0" algn="l">
              <a:spcBef>
                <a:spcPts val="0"/>
              </a:spcBef>
              <a:spcAft>
                <a:spcPts val="0"/>
              </a:spcAft>
              <a:buNone/>
            </a:pPr>
            <a:r>
              <a:rPr b="0" i="0" lang="en-GB">
                <a:solidFill>
                  <a:srgbClr val="222222"/>
                </a:solidFill>
                <a:highlight>
                  <a:srgbClr val="FFFFFF"/>
                </a:highlight>
                <a:latin typeface="Montserrat"/>
                <a:ea typeface="Montserrat"/>
                <a:cs typeface="Montserrat"/>
                <a:sym typeface="Montserrat"/>
              </a:rPr>
              <a:t>5. According to Article 77 (Powers of authorities protecting fundamental rights), by </a:t>
            </a:r>
            <a:r>
              <a:rPr b="1" i="0" lang="en-GB">
                <a:solidFill>
                  <a:srgbClr val="222222"/>
                </a:solidFill>
                <a:highlight>
                  <a:srgbClr val="FFFFFF"/>
                </a:highlight>
                <a:latin typeface="Montserrat"/>
                <a:ea typeface="Montserrat"/>
                <a:cs typeface="Montserrat"/>
                <a:sym typeface="Montserrat"/>
              </a:rPr>
              <a:t>2 November 2024, </a:t>
            </a:r>
            <a:r>
              <a:rPr b="0" i="0" lang="en-GB">
                <a:solidFill>
                  <a:srgbClr val="222222"/>
                </a:solidFill>
                <a:highlight>
                  <a:srgbClr val="FFFFFF"/>
                </a:highlight>
                <a:latin typeface="Montserrat"/>
                <a:ea typeface="Montserrat"/>
                <a:cs typeface="Montserrat"/>
                <a:sym typeface="Montserrat"/>
              </a:rPr>
              <a:t>each Member State shall identify the public authorities or bodies “which supervise or enforce the respect of obligations under Union law protecting fundamental rights, including the right to non-discrimination, in relation to the use of high-risk AI systems”.</a:t>
            </a:r>
            <a:endParaRPr/>
          </a:p>
          <a:p>
            <a:pPr indent="0" lvl="0" marL="0" rtl="0" algn="l">
              <a:spcBef>
                <a:spcPts val="0"/>
              </a:spcBef>
              <a:spcAft>
                <a:spcPts val="0"/>
              </a:spcAft>
              <a:buNone/>
            </a:pPr>
            <a:r>
              <a:rPr b="0" i="0" lang="en-GB">
                <a:solidFill>
                  <a:srgbClr val="222222"/>
                </a:solidFill>
                <a:highlight>
                  <a:srgbClr val="FFFFFF"/>
                </a:highlight>
                <a:latin typeface="Montserrat"/>
                <a:ea typeface="Montserrat"/>
                <a:cs typeface="Montserrat"/>
                <a:sym typeface="Montserrat"/>
              </a:rPr>
              <a:t>6. The European Commission shall, no later than </a:t>
            </a:r>
            <a:r>
              <a:rPr b="1" i="0" lang="en-GB">
                <a:solidFill>
                  <a:srgbClr val="222222"/>
                </a:solidFill>
                <a:highlight>
                  <a:srgbClr val="FFFFFF"/>
                </a:highlight>
                <a:latin typeface="Montserrat"/>
                <a:ea typeface="Montserrat"/>
                <a:cs typeface="Montserrat"/>
                <a:sym typeface="Montserrat"/>
              </a:rPr>
              <a:t>2 February 2026, </a:t>
            </a:r>
            <a:r>
              <a:rPr b="0" i="0" lang="en-GB">
                <a:solidFill>
                  <a:srgbClr val="222222"/>
                </a:solidFill>
                <a:highlight>
                  <a:srgbClr val="FFFFFF"/>
                </a:highlight>
                <a:latin typeface="Montserrat"/>
                <a:ea typeface="Montserrat"/>
                <a:cs typeface="Montserrat"/>
                <a:sym typeface="Montserrat"/>
              </a:rPr>
              <a:t>provide guidelines specifying the practical implementation of Article 6 (Classification rules for high-risk AI systems) in line with Article 96 (Guidelines from the Commission on the implementation of this Regulation) together with a comprehensive list of practical examples of use cases of AI systems that are high-risk and not high-risk.</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171" name="Google Shape;17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sp>
        <p:nvSpPr>
          <p:cNvPr id="17" name="Google Shape;17;p34"/>
          <p:cNvSpPr/>
          <p:nvPr/>
        </p:nvSpPr>
        <p:spPr>
          <a:xfrm>
            <a:off x="0" y="-1"/>
            <a:ext cx="12192000" cy="4572001"/>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4"/>
          <p:cNvSpPr txBox="1"/>
          <p:nvPr>
            <p:ph type="ctr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64132"/>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4"/>
          <p:cNvSpPr txBox="1"/>
          <p:nvPr>
            <p:ph idx="1" type="subTitle"/>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800"/>
              <a:buNone/>
              <a:defRPr sz="1800">
                <a:solidFill>
                  <a:srgbClr val="464132"/>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p:txBody>
      </p:sp>
      <p:sp>
        <p:nvSpPr>
          <p:cNvPr id="20" name="Google Shape;20;p34"/>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4"/>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4"/>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cxnSp>
        <p:nvCxnSpPr>
          <p:cNvPr id="23" name="Google Shape;23;p34"/>
          <p:cNvCxnSpPr/>
          <p:nvPr/>
        </p:nvCxnSpPr>
        <p:spPr>
          <a:xfrm rot="10800000">
            <a:off x="8386842" y="5264106"/>
            <a:ext cx="0" cy="9144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4" name="Shape 74"/>
        <p:cNvGrpSpPr/>
        <p:nvPr/>
      </p:nvGrpSpPr>
      <p:grpSpPr>
        <a:xfrm>
          <a:off x="0" y="0"/>
          <a:ext cx="0" cy="0"/>
          <a:chOff x="0" y="0"/>
          <a:chExt cx="0" cy="0"/>
        </a:xfrm>
      </p:grpSpPr>
      <p:sp>
        <p:nvSpPr>
          <p:cNvPr id="75" name="Google Shape;75;p43"/>
          <p:cNvSpPr txBox="1"/>
          <p:nvPr>
            <p:ph type="title"/>
          </p:nvPr>
        </p:nvSpPr>
        <p:spPr>
          <a:xfrm>
            <a:off x="1024128" y="471509"/>
            <a:ext cx="4389120" cy="1737360"/>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rgbClr val="464132"/>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3"/>
          <p:cNvSpPr txBox="1"/>
          <p:nvPr>
            <p:ph idx="1" type="body"/>
          </p:nvPr>
        </p:nvSpPr>
        <p:spPr>
          <a:xfrm>
            <a:off x="5715000" y="822960"/>
            <a:ext cx="5678424" cy="5184648"/>
          </a:xfrm>
          <a:prstGeom prst="rect">
            <a:avLst/>
          </a:prstGeom>
          <a:noFill/>
          <a:ln>
            <a:noFill/>
          </a:ln>
        </p:spPr>
        <p:txBody>
          <a:bodyPr anchorCtr="0" anchor="t" bIns="45700" lIns="45700" spcFirstLastPara="1" rIns="45700" wrap="square" tIns="45700">
            <a:normAutofit/>
          </a:bodyPr>
          <a:lstStyle>
            <a:lvl1pPr indent="-381000" lvl="0" marL="457200" algn="l">
              <a:lnSpc>
                <a:spcPct val="90000"/>
              </a:lnSpc>
              <a:spcBef>
                <a:spcPts val="1200"/>
              </a:spcBef>
              <a:spcAft>
                <a:spcPts val="0"/>
              </a:spcAft>
              <a:buSzPts val="2400"/>
              <a:buChar char=" "/>
              <a:defRPr sz="2400"/>
            </a:lvl1pPr>
            <a:lvl2pPr indent="-355600" lvl="1" marL="914400" algn="l">
              <a:lnSpc>
                <a:spcPct val="90000"/>
              </a:lnSpc>
              <a:spcBef>
                <a:spcPts val="200"/>
              </a:spcBef>
              <a:spcAft>
                <a:spcPts val="0"/>
              </a:spcAft>
              <a:buSzPts val="2000"/>
              <a:buChar char="🢝"/>
              <a:defRPr sz="2000"/>
            </a:lvl2pPr>
            <a:lvl3pPr indent="-330200" lvl="2" marL="1371600" algn="l">
              <a:lnSpc>
                <a:spcPct val="90000"/>
              </a:lnSpc>
              <a:spcBef>
                <a:spcPts val="400"/>
              </a:spcBef>
              <a:spcAft>
                <a:spcPts val="0"/>
              </a:spcAft>
              <a:buSzPts val="1600"/>
              <a:buChar char="🢝"/>
              <a:defRPr sz="16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77" name="Google Shape;77;p43"/>
          <p:cNvSpPr txBox="1"/>
          <p:nvPr>
            <p:ph idx="2" type="body"/>
          </p:nvPr>
        </p:nvSpPr>
        <p:spPr>
          <a:xfrm>
            <a:off x="1024128" y="2257506"/>
            <a:ext cx="4389120" cy="3762294"/>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600"/>
              </a:spcBef>
              <a:spcAft>
                <a:spcPts val="0"/>
              </a:spcAft>
              <a:buSzPts val="1600"/>
              <a:buNone/>
              <a:defRPr sz="16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8" name="Google Shape;78;p43"/>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3"/>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43"/>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81" name="Shape 81"/>
        <p:cNvGrpSpPr/>
        <p:nvPr/>
      </p:nvGrpSpPr>
      <p:grpSpPr>
        <a:xfrm>
          <a:off x="0" y="0"/>
          <a:ext cx="0" cy="0"/>
          <a:chOff x="0" y="0"/>
          <a:chExt cx="0" cy="0"/>
        </a:xfrm>
      </p:grpSpPr>
      <p:sp>
        <p:nvSpPr>
          <p:cNvPr id="82" name="Google Shape;82;p44"/>
          <p:cNvSpPr txBox="1"/>
          <p:nvPr>
            <p:ph type="title"/>
          </p:nvPr>
        </p:nvSpPr>
        <p:spPr>
          <a:xfrm>
            <a:off x="457200" y="4960138"/>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64132"/>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44"/>
          <p:cNvSpPr/>
          <p:nvPr>
            <p:ph idx="2" type="pic"/>
          </p:nvPr>
        </p:nvSpPr>
        <p:spPr>
          <a:xfrm>
            <a:off x="0" y="-1"/>
            <a:ext cx="12188952" cy="4572000"/>
          </a:xfrm>
          <a:prstGeom prst="rect">
            <a:avLst/>
          </a:prstGeom>
          <a:solidFill>
            <a:srgbClr val="C3D7D7"/>
          </a:solidFill>
          <a:ln>
            <a:noFill/>
          </a:ln>
        </p:spPr>
      </p:sp>
      <p:sp>
        <p:nvSpPr>
          <p:cNvPr id="84" name="Google Shape;84;p44"/>
          <p:cNvSpPr txBox="1"/>
          <p:nvPr>
            <p:ph idx="1" type="body"/>
          </p:nvPr>
        </p:nvSpPr>
        <p:spPr>
          <a:xfrm>
            <a:off x="8610600" y="4960138"/>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464132"/>
                </a:solidFill>
              </a:defRPr>
            </a:lvl1pPr>
            <a:lvl2pPr indent="-228600" lvl="1" marL="914400" algn="l">
              <a:lnSpc>
                <a:spcPct val="90000"/>
              </a:lnSpc>
              <a:spcBef>
                <a:spcPts val="200"/>
              </a:spcBef>
              <a:spcAft>
                <a:spcPts val="0"/>
              </a:spcAft>
              <a:buSzPts val="1400"/>
              <a:buNone/>
              <a:defRPr sz="1400"/>
            </a:lvl2pPr>
            <a:lvl3pPr indent="-228600" lvl="2" marL="1371600" algn="l">
              <a:lnSpc>
                <a:spcPct val="90000"/>
              </a:lnSpc>
              <a:spcBef>
                <a:spcPts val="400"/>
              </a:spcBef>
              <a:spcAft>
                <a:spcPts val="0"/>
              </a:spcAft>
              <a:buSzPts val="1200"/>
              <a:buNone/>
              <a:defRPr sz="1200"/>
            </a:lvl3pPr>
            <a:lvl4pPr indent="-228600" lvl="3" marL="1828800" algn="l">
              <a:lnSpc>
                <a:spcPct val="90000"/>
              </a:lnSpc>
              <a:spcBef>
                <a:spcPts val="400"/>
              </a:spcBef>
              <a:spcAft>
                <a:spcPts val="0"/>
              </a:spcAft>
              <a:buSzPts val="1000"/>
              <a:buNone/>
              <a:defRPr sz="1000"/>
            </a:lvl4pPr>
            <a:lvl5pPr indent="-228600" lvl="4" marL="2286000" algn="l">
              <a:lnSpc>
                <a:spcPct val="90000"/>
              </a:lnSpc>
              <a:spcBef>
                <a:spcPts val="400"/>
              </a:spcBef>
              <a:spcAft>
                <a:spcPts val="0"/>
              </a:spcAft>
              <a:buSzPts val="1000"/>
              <a:buNone/>
              <a:defRPr sz="1000"/>
            </a:lvl5pPr>
            <a:lvl6pPr indent="-228600" lvl="5" marL="2743200" algn="l">
              <a:lnSpc>
                <a:spcPct val="90000"/>
              </a:lnSpc>
              <a:spcBef>
                <a:spcPts val="400"/>
              </a:spcBef>
              <a:spcAft>
                <a:spcPts val="0"/>
              </a:spcAft>
              <a:buSzPts val="1000"/>
              <a:buNone/>
              <a:defRPr sz="1000"/>
            </a:lvl6pPr>
            <a:lvl7pPr indent="-228600" lvl="6" marL="3200400" algn="l">
              <a:lnSpc>
                <a:spcPct val="90000"/>
              </a:lnSpc>
              <a:spcBef>
                <a:spcPts val="400"/>
              </a:spcBef>
              <a:spcAft>
                <a:spcPts val="0"/>
              </a:spcAft>
              <a:buSzPts val="1000"/>
              <a:buNone/>
              <a:defRPr sz="1000"/>
            </a:lvl7pPr>
            <a:lvl8pPr indent="-228600" lvl="7" marL="3657600" algn="l">
              <a:lnSpc>
                <a:spcPct val="90000"/>
              </a:lnSpc>
              <a:spcBef>
                <a:spcPts val="400"/>
              </a:spcBef>
              <a:spcAft>
                <a:spcPts val="0"/>
              </a:spcAft>
              <a:buSzPts val="1000"/>
              <a:buNone/>
              <a:defRPr sz="1000"/>
            </a:lvl8pPr>
            <a:lvl9pPr indent="-228600" lvl="8" marL="4114800" algn="l">
              <a:lnSpc>
                <a:spcPct val="90000"/>
              </a:lnSpc>
              <a:spcBef>
                <a:spcPts val="400"/>
              </a:spcBef>
              <a:spcAft>
                <a:spcPts val="400"/>
              </a:spcAft>
              <a:buSzPts val="1000"/>
              <a:buNone/>
              <a:defRPr sz="1000"/>
            </a:lvl9pPr>
          </a:lstStyle>
          <a:p/>
        </p:txBody>
      </p:sp>
      <p:sp>
        <p:nvSpPr>
          <p:cNvPr id="85" name="Google Shape;85;p44"/>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44"/>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44"/>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cxnSp>
        <p:nvCxnSpPr>
          <p:cNvPr id="88" name="Google Shape;88;p44"/>
          <p:cNvCxnSpPr/>
          <p:nvPr/>
        </p:nvCxnSpPr>
        <p:spPr>
          <a:xfrm rot="10800000">
            <a:off x="8386842" y="5264106"/>
            <a:ext cx="0" cy="9144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9" name="Shape 89"/>
        <p:cNvGrpSpPr/>
        <p:nvPr/>
      </p:nvGrpSpPr>
      <p:grpSpPr>
        <a:xfrm>
          <a:off x="0" y="0"/>
          <a:ext cx="0" cy="0"/>
          <a:chOff x="0" y="0"/>
          <a:chExt cx="0" cy="0"/>
        </a:xfrm>
      </p:grpSpPr>
      <p:sp>
        <p:nvSpPr>
          <p:cNvPr id="90" name="Google Shape;90;p45"/>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45"/>
          <p:cNvSpPr txBox="1"/>
          <p:nvPr>
            <p:ph idx="1" type="body"/>
          </p:nvPr>
        </p:nvSpPr>
        <p:spPr>
          <a:xfrm rot="5400000">
            <a:off x="3872484" y="-562355"/>
            <a:ext cx="4023360" cy="9720071"/>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2" name="Google Shape;92;p45"/>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45"/>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45"/>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95" name="Shape 95"/>
        <p:cNvGrpSpPr/>
        <p:nvPr/>
      </p:nvGrpSpPr>
      <p:grpSpPr>
        <a:xfrm>
          <a:off x="0" y="0"/>
          <a:ext cx="0" cy="0"/>
          <a:chOff x="0" y="0"/>
          <a:chExt cx="0" cy="0"/>
        </a:xfrm>
      </p:grpSpPr>
      <p:sp>
        <p:nvSpPr>
          <p:cNvPr id="96" name="Google Shape;96;p46"/>
          <p:cNvSpPr txBox="1"/>
          <p:nvPr>
            <p:ph type="title"/>
          </p:nvPr>
        </p:nvSpPr>
        <p:spPr>
          <a:xfrm rot="5400000">
            <a:off x="7334250" y="2152650"/>
            <a:ext cx="5410200" cy="2628900"/>
          </a:xfrm>
          <a:prstGeom prst="rect">
            <a:avLst/>
          </a:prstGeom>
          <a:noFill/>
          <a:ln>
            <a:noFill/>
          </a:ln>
        </p:spPr>
        <p:txBody>
          <a:bodyPr anchorCtr="0" anchor="ctr" bIns="91425" lIns="45700" spcFirstLastPara="1" rIns="45700" wrap="square" tIns="91425">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46"/>
          <p:cNvSpPr txBox="1"/>
          <p:nvPr>
            <p:ph idx="1" type="body"/>
          </p:nvPr>
        </p:nvSpPr>
        <p:spPr>
          <a:xfrm rot="5400000">
            <a:off x="2076450" y="-323850"/>
            <a:ext cx="5410200" cy="758190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8" name="Google Shape;98;p46"/>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46"/>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46"/>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cxnSp>
        <p:nvCxnSpPr>
          <p:cNvPr id="101" name="Google Shape;101;p46"/>
          <p:cNvCxnSpPr/>
          <p:nvPr/>
        </p:nvCxnSpPr>
        <p:spPr>
          <a:xfrm rot="10800000">
            <a:off x="10058400" y="59263"/>
            <a:ext cx="0" cy="9144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35"/>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5"/>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7" name="Google Shape;27;p35"/>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5"/>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5"/>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0" name="Shape 30"/>
        <p:cNvGrpSpPr/>
        <p:nvPr/>
      </p:nvGrpSpPr>
      <p:grpSpPr>
        <a:xfrm>
          <a:off x="0" y="0"/>
          <a:ext cx="0" cy="0"/>
          <a:chOff x="0" y="0"/>
          <a:chExt cx="0" cy="0"/>
        </a:xfrm>
      </p:grpSpPr>
      <p:sp>
        <p:nvSpPr>
          <p:cNvPr id="31" name="Google Shape;31;p36"/>
          <p:cNvSpPr txBox="1"/>
          <p:nvPr>
            <p:ph type="title"/>
          </p:nvPr>
        </p:nvSpPr>
        <p:spPr>
          <a:xfrm>
            <a:off x="468923" y="227013"/>
            <a:ext cx="11254154" cy="649224"/>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36"/>
          <p:cNvSpPr txBox="1"/>
          <p:nvPr>
            <p:ph idx="1" type="body"/>
          </p:nvPr>
        </p:nvSpPr>
        <p:spPr>
          <a:xfrm>
            <a:off x="468923" y="1078992"/>
            <a:ext cx="11254154" cy="5166360"/>
          </a:xfrm>
          <a:prstGeom prst="rect">
            <a:avLst/>
          </a:prstGeom>
          <a:noFill/>
          <a:ln>
            <a:noFill/>
          </a:ln>
        </p:spPr>
        <p:txBody>
          <a:bodyPr anchorCtr="0" anchor="t" bIns="45700" lIns="45700" spcFirstLastPara="1" rIns="45700" wrap="square" tIns="45700">
            <a:noAutofit/>
          </a:bodyPr>
          <a:lstStyle>
            <a:lvl1pPr indent="-342900" lvl="0" marL="457200" algn="l">
              <a:lnSpc>
                <a:spcPct val="90000"/>
              </a:lnSpc>
              <a:spcBef>
                <a:spcPts val="1200"/>
              </a:spcBef>
              <a:spcAft>
                <a:spcPts val="0"/>
              </a:spcAft>
              <a:buSzPts val="1800"/>
              <a:buFont typeface="Arial"/>
              <a:buChar char="•"/>
              <a:defRPr sz="1800">
                <a:solidFill>
                  <a:schemeClr val="dk2"/>
                </a:solidFill>
              </a:defRPr>
            </a:lvl1pPr>
            <a:lvl2pPr indent="-330200" lvl="1" marL="914400" algn="l">
              <a:lnSpc>
                <a:spcPct val="90000"/>
              </a:lnSpc>
              <a:spcBef>
                <a:spcPts val="400"/>
              </a:spcBef>
              <a:spcAft>
                <a:spcPts val="0"/>
              </a:spcAft>
              <a:buClr>
                <a:schemeClr val="dk2"/>
              </a:buClr>
              <a:buSzPts val="1600"/>
              <a:buFont typeface="Arial"/>
              <a:buChar char="–"/>
              <a:defRPr sz="1600">
                <a:solidFill>
                  <a:schemeClr val="dk2"/>
                </a:solidFill>
              </a:defRPr>
            </a:lvl2pPr>
            <a:lvl3pPr indent="-317500" lvl="2" marL="1371600" algn="l">
              <a:lnSpc>
                <a:spcPct val="90000"/>
              </a:lnSpc>
              <a:spcBef>
                <a:spcPts val="400"/>
              </a:spcBef>
              <a:spcAft>
                <a:spcPts val="0"/>
              </a:spcAft>
              <a:buSzPts val="1400"/>
              <a:buFont typeface="Arial"/>
              <a:buChar char="•"/>
              <a:defRPr sz="1400">
                <a:solidFill>
                  <a:schemeClr val="dk2"/>
                </a:solidFill>
              </a:defRPr>
            </a:lvl3pPr>
            <a:lvl4pPr indent="-304800" lvl="3" marL="1828800" algn="l">
              <a:lnSpc>
                <a:spcPct val="90000"/>
              </a:lnSpc>
              <a:spcBef>
                <a:spcPts val="400"/>
              </a:spcBef>
              <a:spcAft>
                <a:spcPts val="0"/>
              </a:spcAft>
              <a:buSzPts val="1200"/>
              <a:buFont typeface="Arial"/>
              <a:buChar char="–"/>
              <a:defRPr sz="1200">
                <a:solidFill>
                  <a:schemeClr val="dk2"/>
                </a:solidFill>
              </a:defRPr>
            </a:lvl4pPr>
            <a:lvl5pPr indent="-298450" lvl="4" marL="2286000" algn="l">
              <a:lnSpc>
                <a:spcPct val="90000"/>
              </a:lnSpc>
              <a:spcBef>
                <a:spcPts val="400"/>
              </a:spcBef>
              <a:spcAft>
                <a:spcPts val="0"/>
              </a:spcAft>
              <a:buSzPts val="1100"/>
              <a:buFont typeface="Arial"/>
              <a:buChar char="•"/>
              <a:defRPr sz="1100">
                <a:solidFill>
                  <a:schemeClr val="dk2"/>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3" name="Google Shape;33;p36"/>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6"/>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35" name="Shape 35"/>
        <p:cNvGrpSpPr/>
        <p:nvPr/>
      </p:nvGrpSpPr>
      <p:grpSpPr>
        <a:xfrm>
          <a:off x="0" y="0"/>
          <a:ext cx="0" cy="0"/>
          <a:chOff x="0" y="0"/>
          <a:chExt cx="0" cy="0"/>
        </a:xfrm>
      </p:grpSpPr>
      <p:sp>
        <p:nvSpPr>
          <p:cNvPr id="36" name="Google Shape;36;p37"/>
          <p:cNvSpPr txBox="1"/>
          <p:nvPr>
            <p:ph type="title"/>
          </p:nvPr>
        </p:nvSpPr>
        <p:spPr>
          <a:xfrm>
            <a:off x="472205" y="227013"/>
            <a:ext cx="11254154" cy="649224"/>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37"/>
          <p:cNvSpPr txBox="1"/>
          <p:nvPr>
            <p:ph idx="1" type="body"/>
          </p:nvPr>
        </p:nvSpPr>
        <p:spPr>
          <a:xfrm>
            <a:off x="472206" y="1078992"/>
            <a:ext cx="5514535" cy="5166360"/>
          </a:xfrm>
          <a:prstGeom prst="rect">
            <a:avLst/>
          </a:prstGeom>
          <a:noFill/>
          <a:ln>
            <a:noFill/>
          </a:ln>
        </p:spPr>
        <p:txBody>
          <a:bodyPr anchorCtr="0" anchor="t" bIns="45700" lIns="45700" spcFirstLastPara="1" rIns="45700" wrap="square" tIns="45700">
            <a:noAutofit/>
          </a:bodyPr>
          <a:lstStyle>
            <a:lvl1pPr indent="-342900" lvl="0" marL="457200" algn="l">
              <a:lnSpc>
                <a:spcPct val="90000"/>
              </a:lnSpc>
              <a:spcBef>
                <a:spcPts val="1200"/>
              </a:spcBef>
              <a:spcAft>
                <a:spcPts val="0"/>
              </a:spcAft>
              <a:buSzPts val="1800"/>
              <a:buChar char=" "/>
              <a:defRPr sz="1800">
                <a:solidFill>
                  <a:schemeClr val="dk2"/>
                </a:solidFill>
              </a:defRPr>
            </a:lvl1pPr>
            <a:lvl2pPr indent="-330200" lvl="1" marL="914400" algn="l">
              <a:lnSpc>
                <a:spcPct val="90000"/>
              </a:lnSpc>
              <a:spcBef>
                <a:spcPts val="400"/>
              </a:spcBef>
              <a:spcAft>
                <a:spcPts val="0"/>
              </a:spcAft>
              <a:buClr>
                <a:schemeClr val="dk2"/>
              </a:buClr>
              <a:buSzPts val="1600"/>
              <a:buFont typeface="Arial"/>
              <a:buChar char="–"/>
              <a:defRPr sz="1600">
                <a:solidFill>
                  <a:schemeClr val="dk2"/>
                </a:solidFill>
              </a:defRPr>
            </a:lvl2pPr>
            <a:lvl3pPr indent="-317500" lvl="2" marL="1371600" algn="l">
              <a:lnSpc>
                <a:spcPct val="90000"/>
              </a:lnSpc>
              <a:spcBef>
                <a:spcPts val="400"/>
              </a:spcBef>
              <a:spcAft>
                <a:spcPts val="0"/>
              </a:spcAft>
              <a:buSzPts val="1400"/>
              <a:buFont typeface="Arial"/>
              <a:buChar char="•"/>
              <a:defRPr sz="1400">
                <a:solidFill>
                  <a:schemeClr val="dk2"/>
                </a:solidFill>
              </a:defRPr>
            </a:lvl3pPr>
            <a:lvl4pPr indent="-304800" lvl="3" marL="1828800" algn="l">
              <a:lnSpc>
                <a:spcPct val="90000"/>
              </a:lnSpc>
              <a:spcBef>
                <a:spcPts val="400"/>
              </a:spcBef>
              <a:spcAft>
                <a:spcPts val="0"/>
              </a:spcAft>
              <a:buSzPts val="1200"/>
              <a:buFont typeface="Arial"/>
              <a:buChar char="–"/>
              <a:defRPr sz="1200">
                <a:solidFill>
                  <a:schemeClr val="dk2"/>
                </a:solidFill>
              </a:defRPr>
            </a:lvl4pPr>
            <a:lvl5pPr indent="-298450" lvl="4" marL="2286000" algn="l">
              <a:lnSpc>
                <a:spcPct val="90000"/>
              </a:lnSpc>
              <a:spcBef>
                <a:spcPts val="400"/>
              </a:spcBef>
              <a:spcAft>
                <a:spcPts val="0"/>
              </a:spcAft>
              <a:buSzPts val="1100"/>
              <a:buFont typeface="Arial"/>
              <a:buChar char="•"/>
              <a:defRPr sz="1100">
                <a:solidFill>
                  <a:schemeClr val="dk2"/>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8" name="Google Shape;38;p37"/>
          <p:cNvSpPr txBox="1"/>
          <p:nvPr>
            <p:ph idx="2" type="body"/>
          </p:nvPr>
        </p:nvSpPr>
        <p:spPr>
          <a:xfrm>
            <a:off x="6211824" y="1078992"/>
            <a:ext cx="5514535" cy="5166360"/>
          </a:xfrm>
          <a:prstGeom prst="rect">
            <a:avLst/>
          </a:prstGeom>
          <a:noFill/>
          <a:ln>
            <a:noFill/>
          </a:ln>
        </p:spPr>
        <p:txBody>
          <a:bodyPr anchorCtr="0" anchor="t" bIns="45700" lIns="45700" spcFirstLastPara="1" rIns="45700" wrap="square" tIns="45700">
            <a:noAutofit/>
          </a:bodyPr>
          <a:lstStyle>
            <a:lvl1pPr indent="-342900" lvl="0" marL="457200" algn="l">
              <a:lnSpc>
                <a:spcPct val="90000"/>
              </a:lnSpc>
              <a:spcBef>
                <a:spcPts val="1200"/>
              </a:spcBef>
              <a:spcAft>
                <a:spcPts val="0"/>
              </a:spcAft>
              <a:buSzPts val="1800"/>
              <a:buChar char=" "/>
              <a:defRPr sz="1800">
                <a:solidFill>
                  <a:schemeClr val="dk2"/>
                </a:solidFill>
              </a:defRPr>
            </a:lvl1pPr>
            <a:lvl2pPr indent="-330200" lvl="1" marL="914400" algn="l">
              <a:lnSpc>
                <a:spcPct val="90000"/>
              </a:lnSpc>
              <a:spcBef>
                <a:spcPts val="400"/>
              </a:spcBef>
              <a:spcAft>
                <a:spcPts val="0"/>
              </a:spcAft>
              <a:buClr>
                <a:schemeClr val="dk2"/>
              </a:buClr>
              <a:buSzPts val="1600"/>
              <a:buFont typeface="Arial"/>
              <a:buChar char="–"/>
              <a:defRPr sz="1600">
                <a:solidFill>
                  <a:schemeClr val="dk2"/>
                </a:solidFill>
              </a:defRPr>
            </a:lvl2pPr>
            <a:lvl3pPr indent="-317500" lvl="2" marL="1371600" algn="l">
              <a:lnSpc>
                <a:spcPct val="90000"/>
              </a:lnSpc>
              <a:spcBef>
                <a:spcPts val="400"/>
              </a:spcBef>
              <a:spcAft>
                <a:spcPts val="0"/>
              </a:spcAft>
              <a:buSzPts val="1400"/>
              <a:buFont typeface="Arial"/>
              <a:buChar char="•"/>
              <a:defRPr sz="1400">
                <a:solidFill>
                  <a:schemeClr val="dk2"/>
                </a:solidFill>
              </a:defRPr>
            </a:lvl3pPr>
            <a:lvl4pPr indent="-304800" lvl="3" marL="1828800" algn="l">
              <a:lnSpc>
                <a:spcPct val="90000"/>
              </a:lnSpc>
              <a:spcBef>
                <a:spcPts val="400"/>
              </a:spcBef>
              <a:spcAft>
                <a:spcPts val="0"/>
              </a:spcAft>
              <a:buSzPts val="1200"/>
              <a:buFont typeface="Arial"/>
              <a:buChar char="–"/>
              <a:defRPr sz="1200">
                <a:solidFill>
                  <a:schemeClr val="dk2"/>
                </a:solidFill>
              </a:defRPr>
            </a:lvl4pPr>
            <a:lvl5pPr indent="-298450" lvl="4" marL="2286000" algn="l">
              <a:lnSpc>
                <a:spcPct val="90000"/>
              </a:lnSpc>
              <a:spcBef>
                <a:spcPts val="400"/>
              </a:spcBef>
              <a:spcAft>
                <a:spcPts val="0"/>
              </a:spcAft>
              <a:buSzPts val="1100"/>
              <a:buFont typeface="Arial"/>
              <a:buChar char="•"/>
              <a:defRPr sz="1100">
                <a:solidFill>
                  <a:schemeClr val="dk2"/>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9" name="Google Shape;39;p37"/>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7"/>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41" name="Shape 41"/>
        <p:cNvGrpSpPr/>
        <p:nvPr/>
      </p:nvGrpSpPr>
      <p:grpSpPr>
        <a:xfrm>
          <a:off x="0" y="0"/>
          <a:ext cx="0" cy="0"/>
          <a:chOff x="0" y="0"/>
          <a:chExt cx="0" cy="0"/>
        </a:xfrm>
      </p:grpSpPr>
      <p:sp>
        <p:nvSpPr>
          <p:cNvPr id="42" name="Google Shape;42;p38"/>
          <p:cNvSpPr/>
          <p:nvPr/>
        </p:nvSpPr>
        <p:spPr>
          <a:xfrm>
            <a:off x="0" y="-1"/>
            <a:ext cx="12192000" cy="4572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38"/>
          <p:cNvSpPr txBox="1"/>
          <p:nvPr>
            <p:ph type="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64132"/>
              </a:buClr>
              <a:buSzPts val="5000"/>
              <a:buFont typeface="Twentieth Century"/>
              <a:buNone/>
              <a:defRPr b="0"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38"/>
          <p:cNvSpPr txBox="1"/>
          <p:nvPr>
            <p:ph idx="1" type="body"/>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464132"/>
                </a:solidFill>
              </a:defRPr>
            </a:lvl1pPr>
            <a:lvl2pPr indent="-228600" lvl="1" marL="914400" algn="l">
              <a:lnSpc>
                <a:spcPct val="90000"/>
              </a:lnSpc>
              <a:spcBef>
                <a:spcPts val="200"/>
              </a:spcBef>
              <a:spcAft>
                <a:spcPts val="0"/>
              </a:spcAft>
              <a:buSzPts val="1800"/>
              <a:buNone/>
              <a:defRPr sz="1800">
                <a:solidFill>
                  <a:srgbClr val="8C8B8A"/>
                </a:solidFill>
              </a:defRPr>
            </a:lvl2pPr>
            <a:lvl3pPr indent="-228600" lvl="2" marL="1371600" algn="l">
              <a:lnSpc>
                <a:spcPct val="90000"/>
              </a:lnSpc>
              <a:spcBef>
                <a:spcPts val="400"/>
              </a:spcBef>
              <a:spcAft>
                <a:spcPts val="0"/>
              </a:spcAft>
              <a:buSzPts val="1600"/>
              <a:buNone/>
              <a:defRPr sz="1600">
                <a:solidFill>
                  <a:srgbClr val="8C8B8A"/>
                </a:solidFill>
              </a:defRPr>
            </a:lvl3pPr>
            <a:lvl4pPr indent="-228600" lvl="3" marL="1828800" algn="l">
              <a:lnSpc>
                <a:spcPct val="90000"/>
              </a:lnSpc>
              <a:spcBef>
                <a:spcPts val="400"/>
              </a:spcBef>
              <a:spcAft>
                <a:spcPts val="0"/>
              </a:spcAft>
              <a:buSzPts val="1400"/>
              <a:buNone/>
              <a:defRPr sz="1400">
                <a:solidFill>
                  <a:srgbClr val="8C8B8A"/>
                </a:solidFill>
              </a:defRPr>
            </a:lvl4pPr>
            <a:lvl5pPr indent="-228600" lvl="4" marL="2286000" algn="l">
              <a:lnSpc>
                <a:spcPct val="90000"/>
              </a:lnSpc>
              <a:spcBef>
                <a:spcPts val="400"/>
              </a:spcBef>
              <a:spcAft>
                <a:spcPts val="0"/>
              </a:spcAft>
              <a:buSzPts val="1400"/>
              <a:buNone/>
              <a:defRPr sz="1400">
                <a:solidFill>
                  <a:srgbClr val="8C8B8A"/>
                </a:solidFill>
              </a:defRPr>
            </a:lvl5pPr>
            <a:lvl6pPr indent="-228600" lvl="5" marL="2743200" algn="l">
              <a:lnSpc>
                <a:spcPct val="90000"/>
              </a:lnSpc>
              <a:spcBef>
                <a:spcPts val="400"/>
              </a:spcBef>
              <a:spcAft>
                <a:spcPts val="0"/>
              </a:spcAft>
              <a:buSzPts val="1400"/>
              <a:buNone/>
              <a:defRPr sz="1400">
                <a:solidFill>
                  <a:srgbClr val="8C8B8A"/>
                </a:solidFill>
              </a:defRPr>
            </a:lvl6pPr>
            <a:lvl7pPr indent="-228600" lvl="6" marL="3200400" algn="l">
              <a:lnSpc>
                <a:spcPct val="90000"/>
              </a:lnSpc>
              <a:spcBef>
                <a:spcPts val="400"/>
              </a:spcBef>
              <a:spcAft>
                <a:spcPts val="0"/>
              </a:spcAft>
              <a:buSzPts val="1400"/>
              <a:buNone/>
              <a:defRPr sz="1400">
                <a:solidFill>
                  <a:srgbClr val="8C8B8A"/>
                </a:solidFill>
              </a:defRPr>
            </a:lvl7pPr>
            <a:lvl8pPr indent="-228600" lvl="7" marL="3657600" algn="l">
              <a:lnSpc>
                <a:spcPct val="90000"/>
              </a:lnSpc>
              <a:spcBef>
                <a:spcPts val="400"/>
              </a:spcBef>
              <a:spcAft>
                <a:spcPts val="0"/>
              </a:spcAft>
              <a:buSzPts val="1400"/>
              <a:buNone/>
              <a:defRPr sz="1400">
                <a:solidFill>
                  <a:srgbClr val="8C8B8A"/>
                </a:solidFill>
              </a:defRPr>
            </a:lvl8pPr>
            <a:lvl9pPr indent="-228600" lvl="8" marL="4114800" algn="l">
              <a:lnSpc>
                <a:spcPct val="90000"/>
              </a:lnSpc>
              <a:spcBef>
                <a:spcPts val="400"/>
              </a:spcBef>
              <a:spcAft>
                <a:spcPts val="400"/>
              </a:spcAft>
              <a:buSzPts val="1400"/>
              <a:buNone/>
              <a:defRPr sz="1400">
                <a:solidFill>
                  <a:srgbClr val="8C8B8A"/>
                </a:solidFill>
              </a:defRPr>
            </a:lvl9pPr>
          </a:lstStyle>
          <a:p/>
        </p:txBody>
      </p:sp>
      <p:sp>
        <p:nvSpPr>
          <p:cNvPr id="45" name="Google Shape;45;p38"/>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8"/>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8"/>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cxnSp>
        <p:nvCxnSpPr>
          <p:cNvPr id="48" name="Google Shape;48;p38"/>
          <p:cNvCxnSpPr/>
          <p:nvPr/>
        </p:nvCxnSpPr>
        <p:spPr>
          <a:xfrm rot="10800000">
            <a:off x="8386842" y="5264106"/>
            <a:ext cx="0" cy="914400"/>
          </a:xfrm>
          <a:prstGeom prst="straightConnector1">
            <a:avLst/>
          </a:prstGeom>
          <a:noFill/>
          <a:ln cap="flat" cmpd="sng" w="19050">
            <a:solidFill>
              <a:schemeClr val="accent3"/>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9" name="Shape 49"/>
        <p:cNvGrpSpPr/>
        <p:nvPr/>
      </p:nvGrpSpPr>
      <p:grpSpPr>
        <a:xfrm>
          <a:off x="0" y="0"/>
          <a:ext cx="0" cy="0"/>
          <a:chOff x="0" y="0"/>
          <a:chExt cx="0" cy="0"/>
        </a:xfrm>
      </p:grpSpPr>
      <p:sp>
        <p:nvSpPr>
          <p:cNvPr id="50" name="Google Shape;50;p39"/>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9"/>
          <p:cNvSpPr txBox="1"/>
          <p:nvPr>
            <p:ph idx="1" type="body"/>
          </p:nvPr>
        </p:nvSpPr>
        <p:spPr>
          <a:xfrm>
            <a:off x="1024128" y="2286000"/>
            <a:ext cx="475488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2" name="Google Shape;52;p39"/>
          <p:cNvSpPr txBox="1"/>
          <p:nvPr>
            <p:ph idx="2" type="body"/>
          </p:nvPr>
        </p:nvSpPr>
        <p:spPr>
          <a:xfrm>
            <a:off x="5989320" y="2286000"/>
            <a:ext cx="475488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3" name="Google Shape;53;p39"/>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9"/>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9"/>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6" name="Shape 56"/>
        <p:cNvGrpSpPr/>
        <p:nvPr/>
      </p:nvGrpSpPr>
      <p:grpSpPr>
        <a:xfrm>
          <a:off x="0" y="0"/>
          <a:ext cx="0" cy="0"/>
          <a:chOff x="0" y="0"/>
          <a:chExt cx="0" cy="0"/>
        </a:xfrm>
      </p:grpSpPr>
      <p:sp>
        <p:nvSpPr>
          <p:cNvPr id="57" name="Google Shape;57;p40"/>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40"/>
          <p:cNvSpPr txBox="1"/>
          <p:nvPr>
            <p:ph idx="1" type="body"/>
          </p:nvPr>
        </p:nvSpPr>
        <p:spPr>
          <a:xfrm>
            <a:off x="1024128" y="2179636"/>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rgbClr val="679B9A"/>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9" name="Google Shape;59;p40"/>
          <p:cNvSpPr txBox="1"/>
          <p:nvPr>
            <p:ph idx="2" type="body"/>
          </p:nvPr>
        </p:nvSpPr>
        <p:spPr>
          <a:xfrm>
            <a:off x="1024128" y="2967788"/>
            <a:ext cx="475488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0" name="Google Shape;60;p40"/>
          <p:cNvSpPr txBox="1"/>
          <p:nvPr>
            <p:ph idx="3" type="body"/>
          </p:nvPr>
        </p:nvSpPr>
        <p:spPr>
          <a:xfrm>
            <a:off x="5989320" y="2179636"/>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rgbClr val="679B9A"/>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61" name="Google Shape;61;p40"/>
          <p:cNvSpPr txBox="1"/>
          <p:nvPr>
            <p:ph idx="4" type="body"/>
          </p:nvPr>
        </p:nvSpPr>
        <p:spPr>
          <a:xfrm>
            <a:off x="5989320" y="2967788"/>
            <a:ext cx="475488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2" name="Google Shape;62;p40"/>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0"/>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0"/>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41"/>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1"/>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41"/>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41"/>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70" name="Shape 70"/>
        <p:cNvGrpSpPr/>
        <p:nvPr/>
      </p:nvGrpSpPr>
      <p:grpSpPr>
        <a:xfrm>
          <a:off x="0" y="0"/>
          <a:ext cx="0" cy="0"/>
          <a:chOff x="0" y="0"/>
          <a:chExt cx="0" cy="0"/>
        </a:xfrm>
      </p:grpSpPr>
      <p:sp>
        <p:nvSpPr>
          <p:cNvPr id="71" name="Google Shape;71;p42"/>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2"/>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2"/>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3"/>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464132"/>
              </a:buClr>
              <a:buSzPts val="5000"/>
              <a:buFont typeface="Twentieth Century"/>
              <a:buNone/>
              <a:defRPr b="0" i="0" sz="5000" u="none" cap="none" strike="noStrike">
                <a:solidFill>
                  <a:srgbClr val="46413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3"/>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lvl1pPr indent="-368300" lvl="0" marL="457200" marR="0" rtl="0" algn="l">
              <a:lnSpc>
                <a:spcPct val="90000"/>
              </a:lnSpc>
              <a:spcBef>
                <a:spcPts val="1200"/>
              </a:spcBef>
              <a:spcAft>
                <a:spcPts val="0"/>
              </a:spcAft>
              <a:buClr>
                <a:schemeClr val="accent2"/>
              </a:buClr>
              <a:buSzPts val="2200"/>
              <a:buFont typeface="Twentieth Century"/>
              <a:buChar char=" "/>
              <a:defRPr b="0" i="0" sz="22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90000"/>
              </a:lnSpc>
              <a:spcBef>
                <a:spcPts val="200"/>
              </a:spcBef>
              <a:spcAft>
                <a:spcPts val="0"/>
              </a:spcAft>
              <a:buClr>
                <a:schemeClr val="accent2"/>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2pPr>
            <a:lvl3pPr indent="-317500" lvl="2" marL="13716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90000"/>
              </a:lnSpc>
              <a:spcBef>
                <a:spcPts val="400"/>
              </a:spcBef>
              <a:spcAft>
                <a:spcPts val="40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12" name="Google Shape;12;p33"/>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46413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3" name="Google Shape;13;p33"/>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46413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 name="Google Shape;14;p33"/>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1pPr>
            <a:lvl2pPr indent="0" lvl="1"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2pPr>
            <a:lvl3pPr indent="0" lvl="2"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3pPr>
            <a:lvl4pPr indent="0" lvl="3"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4pPr>
            <a:lvl5pPr indent="0" lvl="4"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5pPr>
            <a:lvl6pPr indent="0" lvl="5"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6pPr>
            <a:lvl7pPr indent="0" lvl="6"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7pPr>
            <a:lvl8pPr indent="0" lvl="7"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8pPr>
            <a:lvl9pPr indent="0" lvl="8"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n-GB"/>
              <a:t>‹#›</a:t>
            </a:fld>
            <a:endParaRPr/>
          </a:p>
        </p:txBody>
      </p:sp>
      <p:cxnSp>
        <p:nvCxnSpPr>
          <p:cNvPr id="15" name="Google Shape;15;p33"/>
          <p:cNvCxnSpPr/>
          <p:nvPr/>
        </p:nvCxnSpPr>
        <p:spPr>
          <a:xfrm rot="10800000">
            <a:off x="762000" y="826324"/>
            <a:ext cx="0" cy="914400"/>
          </a:xfrm>
          <a:prstGeom prst="straightConnector1">
            <a:avLst/>
          </a:prstGeom>
          <a:noFill/>
          <a:ln cap="flat" cmpd="sng" w="19050">
            <a:solidFill>
              <a:schemeClr val="accent2"/>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eur-lex.europa.eu/legal-content/EN/TXT/?uri=CELEX%3A12012M%2FTXT" TargetMode="External"/><Relationship Id="rId4" Type="http://schemas.openxmlformats.org/officeDocument/2006/relationships/hyperlink" Target="https://eur-lex.europa.eu/legal-content/EN/TXT/?uri=CELEX%3A12012E%2FTXT" TargetMode="External"/><Relationship Id="rId5" Type="http://schemas.openxmlformats.org/officeDocument/2006/relationships/image" Target="../media/image2.png"/><Relationship Id="rId6"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
          <p:cNvSpPr txBox="1"/>
          <p:nvPr>
            <p:ph type="ctrTitle"/>
          </p:nvPr>
        </p:nvSpPr>
        <p:spPr>
          <a:xfrm>
            <a:off x="1819469" y="899318"/>
            <a:ext cx="8848531" cy="1909763"/>
          </a:xfrm>
          <a:prstGeom prst="rect">
            <a:avLst/>
          </a:prstGeom>
          <a:noFill/>
          <a:ln>
            <a:noFill/>
          </a:ln>
        </p:spPr>
        <p:txBody>
          <a:bodyPr anchorCtr="0" anchor="ctr" bIns="45700" lIns="91425" spcFirstLastPara="1" rIns="91425" wrap="square" tIns="45700">
            <a:normAutofit/>
          </a:bodyPr>
          <a:lstStyle/>
          <a:p>
            <a:pPr indent="0" lvl="0" marL="0" rtl="0" algn="r">
              <a:lnSpc>
                <a:spcPct val="80000"/>
              </a:lnSpc>
              <a:spcBef>
                <a:spcPts val="0"/>
              </a:spcBef>
              <a:spcAft>
                <a:spcPts val="0"/>
              </a:spcAft>
              <a:buClr>
                <a:srgbClr val="464132"/>
              </a:buClr>
              <a:buSzPts val="4400"/>
              <a:buFont typeface="Twentieth Century"/>
              <a:buNone/>
            </a:pPr>
            <a:r>
              <a:rPr lang="en-GB" sz="4400"/>
              <a:t>AI GOVERNANCE IN EUROPE: NAVIGATING THE AI ACT AND AI OFFICES, AND UPHOLDING EUROPEAN PRINCIPLES</a:t>
            </a:r>
            <a:endParaRPr/>
          </a:p>
        </p:txBody>
      </p:sp>
      <p:sp>
        <p:nvSpPr>
          <p:cNvPr id="107" name="Google Shape;107;p1"/>
          <p:cNvSpPr txBox="1"/>
          <p:nvPr>
            <p:ph idx="1" type="subTitle"/>
          </p:nvPr>
        </p:nvSpPr>
        <p:spPr>
          <a:xfrm>
            <a:off x="1430694" y="2948895"/>
            <a:ext cx="9144000" cy="165576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GB"/>
              <a:t>By Dr. Maria – Oraiozili Koutsoupia</a:t>
            </a:r>
            <a:endParaRPr/>
          </a:p>
          <a:p>
            <a:pPr indent="0" lvl="0" marL="0" rtl="0" algn="ctr">
              <a:lnSpc>
                <a:spcPct val="100000"/>
              </a:lnSpc>
              <a:spcBef>
                <a:spcPts val="200"/>
              </a:spcBef>
              <a:spcAft>
                <a:spcPts val="0"/>
              </a:spcAft>
              <a:buSzPts val="1800"/>
              <a:buNone/>
            </a:pPr>
            <a:r>
              <a:rPr lang="en-GB"/>
              <a:t>AI Legal Expert, Qualified Lawyer</a:t>
            </a:r>
            <a:endParaRPr/>
          </a:p>
          <a:p>
            <a:pPr indent="0" lvl="0" marL="0" rtl="0" algn="ctr">
              <a:lnSpc>
                <a:spcPct val="100000"/>
              </a:lnSpc>
              <a:spcBef>
                <a:spcPts val="200"/>
              </a:spcBef>
              <a:spcAft>
                <a:spcPts val="0"/>
              </a:spcAft>
              <a:buSzPts val="1800"/>
              <a:buNone/>
            </a:pPr>
            <a:r>
              <a:rPr lang="en-GB"/>
              <a:t>President of Rythmisis</a:t>
            </a:r>
            <a:endParaRPr/>
          </a:p>
          <a:p>
            <a:pPr indent="0" lvl="0" marL="0" rtl="0" algn="l">
              <a:lnSpc>
                <a:spcPct val="100000"/>
              </a:lnSpc>
              <a:spcBef>
                <a:spcPts val="200"/>
              </a:spcBef>
              <a:spcAft>
                <a:spcPts val="0"/>
              </a:spcAft>
              <a:buSzPts val="1800"/>
              <a:buNone/>
            </a:pPr>
            <a:r>
              <a:t/>
            </a:r>
            <a:endParaRPr/>
          </a:p>
        </p:txBody>
      </p:sp>
      <p:pic>
        <p:nvPicPr>
          <p:cNvPr id="108" name="Google Shape;108;p1"/>
          <p:cNvPicPr preferRelativeResize="0"/>
          <p:nvPr/>
        </p:nvPicPr>
        <p:blipFill rotWithShape="1">
          <a:blip r:embed="rId3">
            <a:alphaModFix/>
          </a:blip>
          <a:srcRect b="21748" l="65540" r="22288" t="40671"/>
          <a:stretch/>
        </p:blipFill>
        <p:spPr>
          <a:xfrm>
            <a:off x="5529612" y="4388684"/>
            <a:ext cx="1132775" cy="19671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0"/>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WHAT IS THE AI ACT?</a:t>
            </a:r>
            <a:endParaRPr/>
          </a:p>
        </p:txBody>
      </p:sp>
      <p:sp>
        <p:nvSpPr>
          <p:cNvPr id="194" name="Google Shape;194;p10"/>
          <p:cNvSpPr txBox="1"/>
          <p:nvPr>
            <p:ph idx="1" type="body"/>
          </p:nvPr>
        </p:nvSpPr>
        <p:spPr>
          <a:xfrm>
            <a:off x="685798" y="1494763"/>
            <a:ext cx="7144967" cy="4701755"/>
          </a:xfrm>
          <a:prstGeom prst="rect">
            <a:avLst/>
          </a:prstGeom>
          <a:noFill/>
          <a:ln>
            <a:noFill/>
          </a:ln>
        </p:spPr>
        <p:txBody>
          <a:bodyPr anchorCtr="0" anchor="t" bIns="45700" lIns="45700" spcFirstLastPara="1" rIns="45700" wrap="square" tIns="45700">
            <a:normAutofit fontScale="85000" lnSpcReduction="10000"/>
          </a:bodyPr>
          <a:lstStyle/>
          <a:p>
            <a:pPr indent="-134937" lvl="0" marL="91440" rtl="0" algn="l">
              <a:lnSpc>
                <a:spcPct val="90000"/>
              </a:lnSpc>
              <a:spcBef>
                <a:spcPts val="0"/>
              </a:spcBef>
              <a:spcAft>
                <a:spcPts val="0"/>
              </a:spcAft>
              <a:buSzPct val="100000"/>
              <a:buFont typeface="Arial"/>
              <a:buChar char="•"/>
            </a:pPr>
            <a:r>
              <a:rPr b="1" lang="en-GB" sz="2500"/>
              <a:t>The purpose:</a:t>
            </a:r>
            <a:endParaRPr/>
          </a:p>
          <a:p>
            <a:pPr indent="0" lvl="0" marL="0" rtl="0" algn="l">
              <a:lnSpc>
                <a:spcPct val="90000"/>
              </a:lnSpc>
              <a:spcBef>
                <a:spcPts val="1400"/>
              </a:spcBef>
              <a:spcAft>
                <a:spcPts val="0"/>
              </a:spcAft>
              <a:buSzPct val="100000"/>
              <a:buNone/>
            </a:pPr>
            <a:r>
              <a:rPr lang="en-GB" sz="2500"/>
              <a:t>The purpose of this Regulation is to improve the functioning of the internal market by laying down a  </a:t>
            </a:r>
            <a:r>
              <a:rPr b="1" lang="en-GB" sz="2500"/>
              <a:t>uniform legal framework in particular for the development, the placing on the market,  the putting into service and the use of artificial intelligence systems (AI systems) </a:t>
            </a:r>
            <a:r>
              <a:rPr lang="en-GB" sz="2500"/>
              <a:t>in the Union, in accordance with Union values, to promote the uptake of </a:t>
            </a:r>
            <a:r>
              <a:rPr b="1" lang="en-GB" sz="2500"/>
              <a:t>human centric and trustworthy artificial intelligence (AI)  while ensuring a high level of protection of health, safety, fundamental rights </a:t>
            </a:r>
            <a:r>
              <a:rPr lang="en-GB" sz="2500"/>
              <a:t>as enshrined in the Charter of Fundamental Rights of the European Union (the ‘Charter’), including </a:t>
            </a:r>
            <a:r>
              <a:rPr b="1" lang="en-GB" sz="2500"/>
              <a:t>democracy</a:t>
            </a:r>
            <a:r>
              <a:rPr lang="en-GB" sz="2500"/>
              <a:t>, the rule of law and </a:t>
            </a:r>
            <a:r>
              <a:rPr b="1" lang="en-GB" sz="2500"/>
              <a:t>environmental protection,  to protect against the harmful effects of AI systems </a:t>
            </a:r>
            <a:r>
              <a:rPr lang="en-GB" sz="2500"/>
              <a:t>in the Union, and to support innovation. This Regulation ensures the free movement, cross-border, of AI-based goods and services, thus preventing Member States from imposing restrictions on the development, marketing and use of AI systems, unless explicitly authorised by this Regulation.</a:t>
            </a:r>
            <a:endParaRPr/>
          </a:p>
          <a:p>
            <a:pPr indent="0" lvl="0" marL="0" rtl="0" algn="l">
              <a:lnSpc>
                <a:spcPct val="90000"/>
              </a:lnSpc>
              <a:spcBef>
                <a:spcPts val="1400"/>
              </a:spcBef>
              <a:spcAft>
                <a:spcPts val="0"/>
              </a:spcAft>
              <a:buSzPct val="100000"/>
              <a:buNone/>
            </a:pPr>
            <a:r>
              <a:t/>
            </a:r>
            <a:endParaRPr sz="2500">
              <a:latin typeface="Calibri"/>
              <a:ea typeface="Calibri"/>
              <a:cs typeface="Calibri"/>
              <a:sym typeface="Calibri"/>
            </a:endParaRPr>
          </a:p>
          <a:p>
            <a:pPr indent="0" lvl="0" marL="91440" rtl="0" algn="l">
              <a:lnSpc>
                <a:spcPct val="90000"/>
              </a:lnSpc>
              <a:spcBef>
                <a:spcPts val="1400"/>
              </a:spcBef>
              <a:spcAft>
                <a:spcPts val="0"/>
              </a:spcAft>
              <a:buSzPct val="100000"/>
              <a:buNone/>
            </a:pPr>
            <a:r>
              <a:t/>
            </a:r>
            <a:endParaRPr/>
          </a:p>
        </p:txBody>
      </p:sp>
      <p:sp>
        <p:nvSpPr>
          <p:cNvPr id="195" name="Google Shape;195;p10"/>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196" name="Google Shape;196;p10"/>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pic>
        <p:nvPicPr>
          <p:cNvPr id="197" name="Google Shape;197;p10"/>
          <p:cNvPicPr preferRelativeResize="0"/>
          <p:nvPr/>
        </p:nvPicPr>
        <p:blipFill rotWithShape="1">
          <a:blip r:embed="rId4">
            <a:alphaModFix/>
          </a:blip>
          <a:srcRect b="9503" l="25395" r="3024" t="14142"/>
          <a:stretch/>
        </p:blipFill>
        <p:spPr>
          <a:xfrm>
            <a:off x="7922694" y="2216728"/>
            <a:ext cx="3946286" cy="275545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1"/>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KEY OBJECTIVES OF THE AI ACT</a:t>
            </a:r>
            <a:endParaRPr/>
          </a:p>
        </p:txBody>
      </p:sp>
      <p:sp>
        <p:nvSpPr>
          <p:cNvPr id="203" name="Google Shape;203;p11"/>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SzPts val="2200"/>
              <a:buNone/>
            </a:pPr>
            <a:r>
              <a:rPr b="1" lang="en-GB"/>
              <a:t>Objectives: </a:t>
            </a:r>
            <a:r>
              <a:rPr lang="en-GB"/>
              <a:t>Protect fundamental rights.</a:t>
            </a:r>
            <a:endParaRPr/>
          </a:p>
          <a:p>
            <a:pPr indent="-139700" lvl="0" marL="91440" rtl="0" algn="l">
              <a:lnSpc>
                <a:spcPct val="90000"/>
              </a:lnSpc>
              <a:spcBef>
                <a:spcPts val="1400"/>
              </a:spcBef>
              <a:spcAft>
                <a:spcPts val="0"/>
              </a:spcAft>
              <a:buSzPts val="2200"/>
              <a:buFont typeface="Arial"/>
              <a:buChar char="•"/>
            </a:pPr>
            <a:r>
              <a:rPr lang="en-GB"/>
              <a:t>Ensure safety and compliance.</a:t>
            </a:r>
            <a:endParaRPr/>
          </a:p>
          <a:p>
            <a:pPr indent="-139700" lvl="0" marL="91440" rtl="0" algn="l">
              <a:lnSpc>
                <a:spcPct val="90000"/>
              </a:lnSpc>
              <a:spcBef>
                <a:spcPts val="1400"/>
              </a:spcBef>
              <a:spcAft>
                <a:spcPts val="0"/>
              </a:spcAft>
              <a:buSzPts val="2200"/>
              <a:buFont typeface="Arial"/>
              <a:buChar char="•"/>
            </a:pPr>
            <a:r>
              <a:rPr lang="en-GB"/>
              <a:t>Foster trust in AI systems.</a:t>
            </a:r>
            <a:endParaRPr/>
          </a:p>
          <a:p>
            <a:pPr indent="-139700" lvl="0" marL="91440" rtl="0" algn="l">
              <a:lnSpc>
                <a:spcPct val="90000"/>
              </a:lnSpc>
              <a:spcBef>
                <a:spcPts val="1400"/>
              </a:spcBef>
              <a:spcAft>
                <a:spcPts val="0"/>
              </a:spcAft>
              <a:buSzPts val="2200"/>
              <a:buFont typeface="Arial"/>
              <a:buChar char="•"/>
            </a:pPr>
            <a:r>
              <a:rPr lang="en-GB"/>
              <a:t>Promote innovation and competitiveness.</a:t>
            </a:r>
            <a:endParaRPr/>
          </a:p>
          <a:p>
            <a:pPr indent="0" lvl="0" marL="0" rtl="0" algn="l">
              <a:lnSpc>
                <a:spcPct val="90000"/>
              </a:lnSpc>
              <a:spcBef>
                <a:spcPts val="1400"/>
              </a:spcBef>
              <a:spcAft>
                <a:spcPts val="0"/>
              </a:spcAft>
              <a:buSzPts val="2200"/>
              <a:buNone/>
            </a:pPr>
            <a:r>
              <a:t/>
            </a:r>
            <a:endParaRPr/>
          </a:p>
        </p:txBody>
      </p:sp>
      <p:sp>
        <p:nvSpPr>
          <p:cNvPr id="204" name="Google Shape;204;p11"/>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205" name="Google Shape;205;p11"/>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2"/>
          <p:cNvSpPr txBox="1"/>
          <p:nvPr>
            <p:ph type="title"/>
          </p:nvPr>
        </p:nvSpPr>
        <p:spPr>
          <a:xfrm>
            <a:off x="3231502" y="112719"/>
            <a:ext cx="8610600" cy="1293028"/>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RISK-BASED CLASSIFICATION</a:t>
            </a:r>
            <a:endParaRPr/>
          </a:p>
        </p:txBody>
      </p:sp>
      <p:sp>
        <p:nvSpPr>
          <p:cNvPr id="211" name="Google Shape;211;p12"/>
          <p:cNvSpPr txBox="1"/>
          <p:nvPr>
            <p:ph idx="1" type="body"/>
          </p:nvPr>
        </p:nvSpPr>
        <p:spPr>
          <a:xfrm>
            <a:off x="407437" y="1489722"/>
            <a:ext cx="11420669" cy="5135011"/>
          </a:xfrm>
          <a:prstGeom prst="rect">
            <a:avLst/>
          </a:prstGeom>
          <a:noFill/>
          <a:ln>
            <a:noFill/>
          </a:ln>
        </p:spPr>
        <p:txBody>
          <a:bodyPr anchorCtr="0" anchor="t" bIns="45700" lIns="45700" spcFirstLastPara="1" rIns="45700" wrap="square" tIns="45700">
            <a:noAutofit/>
          </a:bodyPr>
          <a:lstStyle/>
          <a:p>
            <a:pPr indent="0" lvl="0" marL="0" rtl="0" algn="l">
              <a:lnSpc>
                <a:spcPct val="90000"/>
              </a:lnSpc>
              <a:spcBef>
                <a:spcPts val="0"/>
              </a:spcBef>
              <a:spcAft>
                <a:spcPts val="0"/>
              </a:spcAft>
              <a:buSzPts val="1400"/>
              <a:buNone/>
            </a:pPr>
            <a:r>
              <a:rPr lang="en-GB" sz="1400"/>
              <a:t>The implementation of the AI Act requires assessment to which category or categories of risk(s) the concerned AI system belongs. Risks are classified, according </a:t>
            </a:r>
            <a:r>
              <a:rPr b="1" lang="en-GB" sz="1400"/>
              <a:t>either to the purpose of the AI system or to its effects.  </a:t>
            </a:r>
            <a:endParaRPr/>
          </a:p>
          <a:p>
            <a:pPr indent="-91440" lvl="0" marL="91440" rtl="0" algn="l">
              <a:lnSpc>
                <a:spcPct val="90000"/>
              </a:lnSpc>
              <a:spcBef>
                <a:spcPts val="1400"/>
              </a:spcBef>
              <a:spcAft>
                <a:spcPts val="0"/>
              </a:spcAft>
              <a:buSzPts val="1400"/>
              <a:buChar char=" "/>
            </a:pPr>
            <a:r>
              <a:rPr b="1" lang="en-GB" sz="1400"/>
              <a:t>Unacceptable risk </a:t>
            </a:r>
            <a:r>
              <a:rPr lang="en-GB" sz="1400"/>
              <a:t>– violation of EU fundamental rights and values</a:t>
            </a:r>
            <a:endParaRPr/>
          </a:p>
          <a:p>
            <a:pPr indent="0" lvl="0" marL="0" rtl="0" algn="l">
              <a:lnSpc>
                <a:spcPct val="90000"/>
              </a:lnSpc>
              <a:spcBef>
                <a:spcPts val="1400"/>
              </a:spcBef>
              <a:spcAft>
                <a:spcPts val="0"/>
              </a:spcAft>
              <a:buSzPts val="1400"/>
              <a:buNone/>
            </a:pPr>
            <a:r>
              <a:rPr lang="en-GB" sz="1400"/>
              <a:t>Examples of unacceptable risks: some biometric categorization systems, emotional recognition in the workplace and schools, social scoring, exploitation of vulnerabilities of persons, use of subliminal techniques, real-time remote biometric identification in publicly accessible spaces by law enforcement, individual predictive policing, some untargeted scraping.</a:t>
            </a:r>
            <a:endParaRPr/>
          </a:p>
          <a:p>
            <a:pPr indent="-91440" lvl="0" marL="91440" rtl="0" algn="l">
              <a:lnSpc>
                <a:spcPct val="90000"/>
              </a:lnSpc>
              <a:spcBef>
                <a:spcPts val="1400"/>
              </a:spcBef>
              <a:spcAft>
                <a:spcPts val="0"/>
              </a:spcAft>
              <a:buSzPts val="1400"/>
              <a:buChar char=" "/>
            </a:pPr>
            <a:r>
              <a:rPr b="1" lang="en-GB" sz="1400"/>
              <a:t>High risk </a:t>
            </a:r>
            <a:r>
              <a:rPr lang="en-GB" sz="1400"/>
              <a:t>– impact on health, safety, or fundamental rights</a:t>
            </a:r>
            <a:endParaRPr/>
          </a:p>
          <a:p>
            <a:pPr indent="0" lvl="0" marL="0" rtl="0" algn="l">
              <a:lnSpc>
                <a:spcPct val="90000"/>
              </a:lnSpc>
              <a:spcBef>
                <a:spcPts val="1400"/>
              </a:spcBef>
              <a:spcAft>
                <a:spcPts val="0"/>
              </a:spcAft>
              <a:buSzPts val="1400"/>
              <a:buNone/>
            </a:pPr>
            <a:r>
              <a:rPr lang="en-GB" sz="1400"/>
              <a:t>Annexed to the Act is a list of use cases which are considered to be high-risk.</a:t>
            </a:r>
            <a:endParaRPr/>
          </a:p>
          <a:p>
            <a:pPr indent="0" lvl="0" marL="0" rtl="0" algn="l">
              <a:lnSpc>
                <a:spcPct val="90000"/>
              </a:lnSpc>
              <a:spcBef>
                <a:spcPts val="1400"/>
              </a:spcBef>
              <a:spcAft>
                <a:spcPts val="0"/>
              </a:spcAft>
              <a:buSzPts val="1400"/>
              <a:buNone/>
            </a:pPr>
            <a:r>
              <a:rPr lang="en-GB" sz="1400"/>
              <a:t>E.g., profiling of natural persons, critical infrastructure, education and vocational training, employment, essential private and public services, certain systems of law enforcement, systems subjected to a third-party assessment under a sectorial regulation, etc.</a:t>
            </a:r>
            <a:endParaRPr/>
          </a:p>
        </p:txBody>
      </p:sp>
      <p:sp>
        <p:nvSpPr>
          <p:cNvPr id="212" name="Google Shape;212;p12"/>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213" name="Google Shape;213;p12"/>
          <p:cNvPicPr preferRelativeResize="0"/>
          <p:nvPr/>
        </p:nvPicPr>
        <p:blipFill rotWithShape="1">
          <a:blip r:embed="rId3">
            <a:alphaModFix/>
          </a:blip>
          <a:srcRect b="0" l="0" r="0" t="0"/>
          <a:stretch/>
        </p:blipFill>
        <p:spPr>
          <a:xfrm>
            <a:off x="3362130" y="4149139"/>
            <a:ext cx="4307633" cy="2209882"/>
          </a:xfrm>
          <a:prstGeom prst="rect">
            <a:avLst/>
          </a:prstGeom>
          <a:noFill/>
          <a:ln>
            <a:noFill/>
          </a:ln>
        </p:spPr>
      </p:pic>
      <p:pic>
        <p:nvPicPr>
          <p:cNvPr id="214" name="Google Shape;214;p12"/>
          <p:cNvPicPr preferRelativeResize="0"/>
          <p:nvPr/>
        </p:nvPicPr>
        <p:blipFill rotWithShape="1">
          <a:blip r:embed="rId4">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3"/>
          <p:cNvSpPr txBox="1"/>
          <p:nvPr>
            <p:ph type="title"/>
          </p:nvPr>
        </p:nvSpPr>
        <p:spPr>
          <a:xfrm>
            <a:off x="3231502" y="112719"/>
            <a:ext cx="8610600" cy="1293028"/>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RISK-BASED CLASSIFICATION</a:t>
            </a:r>
            <a:endParaRPr/>
          </a:p>
        </p:txBody>
      </p:sp>
      <p:pic>
        <p:nvPicPr>
          <p:cNvPr id="220" name="Google Shape;220;p13"/>
          <p:cNvPicPr preferRelativeResize="0"/>
          <p:nvPr>
            <p:ph idx="1" type="body"/>
          </p:nvPr>
        </p:nvPicPr>
        <p:blipFill rotWithShape="1">
          <a:blip r:embed="rId3">
            <a:alphaModFix/>
          </a:blip>
          <a:srcRect b="7264" l="12794" r="40283" t="14041"/>
          <a:stretch/>
        </p:blipFill>
        <p:spPr>
          <a:xfrm>
            <a:off x="7891376" y="1746011"/>
            <a:ext cx="3950726" cy="3726965"/>
          </a:xfrm>
          <a:prstGeom prst="rect">
            <a:avLst/>
          </a:prstGeom>
          <a:noFill/>
          <a:ln>
            <a:noFill/>
          </a:ln>
        </p:spPr>
      </p:pic>
      <p:sp>
        <p:nvSpPr>
          <p:cNvPr id="221" name="Google Shape;221;p13"/>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sp>
        <p:nvSpPr>
          <p:cNvPr id="222" name="Google Shape;222;p13"/>
          <p:cNvSpPr txBox="1"/>
          <p:nvPr/>
        </p:nvSpPr>
        <p:spPr>
          <a:xfrm>
            <a:off x="349119" y="1578060"/>
            <a:ext cx="7395289" cy="42473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Twentieth Century"/>
                <a:ea typeface="Twentieth Century"/>
                <a:cs typeface="Twentieth Century"/>
                <a:sym typeface="Twentieth Century"/>
              </a:rPr>
              <a:t>Transparency risk </a:t>
            </a:r>
            <a:r>
              <a:rPr lang="en-GB" sz="1800">
                <a:solidFill>
                  <a:schemeClr val="dk1"/>
                </a:solidFill>
                <a:latin typeface="Twentieth Century"/>
                <a:ea typeface="Twentieth Century"/>
                <a:cs typeface="Twentieth Century"/>
                <a:sym typeface="Twentieth Century"/>
              </a:rPr>
              <a:t>– risks of impersonation, manipulation, or deception</a:t>
            </a:r>
            <a:endParaRPr/>
          </a:p>
          <a:p>
            <a:pPr indent="0" lvl="0" marL="0" marR="0" rtl="0" algn="l">
              <a:spcBef>
                <a:spcPts val="0"/>
              </a:spcBef>
              <a:spcAft>
                <a:spcPts val="0"/>
              </a:spcAft>
              <a:buClr>
                <a:schemeClr val="dk1"/>
              </a:buClr>
              <a:buSzPts val="1800"/>
              <a:buFont typeface="Twentieth Century"/>
              <a:buNone/>
            </a:pPr>
            <a:r>
              <a:rPr lang="en-GB" sz="1800">
                <a:solidFill>
                  <a:schemeClr val="dk1"/>
                </a:solidFill>
                <a:latin typeface="Twentieth Century"/>
                <a:ea typeface="Twentieth Century"/>
                <a:cs typeface="Twentieth Century"/>
                <a:sym typeface="Twentieth Century"/>
              </a:rPr>
              <a:t>AI systems intended to interact directly with natural persons, including general purpose AI models may foster transparency risks. E.g., chatbots, deep fakes, AI-generated content.</a:t>
            </a:r>
            <a:endParaRPr/>
          </a:p>
          <a:p>
            <a:pPr indent="0" lvl="0" marL="0" marR="0" rtl="0" algn="l">
              <a:spcBef>
                <a:spcPts val="0"/>
              </a:spcBef>
              <a:spcAft>
                <a:spcPts val="0"/>
              </a:spcAft>
              <a:buNone/>
            </a:pPr>
            <a:r>
              <a:rPr b="1" lang="en-GB" sz="1800">
                <a:solidFill>
                  <a:schemeClr val="dk1"/>
                </a:solidFill>
                <a:latin typeface="Twentieth Century"/>
                <a:ea typeface="Twentieth Century"/>
                <a:cs typeface="Twentieth Century"/>
                <a:sym typeface="Twentieth Century"/>
              </a:rPr>
              <a:t>Systemic risk of General-purpose AI models </a:t>
            </a:r>
            <a:r>
              <a:rPr lang="en-GB" sz="1800">
                <a:solidFill>
                  <a:schemeClr val="dk1"/>
                </a:solidFill>
                <a:latin typeface="Twentieth Century"/>
                <a:ea typeface="Twentieth Century"/>
                <a:cs typeface="Twentieth Century"/>
                <a:sym typeface="Twentieth Century"/>
              </a:rPr>
              <a:t>– powerful models could cause serious accidents or be misused for far-reaching cyberattacks</a:t>
            </a:r>
            <a:endParaRPr/>
          </a:p>
          <a:p>
            <a:pPr indent="0" lvl="0" marL="0" marR="0" rtl="0" algn="l">
              <a:spcBef>
                <a:spcPts val="0"/>
              </a:spcBef>
              <a:spcAft>
                <a:spcPts val="0"/>
              </a:spcAft>
              <a:buClr>
                <a:schemeClr val="dk1"/>
              </a:buClr>
              <a:buSzPts val="1800"/>
              <a:buFont typeface="Twentieth Century"/>
              <a:buNone/>
            </a:pPr>
            <a:r>
              <a:rPr lang="en-GB" sz="1800">
                <a:solidFill>
                  <a:schemeClr val="dk1"/>
                </a:solidFill>
                <a:latin typeface="Twentieth Century"/>
                <a:ea typeface="Twentieth Century"/>
                <a:cs typeface="Twentieth Century"/>
                <a:sym typeface="Twentieth Century"/>
              </a:rPr>
              <a:t>General-purpose AI models may foster systemic risks, they are considered to do so it when they are trained using a total computing power of more than 10^25 FLOPs[1]. E.g., OpenAI's GPT-4 and likely Google DeepMind's Gemini  </a:t>
            </a:r>
            <a:endParaRPr/>
          </a:p>
          <a:p>
            <a:pPr indent="0" lvl="0" marL="0" marR="0" rtl="0" algn="l">
              <a:spcBef>
                <a:spcPts val="0"/>
              </a:spcBef>
              <a:spcAft>
                <a:spcPts val="0"/>
              </a:spcAft>
              <a:buNone/>
            </a:pPr>
            <a:r>
              <a:rPr b="1" lang="en-GB" sz="1800">
                <a:solidFill>
                  <a:schemeClr val="dk1"/>
                </a:solidFill>
                <a:latin typeface="Twentieth Century"/>
                <a:ea typeface="Twentieth Century"/>
                <a:cs typeface="Twentieth Century"/>
                <a:sym typeface="Twentieth Century"/>
              </a:rPr>
              <a:t>Minimal risk – common AI systems:</a:t>
            </a:r>
            <a:r>
              <a:rPr lang="en-GB" sz="1800">
                <a:solidFill>
                  <a:schemeClr val="dk1"/>
                </a:solidFill>
                <a:latin typeface="Twentieth Century"/>
                <a:ea typeface="Twentieth Century"/>
                <a:cs typeface="Twentieth Century"/>
                <a:sym typeface="Twentieth Century"/>
              </a:rPr>
              <a:t> Most AI systems currently or likely to be used in the EU. E.g., spam, filters, recommender systems, etc.</a:t>
            </a:r>
            <a:endParaRPr sz="1800">
              <a:solidFill>
                <a:schemeClr val="dk1"/>
              </a:solidFill>
              <a:latin typeface="Twentieth Century"/>
              <a:ea typeface="Twentieth Century"/>
              <a:cs typeface="Twentieth Century"/>
              <a:sym typeface="Twentieth Century"/>
            </a:endParaRPr>
          </a:p>
        </p:txBody>
      </p:sp>
      <p:pic>
        <p:nvPicPr>
          <p:cNvPr id="223" name="Google Shape;223;p13"/>
          <p:cNvPicPr preferRelativeResize="0"/>
          <p:nvPr/>
        </p:nvPicPr>
        <p:blipFill rotWithShape="1">
          <a:blip r:embed="rId4">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4"/>
          <p:cNvSpPr txBox="1"/>
          <p:nvPr>
            <p:ph type="title"/>
          </p:nvPr>
        </p:nvSpPr>
        <p:spPr>
          <a:xfrm>
            <a:off x="3203510" y="359721"/>
            <a:ext cx="8610600" cy="1293028"/>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NEXT STEPS</a:t>
            </a:r>
            <a:endParaRPr/>
          </a:p>
        </p:txBody>
      </p:sp>
      <p:sp>
        <p:nvSpPr>
          <p:cNvPr id="229" name="Google Shape;229;p14"/>
          <p:cNvSpPr txBox="1"/>
          <p:nvPr>
            <p:ph idx="1" type="body"/>
          </p:nvPr>
        </p:nvSpPr>
        <p:spPr>
          <a:xfrm>
            <a:off x="4220547" y="1446244"/>
            <a:ext cx="7772400" cy="4234867"/>
          </a:xfrm>
          <a:prstGeom prst="rect">
            <a:avLst/>
          </a:prstGeom>
          <a:noFill/>
          <a:ln>
            <a:noFill/>
          </a:ln>
        </p:spPr>
        <p:txBody>
          <a:bodyPr anchorCtr="0" anchor="t" bIns="45700" lIns="45700" spcFirstLastPara="1" rIns="45700" wrap="square" tIns="45700">
            <a:noAutofit/>
          </a:bodyPr>
          <a:lstStyle/>
          <a:p>
            <a:pPr indent="0" lvl="0" marL="0" rtl="0" algn="l">
              <a:lnSpc>
                <a:spcPct val="90000"/>
              </a:lnSpc>
              <a:spcBef>
                <a:spcPts val="0"/>
              </a:spcBef>
              <a:spcAft>
                <a:spcPts val="0"/>
              </a:spcAft>
              <a:buSzPts val="2400"/>
              <a:buNone/>
            </a:pPr>
            <a:r>
              <a:rPr lang="en-GB" sz="2400"/>
              <a:t>Publication in the EU’s Official Journal (July 12,2024).</a:t>
            </a:r>
            <a:endParaRPr/>
          </a:p>
          <a:p>
            <a:pPr indent="0" lvl="0" marL="0" rtl="0" algn="l">
              <a:lnSpc>
                <a:spcPct val="90000"/>
              </a:lnSpc>
              <a:spcBef>
                <a:spcPts val="1400"/>
              </a:spcBef>
              <a:spcAft>
                <a:spcPts val="0"/>
              </a:spcAft>
              <a:buSzPts val="2400"/>
              <a:buNone/>
            </a:pPr>
            <a:r>
              <a:rPr lang="en-GB" sz="2400"/>
              <a:t>The AI act will enter into force twenty days after its publication in the official Journal and be fully applicable 24 months after its entry into force, except for:</a:t>
            </a:r>
            <a:endParaRPr/>
          </a:p>
          <a:p>
            <a:pPr indent="0" lvl="0" marL="0" rtl="0" algn="l">
              <a:lnSpc>
                <a:spcPct val="90000"/>
              </a:lnSpc>
              <a:spcBef>
                <a:spcPts val="1400"/>
              </a:spcBef>
              <a:spcAft>
                <a:spcPts val="0"/>
              </a:spcAft>
              <a:buSzPts val="2400"/>
              <a:buNone/>
            </a:pPr>
            <a:r>
              <a:rPr lang="en-GB" sz="2400"/>
              <a:t>- </a:t>
            </a:r>
            <a:r>
              <a:rPr b="1" lang="en-GB" sz="2400"/>
              <a:t>Bans</a:t>
            </a:r>
            <a:r>
              <a:rPr lang="en-GB" sz="2400"/>
              <a:t> on prohibited practices, (6 months after entry into force);</a:t>
            </a:r>
            <a:br>
              <a:rPr lang="en-GB" sz="2400"/>
            </a:br>
            <a:r>
              <a:rPr lang="en-GB" sz="2400"/>
              <a:t>- </a:t>
            </a:r>
            <a:r>
              <a:rPr b="1" lang="en-GB" sz="2400"/>
              <a:t>Codes of practice </a:t>
            </a:r>
            <a:r>
              <a:rPr lang="en-GB" sz="2400"/>
              <a:t>(9 months after entry into force);</a:t>
            </a:r>
            <a:br>
              <a:rPr lang="en-GB" sz="2400"/>
            </a:br>
            <a:r>
              <a:rPr lang="en-GB" sz="2400"/>
              <a:t>- </a:t>
            </a:r>
            <a:r>
              <a:rPr b="1" lang="en-GB" sz="2400"/>
              <a:t>General-purpose AI rules </a:t>
            </a:r>
            <a:r>
              <a:rPr lang="en-GB" sz="2400"/>
              <a:t>including governance (12 months after entry into force);</a:t>
            </a:r>
            <a:br>
              <a:rPr lang="en-GB" sz="2400"/>
            </a:br>
            <a:r>
              <a:rPr lang="en-GB" sz="2400"/>
              <a:t>- And obligations </a:t>
            </a:r>
            <a:r>
              <a:rPr b="1" lang="en-GB" sz="2400"/>
              <a:t>for high-risk systems </a:t>
            </a:r>
            <a:r>
              <a:rPr lang="en-GB" sz="2400"/>
              <a:t>(36 months after entry into force).</a:t>
            </a:r>
            <a:endParaRPr/>
          </a:p>
        </p:txBody>
      </p:sp>
      <p:sp>
        <p:nvSpPr>
          <p:cNvPr id="230" name="Google Shape;230;p14"/>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231" name="Google Shape;231;p14"/>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pic>
        <p:nvPicPr>
          <p:cNvPr id="232" name="Google Shape;232;p14"/>
          <p:cNvPicPr preferRelativeResize="0"/>
          <p:nvPr/>
        </p:nvPicPr>
        <p:blipFill rotWithShape="1">
          <a:blip r:embed="rId4">
            <a:alphaModFix/>
          </a:blip>
          <a:srcRect b="42856" l="19133" r="66020" t="39728"/>
          <a:stretch/>
        </p:blipFill>
        <p:spPr>
          <a:xfrm>
            <a:off x="497301" y="2449541"/>
            <a:ext cx="2968984" cy="195891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5"/>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KEY PROVISIONS OF THE AI ACT</a:t>
            </a:r>
            <a:br>
              <a:rPr lang="en-GB"/>
            </a:br>
            <a:endParaRPr/>
          </a:p>
        </p:txBody>
      </p:sp>
      <p:sp>
        <p:nvSpPr>
          <p:cNvPr id="238" name="Google Shape;238;p15"/>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p>
            <a:pPr indent="-285750" lvl="1" marL="742950" rtl="0" algn="l">
              <a:lnSpc>
                <a:spcPct val="90000"/>
              </a:lnSpc>
              <a:spcBef>
                <a:spcPts val="0"/>
              </a:spcBef>
              <a:spcAft>
                <a:spcPts val="0"/>
              </a:spcAft>
              <a:buSzPts val="1800"/>
              <a:buFont typeface="Arial"/>
              <a:buChar char="•"/>
            </a:pPr>
            <a:r>
              <a:rPr lang="en-GB"/>
              <a:t>Transparency and accountability requirements.</a:t>
            </a:r>
            <a:endParaRPr/>
          </a:p>
          <a:p>
            <a:pPr indent="-285750" lvl="1" marL="742950" rtl="0" algn="l">
              <a:lnSpc>
                <a:spcPct val="90000"/>
              </a:lnSpc>
              <a:spcBef>
                <a:spcPts val="600"/>
              </a:spcBef>
              <a:spcAft>
                <a:spcPts val="0"/>
              </a:spcAft>
              <a:buSzPts val="1800"/>
              <a:buFont typeface="Arial"/>
              <a:buChar char="•"/>
            </a:pPr>
            <a:r>
              <a:rPr lang="en-GB"/>
              <a:t>Obligations for high-risk AI systems.</a:t>
            </a:r>
            <a:endParaRPr/>
          </a:p>
          <a:p>
            <a:pPr indent="-285750" lvl="1" marL="742950" rtl="0" algn="l">
              <a:lnSpc>
                <a:spcPct val="90000"/>
              </a:lnSpc>
              <a:spcBef>
                <a:spcPts val="600"/>
              </a:spcBef>
              <a:spcAft>
                <a:spcPts val="0"/>
              </a:spcAft>
              <a:buSzPts val="1800"/>
              <a:buFont typeface="Arial"/>
              <a:buChar char="•"/>
            </a:pPr>
            <a:r>
              <a:rPr lang="en-GB"/>
              <a:t>Governance structure.</a:t>
            </a:r>
            <a:endParaRPr/>
          </a:p>
          <a:p>
            <a:pPr indent="-285750" lvl="1" marL="742950" rtl="0" algn="l">
              <a:lnSpc>
                <a:spcPct val="90000"/>
              </a:lnSpc>
              <a:spcBef>
                <a:spcPts val="600"/>
              </a:spcBef>
              <a:spcAft>
                <a:spcPts val="0"/>
              </a:spcAft>
              <a:buSzPts val="1800"/>
              <a:buFont typeface="Arial"/>
              <a:buChar char="•"/>
            </a:pPr>
            <a:r>
              <a:rPr lang="en-GB"/>
              <a:t>Enforcement mechanisms and penalties.</a:t>
            </a:r>
            <a:endParaRPr/>
          </a:p>
          <a:p>
            <a:pPr indent="0" lvl="0" marL="91440" rtl="0" algn="l">
              <a:lnSpc>
                <a:spcPct val="90000"/>
              </a:lnSpc>
              <a:spcBef>
                <a:spcPts val="1600"/>
              </a:spcBef>
              <a:spcAft>
                <a:spcPts val="0"/>
              </a:spcAft>
              <a:buSzPts val="2200"/>
              <a:buNone/>
            </a:pPr>
            <a:r>
              <a:t/>
            </a:r>
            <a:endParaRPr/>
          </a:p>
        </p:txBody>
      </p:sp>
      <p:sp>
        <p:nvSpPr>
          <p:cNvPr id="239" name="Google Shape;239;p15"/>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240" name="Google Shape;240;p15"/>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6"/>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ESTABLISHMENT AND ROLE OF AI OFFICES</a:t>
            </a:r>
            <a:endParaRPr/>
          </a:p>
        </p:txBody>
      </p:sp>
      <p:sp>
        <p:nvSpPr>
          <p:cNvPr id="246" name="Google Shape;246;p16"/>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GB"/>
              <a:t>EU AI Office: Structure and responsibilities </a:t>
            </a:r>
            <a:endParaRPr/>
          </a:p>
          <a:p>
            <a:pPr indent="-139700" lvl="0" marL="91440" rtl="0" algn="l">
              <a:lnSpc>
                <a:spcPct val="90000"/>
              </a:lnSpc>
              <a:spcBef>
                <a:spcPts val="1400"/>
              </a:spcBef>
              <a:spcAft>
                <a:spcPts val="0"/>
              </a:spcAft>
              <a:buSzPts val="2200"/>
              <a:buChar char=" "/>
            </a:pPr>
            <a:r>
              <a:rPr lang="en-GB"/>
              <a:t>Coordination with the European Artificial Intelligence Board (EAIB) Monitoring and enforcement of the AI Act Support for innovation and compliance</a:t>
            </a:r>
            <a:endParaRPr/>
          </a:p>
        </p:txBody>
      </p:sp>
      <p:pic>
        <p:nvPicPr>
          <p:cNvPr id="247" name="Google Shape;247;p16"/>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7"/>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ESTABLISHMENT AND ROLE OF AI OFFICES</a:t>
            </a:r>
            <a:endParaRPr/>
          </a:p>
        </p:txBody>
      </p:sp>
      <p:sp>
        <p:nvSpPr>
          <p:cNvPr id="253" name="Google Shape;253;p17"/>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fontScale="85000" lnSpcReduction="20000"/>
          </a:bodyPr>
          <a:lstStyle/>
          <a:p>
            <a:pPr indent="-118745" lvl="0" marL="91440" rtl="0" algn="l">
              <a:lnSpc>
                <a:spcPct val="90000"/>
              </a:lnSpc>
              <a:spcBef>
                <a:spcPts val="0"/>
              </a:spcBef>
              <a:spcAft>
                <a:spcPts val="0"/>
              </a:spcAft>
              <a:buSzPct val="100000"/>
              <a:buChar char=" "/>
            </a:pPr>
            <a:r>
              <a:rPr b="1" lang="en-GB"/>
              <a:t>EU AI Office: Established in January</a:t>
            </a:r>
            <a:endParaRPr/>
          </a:p>
          <a:p>
            <a:pPr indent="-118745" lvl="0" marL="91440" rtl="0" algn="l">
              <a:lnSpc>
                <a:spcPct val="90000"/>
              </a:lnSpc>
              <a:spcBef>
                <a:spcPts val="1400"/>
              </a:spcBef>
              <a:spcAft>
                <a:spcPts val="0"/>
              </a:spcAft>
              <a:buSzPct val="100000"/>
              <a:buChar char=" "/>
            </a:pPr>
            <a:r>
              <a:rPr lang="en-GB"/>
              <a:t>Supporting </a:t>
            </a:r>
            <a:r>
              <a:rPr b="1" lang="en-GB"/>
              <a:t>Trustworthy</a:t>
            </a:r>
            <a:r>
              <a:rPr lang="en-GB"/>
              <a:t> AI Development </a:t>
            </a:r>
            <a:endParaRPr/>
          </a:p>
          <a:p>
            <a:pPr indent="-118745" lvl="0" marL="91440" rtl="0" algn="l">
              <a:lnSpc>
                <a:spcPct val="90000"/>
              </a:lnSpc>
              <a:spcBef>
                <a:spcPts val="1400"/>
              </a:spcBef>
              <a:spcAft>
                <a:spcPts val="0"/>
              </a:spcAft>
              <a:buSzPct val="100000"/>
              <a:buChar char=" "/>
            </a:pPr>
            <a:r>
              <a:rPr lang="en-GB"/>
              <a:t>Center of AI </a:t>
            </a:r>
            <a:r>
              <a:rPr b="1" lang="en-GB"/>
              <a:t>expertise</a:t>
            </a:r>
            <a:r>
              <a:rPr lang="en-GB"/>
              <a:t> within the European Commission</a:t>
            </a:r>
            <a:endParaRPr/>
          </a:p>
          <a:p>
            <a:pPr indent="-118745" lvl="0" marL="91440" rtl="0" algn="l">
              <a:lnSpc>
                <a:spcPct val="90000"/>
              </a:lnSpc>
              <a:spcBef>
                <a:spcPts val="1400"/>
              </a:spcBef>
              <a:spcAft>
                <a:spcPts val="0"/>
              </a:spcAft>
              <a:buSzPct val="100000"/>
              <a:buChar char=" "/>
            </a:pPr>
            <a:r>
              <a:rPr lang="en-GB"/>
              <a:t>Primary Objective: </a:t>
            </a:r>
            <a:r>
              <a:rPr b="1" lang="en-GB"/>
              <a:t>Support the development and use of trustworthy AI, while mitigating associated risks. </a:t>
            </a:r>
            <a:endParaRPr/>
          </a:p>
          <a:p>
            <a:pPr indent="-118745" lvl="0" marL="91440" rtl="0" algn="l">
              <a:lnSpc>
                <a:spcPct val="90000"/>
              </a:lnSpc>
              <a:spcBef>
                <a:spcPts val="1400"/>
              </a:spcBef>
              <a:spcAft>
                <a:spcPts val="0"/>
              </a:spcAft>
              <a:buSzPct val="100000"/>
              <a:buChar char=" "/>
            </a:pPr>
            <a:r>
              <a:rPr lang="en-GB"/>
              <a:t>Implementation and </a:t>
            </a:r>
            <a:r>
              <a:rPr b="1" lang="en-GB"/>
              <a:t>Enforcement</a:t>
            </a:r>
            <a:endParaRPr/>
          </a:p>
          <a:p>
            <a:pPr indent="-118745" lvl="0" marL="91440" rtl="0" algn="l">
              <a:lnSpc>
                <a:spcPct val="90000"/>
              </a:lnSpc>
              <a:spcBef>
                <a:spcPts val="1400"/>
              </a:spcBef>
              <a:spcAft>
                <a:spcPts val="0"/>
              </a:spcAft>
              <a:buSzPct val="100000"/>
              <a:buChar char=" "/>
            </a:pPr>
            <a:r>
              <a:rPr lang="en-GB"/>
              <a:t>Governance </a:t>
            </a:r>
            <a:r>
              <a:rPr b="1" lang="en-GB"/>
              <a:t>Support</a:t>
            </a:r>
            <a:r>
              <a:rPr lang="en-GB"/>
              <a:t>: Assists Member States in implementing the AI Act. </a:t>
            </a:r>
            <a:endParaRPr/>
          </a:p>
          <a:p>
            <a:pPr indent="-118745" lvl="0" marL="91440" rtl="0" algn="l">
              <a:lnSpc>
                <a:spcPct val="90000"/>
              </a:lnSpc>
              <a:spcBef>
                <a:spcPts val="1400"/>
              </a:spcBef>
              <a:spcAft>
                <a:spcPts val="0"/>
              </a:spcAft>
              <a:buSzPct val="100000"/>
              <a:buChar char=" "/>
            </a:pPr>
            <a:r>
              <a:rPr lang="en-GB"/>
              <a:t>Rule </a:t>
            </a:r>
            <a:r>
              <a:rPr b="1" lang="en-GB"/>
              <a:t>Enforcement</a:t>
            </a:r>
            <a:r>
              <a:rPr lang="en-GB"/>
              <a:t>: Enforces rules for general-purpose AI models. </a:t>
            </a:r>
            <a:endParaRPr/>
          </a:p>
          <a:p>
            <a:pPr indent="-118745" lvl="0" marL="91440" rtl="0" algn="l">
              <a:lnSpc>
                <a:spcPct val="90000"/>
              </a:lnSpc>
              <a:spcBef>
                <a:spcPts val="1400"/>
              </a:spcBef>
              <a:spcAft>
                <a:spcPts val="0"/>
              </a:spcAft>
              <a:buSzPct val="100000"/>
              <a:buChar char=" "/>
            </a:pPr>
            <a:r>
              <a:rPr lang="en-GB"/>
              <a:t>Conduct evaluations of AI models. </a:t>
            </a:r>
            <a:endParaRPr/>
          </a:p>
          <a:p>
            <a:pPr indent="-118745" lvl="0" marL="91440" rtl="0" algn="l">
              <a:lnSpc>
                <a:spcPct val="90000"/>
              </a:lnSpc>
              <a:spcBef>
                <a:spcPts val="1400"/>
              </a:spcBef>
              <a:spcAft>
                <a:spcPts val="0"/>
              </a:spcAft>
              <a:buSzPct val="100000"/>
              <a:buChar char=" "/>
            </a:pPr>
            <a:r>
              <a:rPr lang="en-GB"/>
              <a:t>Request </a:t>
            </a:r>
            <a:r>
              <a:rPr b="1" lang="en-GB"/>
              <a:t>information and measures </a:t>
            </a:r>
            <a:r>
              <a:rPr lang="en-GB"/>
              <a:t>from model providers.</a:t>
            </a:r>
            <a:endParaRPr/>
          </a:p>
          <a:p>
            <a:pPr indent="-118745" lvl="0" marL="91440" rtl="0" algn="l">
              <a:lnSpc>
                <a:spcPct val="90000"/>
              </a:lnSpc>
              <a:spcBef>
                <a:spcPts val="1400"/>
              </a:spcBef>
              <a:spcAft>
                <a:spcPts val="0"/>
              </a:spcAft>
              <a:buSzPct val="100000"/>
              <a:buChar char=" "/>
            </a:pPr>
            <a:r>
              <a:rPr lang="en-GB"/>
              <a:t>Apply </a:t>
            </a:r>
            <a:r>
              <a:rPr b="1" lang="en-GB"/>
              <a:t>sanctions</a:t>
            </a:r>
            <a:r>
              <a:rPr lang="en-GB"/>
              <a:t> as necessary</a:t>
            </a:r>
            <a:endParaRPr/>
          </a:p>
        </p:txBody>
      </p:sp>
      <p:pic>
        <p:nvPicPr>
          <p:cNvPr id="254" name="Google Shape;254;p17"/>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8"/>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ESTABLISHMENT AND ROLE OF AI OFFICES</a:t>
            </a:r>
            <a:endParaRPr/>
          </a:p>
        </p:txBody>
      </p:sp>
      <p:sp>
        <p:nvSpPr>
          <p:cNvPr id="260" name="Google Shape;260;p18"/>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fontScale="92500" lnSpcReduction="10000"/>
          </a:bodyPr>
          <a:lstStyle/>
          <a:p>
            <a:pPr indent="-129222" lvl="0" marL="91440" rtl="0" algn="l">
              <a:lnSpc>
                <a:spcPct val="90000"/>
              </a:lnSpc>
              <a:spcBef>
                <a:spcPts val="0"/>
              </a:spcBef>
              <a:spcAft>
                <a:spcPts val="0"/>
              </a:spcAft>
              <a:buSzPct val="100000"/>
              <a:buChar char=" "/>
            </a:pPr>
            <a:r>
              <a:rPr b="1" lang="en-GB"/>
              <a:t>Ecosystem</a:t>
            </a:r>
            <a:r>
              <a:rPr lang="en-GB"/>
              <a:t> Innovation Promotion: Fosters an ecosystem of trustworthy AI. </a:t>
            </a:r>
            <a:endParaRPr/>
          </a:p>
          <a:p>
            <a:pPr indent="-129222" lvl="0" marL="91440" rtl="0" algn="l">
              <a:lnSpc>
                <a:spcPct val="90000"/>
              </a:lnSpc>
              <a:spcBef>
                <a:spcPts val="1400"/>
              </a:spcBef>
              <a:spcAft>
                <a:spcPts val="0"/>
              </a:spcAft>
              <a:buSzPct val="100000"/>
              <a:buChar char=" "/>
            </a:pPr>
            <a:r>
              <a:rPr lang="en-GB"/>
              <a:t>Societal and </a:t>
            </a:r>
            <a:r>
              <a:rPr b="1" lang="en-GB"/>
              <a:t>Economic Benefits</a:t>
            </a:r>
            <a:r>
              <a:rPr lang="en-GB"/>
              <a:t>: Aims to maximize the positive impact of AI on society and the economy. </a:t>
            </a:r>
            <a:endParaRPr/>
          </a:p>
          <a:p>
            <a:pPr indent="-129222" lvl="0" marL="91440" rtl="0" algn="l">
              <a:lnSpc>
                <a:spcPct val="90000"/>
              </a:lnSpc>
              <a:spcBef>
                <a:spcPts val="1400"/>
              </a:spcBef>
              <a:spcAft>
                <a:spcPts val="0"/>
              </a:spcAft>
              <a:buSzPct val="100000"/>
              <a:buChar char=" "/>
            </a:pPr>
            <a:r>
              <a:rPr b="1" lang="en-GB"/>
              <a:t>Strategic</a:t>
            </a:r>
            <a:r>
              <a:rPr lang="en-GB"/>
              <a:t> and Coherent Approach </a:t>
            </a:r>
            <a:endParaRPr/>
          </a:p>
          <a:p>
            <a:pPr indent="-129222" lvl="0" marL="91440" rtl="0" algn="l">
              <a:lnSpc>
                <a:spcPct val="90000"/>
              </a:lnSpc>
              <a:spcBef>
                <a:spcPts val="1400"/>
              </a:spcBef>
              <a:spcAft>
                <a:spcPts val="0"/>
              </a:spcAft>
              <a:buSzPct val="100000"/>
              <a:buChar char=" "/>
            </a:pPr>
            <a:r>
              <a:rPr lang="en-GB"/>
              <a:t>International Role: Ensures a strategic, coherent, and </a:t>
            </a:r>
            <a:r>
              <a:rPr b="1" lang="en-GB"/>
              <a:t>effective European approach </a:t>
            </a:r>
            <a:r>
              <a:rPr lang="en-GB"/>
              <a:t>to AI on a global level.</a:t>
            </a:r>
            <a:endParaRPr/>
          </a:p>
          <a:p>
            <a:pPr indent="-129222" lvl="0" marL="91440" rtl="0" algn="l">
              <a:lnSpc>
                <a:spcPct val="90000"/>
              </a:lnSpc>
              <a:spcBef>
                <a:spcPts val="1400"/>
              </a:spcBef>
              <a:spcAft>
                <a:spcPts val="0"/>
              </a:spcAft>
              <a:buSzPct val="100000"/>
              <a:buChar char=" "/>
            </a:pPr>
            <a:r>
              <a:rPr b="1" lang="en-GB"/>
              <a:t>Global</a:t>
            </a:r>
            <a:r>
              <a:rPr lang="en-GB"/>
              <a:t> Reference Point: Positions Europe as a leader in AI governance.</a:t>
            </a:r>
            <a:endParaRPr/>
          </a:p>
          <a:p>
            <a:pPr indent="-129222" lvl="0" marL="91440" rtl="0" algn="l">
              <a:lnSpc>
                <a:spcPct val="90000"/>
              </a:lnSpc>
              <a:spcBef>
                <a:spcPts val="1400"/>
              </a:spcBef>
              <a:spcAft>
                <a:spcPts val="0"/>
              </a:spcAft>
              <a:buSzPct val="100000"/>
              <a:buChar char=" "/>
            </a:pPr>
            <a:r>
              <a:rPr lang="en-GB"/>
              <a:t>Collaboration and </a:t>
            </a:r>
            <a:r>
              <a:rPr b="1" lang="en-GB"/>
              <a:t>Knowledge</a:t>
            </a:r>
            <a:r>
              <a:rPr lang="en-GB"/>
              <a:t> Sharing </a:t>
            </a:r>
            <a:endParaRPr/>
          </a:p>
          <a:p>
            <a:pPr indent="-129222" lvl="0" marL="91440" rtl="0" algn="l">
              <a:lnSpc>
                <a:spcPct val="90000"/>
              </a:lnSpc>
              <a:spcBef>
                <a:spcPts val="1400"/>
              </a:spcBef>
              <a:spcAft>
                <a:spcPts val="0"/>
              </a:spcAft>
              <a:buSzPct val="100000"/>
              <a:buChar char=" "/>
            </a:pPr>
            <a:r>
              <a:rPr lang="en-GB"/>
              <a:t>Engages with Member States and the </a:t>
            </a:r>
            <a:r>
              <a:rPr b="1" lang="en-GB"/>
              <a:t>expert community</a:t>
            </a:r>
            <a:endParaRPr/>
          </a:p>
          <a:p>
            <a:pPr indent="-129222" lvl="0" marL="91440" rtl="0" algn="l">
              <a:lnSpc>
                <a:spcPct val="90000"/>
              </a:lnSpc>
              <a:spcBef>
                <a:spcPts val="1400"/>
              </a:spcBef>
              <a:spcAft>
                <a:spcPts val="0"/>
              </a:spcAft>
              <a:buSzPct val="100000"/>
              <a:buChar char=" "/>
            </a:pPr>
            <a:r>
              <a:rPr b="1" lang="en-GB"/>
              <a:t>Monitors</a:t>
            </a:r>
            <a:r>
              <a:rPr lang="en-GB"/>
              <a:t> AI ecosystem trends, advancements, and deployments and risks</a:t>
            </a:r>
            <a:endParaRPr/>
          </a:p>
        </p:txBody>
      </p:sp>
      <p:pic>
        <p:nvPicPr>
          <p:cNvPr id="261" name="Google Shape;261;p18"/>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9"/>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UPHOLDING EUROPEAN PRINCIPLES IN AI DEVELOPMENT </a:t>
            </a:r>
            <a:endParaRPr/>
          </a:p>
        </p:txBody>
      </p:sp>
      <p:sp>
        <p:nvSpPr>
          <p:cNvPr id="267" name="Google Shape;267;p19"/>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b="1" lang="en-GB"/>
              <a:t>Transparency</a:t>
            </a:r>
            <a:endParaRPr/>
          </a:p>
          <a:p>
            <a:pPr indent="-139700" lvl="0" marL="91440" rtl="0" algn="l">
              <a:lnSpc>
                <a:spcPct val="90000"/>
              </a:lnSpc>
              <a:spcBef>
                <a:spcPts val="1400"/>
              </a:spcBef>
              <a:spcAft>
                <a:spcPts val="0"/>
              </a:spcAft>
              <a:buSzPts val="2200"/>
              <a:buChar char=" "/>
            </a:pPr>
            <a:r>
              <a:rPr lang="en-GB"/>
              <a:t>Privacy and data protection </a:t>
            </a:r>
            <a:endParaRPr/>
          </a:p>
          <a:p>
            <a:pPr indent="-139700" lvl="0" marL="91440" rtl="0" algn="l">
              <a:lnSpc>
                <a:spcPct val="90000"/>
              </a:lnSpc>
              <a:spcBef>
                <a:spcPts val="1400"/>
              </a:spcBef>
              <a:spcAft>
                <a:spcPts val="0"/>
              </a:spcAft>
              <a:buSzPts val="2200"/>
              <a:buChar char=" "/>
            </a:pPr>
            <a:r>
              <a:rPr lang="en-GB"/>
              <a:t>Fairness and non-discrimination </a:t>
            </a:r>
            <a:endParaRPr/>
          </a:p>
          <a:p>
            <a:pPr indent="-139700" lvl="0" marL="91440" rtl="0" algn="l">
              <a:lnSpc>
                <a:spcPct val="90000"/>
              </a:lnSpc>
              <a:spcBef>
                <a:spcPts val="1400"/>
              </a:spcBef>
              <a:spcAft>
                <a:spcPts val="0"/>
              </a:spcAft>
              <a:buSzPts val="2200"/>
              <a:buChar char=" "/>
            </a:pPr>
            <a:r>
              <a:rPr lang="en-GB"/>
              <a:t>Safety and accountability</a:t>
            </a:r>
            <a:endParaRPr/>
          </a:p>
        </p:txBody>
      </p:sp>
      <p:pic>
        <p:nvPicPr>
          <p:cNvPr id="268" name="Google Shape;268;p19"/>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INTRODUCTION – 1</a:t>
            </a:r>
            <a:r>
              <a:rPr baseline="30000" lang="en-GB"/>
              <a:t>ST</a:t>
            </a:r>
            <a:r>
              <a:rPr lang="en-GB"/>
              <a:t> CLASS</a:t>
            </a:r>
            <a:endParaRPr/>
          </a:p>
        </p:txBody>
      </p:sp>
      <p:sp>
        <p:nvSpPr>
          <p:cNvPr id="114" name="Google Shape;114;p2"/>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p>
            <a:pPr indent="0" lvl="0" marL="0" marR="0" rtl="0" algn="l">
              <a:lnSpc>
                <a:spcPct val="100000"/>
              </a:lnSpc>
              <a:spcBef>
                <a:spcPts val="0"/>
              </a:spcBef>
              <a:spcAft>
                <a:spcPts val="0"/>
              </a:spcAft>
              <a:buClr>
                <a:schemeClr val="dk1"/>
              </a:buClr>
              <a:buSzPts val="2200"/>
              <a:buNone/>
            </a:pPr>
            <a:r>
              <a:rPr lang="en-GB"/>
              <a:t>What are we discussing about today?</a:t>
            </a:r>
            <a:endParaRPr/>
          </a:p>
          <a:p>
            <a:pPr indent="0" lvl="0" marL="0" marR="0" rtl="0" algn="l">
              <a:lnSpc>
                <a:spcPct val="100000"/>
              </a:lnSpc>
              <a:spcBef>
                <a:spcPts val="0"/>
              </a:spcBef>
              <a:spcAft>
                <a:spcPts val="0"/>
              </a:spcAft>
              <a:buClr>
                <a:schemeClr val="dk1"/>
              </a:buClr>
              <a:buSzPts val="2200"/>
              <a:buNone/>
            </a:pPr>
            <a:r>
              <a:t/>
            </a:r>
            <a:endParaRPr/>
          </a:p>
          <a:p>
            <a:pPr indent="0" lvl="0" marL="0" marR="0" rtl="0" algn="l">
              <a:lnSpc>
                <a:spcPct val="100000"/>
              </a:lnSpc>
              <a:spcBef>
                <a:spcPts val="0"/>
              </a:spcBef>
              <a:spcAft>
                <a:spcPts val="0"/>
              </a:spcAft>
              <a:buClr>
                <a:schemeClr val="dk1"/>
              </a:buClr>
              <a:buSzPts val="2200"/>
              <a:buNone/>
            </a:pPr>
            <a:r>
              <a:rPr lang="en-GB"/>
              <a:t>Is AI regulation important? Why today?</a:t>
            </a:r>
            <a:endParaRPr/>
          </a:p>
          <a:p>
            <a:pPr indent="0" lvl="0" marL="91440" rtl="0" algn="l">
              <a:lnSpc>
                <a:spcPct val="90000"/>
              </a:lnSpc>
              <a:spcBef>
                <a:spcPts val="1200"/>
              </a:spcBef>
              <a:spcAft>
                <a:spcPts val="0"/>
              </a:spcAft>
              <a:buSzPts val="2200"/>
              <a:buNone/>
            </a:pPr>
            <a:r>
              <a:t/>
            </a:r>
            <a:endParaRPr/>
          </a:p>
        </p:txBody>
      </p:sp>
      <p:pic>
        <p:nvPicPr>
          <p:cNvPr id="115" name="Google Shape;115;p2"/>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pic>
        <p:nvPicPr>
          <p:cNvPr id="116" name="Google Shape;116;p2"/>
          <p:cNvPicPr preferRelativeResize="0"/>
          <p:nvPr/>
        </p:nvPicPr>
        <p:blipFill rotWithShape="1">
          <a:blip r:embed="rId4">
            <a:alphaModFix/>
          </a:blip>
          <a:srcRect b="39728" l="28087" r="59362" t="39046"/>
          <a:stretch/>
        </p:blipFill>
        <p:spPr>
          <a:xfrm>
            <a:off x="9507893" y="681037"/>
            <a:ext cx="1530221" cy="14555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0"/>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IMPORTANCE OF TRANSPARENCY IN AI</a:t>
            </a:r>
            <a:br>
              <a:rPr b="1" lang="en-GB"/>
            </a:br>
            <a:endParaRPr/>
          </a:p>
        </p:txBody>
      </p:sp>
      <p:sp>
        <p:nvSpPr>
          <p:cNvPr id="274" name="Google Shape;274;p20"/>
          <p:cNvSpPr txBox="1"/>
          <p:nvPr>
            <p:ph idx="1" type="body"/>
          </p:nvPr>
        </p:nvSpPr>
        <p:spPr>
          <a:xfrm>
            <a:off x="455645" y="1253331"/>
            <a:ext cx="10515600" cy="4351338"/>
          </a:xfrm>
          <a:prstGeom prst="rect">
            <a:avLst/>
          </a:prstGeom>
          <a:noFill/>
          <a:ln>
            <a:noFill/>
          </a:ln>
        </p:spPr>
        <p:txBody>
          <a:bodyPr anchorCtr="0" anchor="t" bIns="45700" lIns="45700" spcFirstLastPara="1" rIns="45700" wrap="square" tIns="45700">
            <a:normAutofit/>
          </a:bodyPr>
          <a:lstStyle/>
          <a:p>
            <a:pPr indent="0" lvl="0" marL="91440" rtl="0" algn="l">
              <a:lnSpc>
                <a:spcPct val="90000"/>
              </a:lnSpc>
              <a:spcBef>
                <a:spcPts val="0"/>
              </a:spcBef>
              <a:spcAft>
                <a:spcPts val="0"/>
              </a:spcAft>
              <a:buSzPts val="3200"/>
              <a:buFont typeface="Arial"/>
              <a:buNone/>
            </a:pPr>
            <a:r>
              <a:t/>
            </a:r>
            <a:endParaRPr sz="3200"/>
          </a:p>
          <a:p>
            <a:pPr indent="-285750" lvl="1" marL="742950" rtl="0" algn="l">
              <a:lnSpc>
                <a:spcPct val="90000"/>
              </a:lnSpc>
              <a:spcBef>
                <a:spcPts val="400"/>
              </a:spcBef>
              <a:spcAft>
                <a:spcPts val="0"/>
              </a:spcAft>
              <a:buSzPts val="3200"/>
              <a:buFont typeface="Arial"/>
              <a:buChar char="•"/>
            </a:pPr>
            <a:r>
              <a:rPr lang="en-GB" sz="3200"/>
              <a:t>Builds trust with users and stakeholders.</a:t>
            </a:r>
            <a:endParaRPr/>
          </a:p>
          <a:p>
            <a:pPr indent="-285750" lvl="1" marL="742950" rtl="0" algn="l">
              <a:lnSpc>
                <a:spcPct val="90000"/>
              </a:lnSpc>
              <a:spcBef>
                <a:spcPts val="600"/>
              </a:spcBef>
              <a:spcAft>
                <a:spcPts val="0"/>
              </a:spcAft>
              <a:buSzPts val="3200"/>
              <a:buFont typeface="Arial"/>
              <a:buChar char="•"/>
            </a:pPr>
            <a:r>
              <a:rPr lang="en-GB" sz="3200"/>
              <a:t>Enhances accountability.</a:t>
            </a:r>
            <a:endParaRPr/>
          </a:p>
          <a:p>
            <a:pPr indent="-285750" lvl="1" marL="742950" rtl="0" algn="l">
              <a:lnSpc>
                <a:spcPct val="90000"/>
              </a:lnSpc>
              <a:spcBef>
                <a:spcPts val="600"/>
              </a:spcBef>
              <a:spcAft>
                <a:spcPts val="0"/>
              </a:spcAft>
              <a:buSzPts val="3200"/>
              <a:buFont typeface="Arial"/>
              <a:buChar char="•"/>
            </a:pPr>
            <a:r>
              <a:rPr lang="en-GB" sz="3200"/>
              <a:t>Enables better understanding and control of AI systems.</a:t>
            </a:r>
            <a:endParaRPr/>
          </a:p>
          <a:p>
            <a:pPr indent="-285750" lvl="1" marL="742950" rtl="0" algn="l">
              <a:lnSpc>
                <a:spcPct val="90000"/>
              </a:lnSpc>
              <a:spcBef>
                <a:spcPts val="600"/>
              </a:spcBef>
              <a:spcAft>
                <a:spcPts val="0"/>
              </a:spcAft>
              <a:buSzPts val="3200"/>
              <a:buFont typeface="Arial"/>
              <a:buChar char="•"/>
            </a:pPr>
            <a:r>
              <a:rPr lang="en-GB" sz="3200"/>
              <a:t>Mitigates biases and unfair outcomes.</a:t>
            </a:r>
            <a:endParaRPr/>
          </a:p>
          <a:p>
            <a:pPr indent="0" lvl="0" marL="91440" rtl="0" algn="l">
              <a:lnSpc>
                <a:spcPct val="90000"/>
              </a:lnSpc>
              <a:spcBef>
                <a:spcPts val="1600"/>
              </a:spcBef>
              <a:spcAft>
                <a:spcPts val="0"/>
              </a:spcAft>
              <a:buSzPts val="2200"/>
              <a:buNone/>
            </a:pPr>
            <a:r>
              <a:t/>
            </a:r>
            <a:endParaRPr/>
          </a:p>
        </p:txBody>
      </p:sp>
      <p:sp>
        <p:nvSpPr>
          <p:cNvPr id="275" name="Google Shape;275;p20"/>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276" name="Google Shape;276;p20"/>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1"/>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AI ACT PROVISIONS FOR TRANSPARENCY</a:t>
            </a:r>
            <a:endParaRPr/>
          </a:p>
        </p:txBody>
      </p:sp>
      <p:sp>
        <p:nvSpPr>
          <p:cNvPr id="282" name="Google Shape;282;p21"/>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b="1" lang="en-GB"/>
              <a:t>Recital 27: </a:t>
            </a:r>
            <a:r>
              <a:rPr b="0" i="0" lang="en-GB">
                <a:solidFill>
                  <a:srgbClr val="000000"/>
                </a:solidFill>
                <a:highlight>
                  <a:srgbClr val="FFFFFF"/>
                </a:highlight>
              </a:rPr>
              <a:t>Transparency means that AI systems are developed and used in a way that allows appropriate </a:t>
            </a:r>
            <a:r>
              <a:rPr b="1" i="0" lang="en-GB">
                <a:solidFill>
                  <a:srgbClr val="000000"/>
                </a:solidFill>
                <a:highlight>
                  <a:srgbClr val="FFFFFF"/>
                </a:highlight>
              </a:rPr>
              <a:t>traceability</a:t>
            </a:r>
            <a:r>
              <a:rPr b="0" i="0" lang="en-GB">
                <a:solidFill>
                  <a:srgbClr val="000000"/>
                </a:solidFill>
                <a:highlight>
                  <a:srgbClr val="FFFFFF"/>
                </a:highlight>
              </a:rPr>
              <a:t> and </a:t>
            </a:r>
            <a:r>
              <a:rPr b="1" i="0" lang="en-GB">
                <a:solidFill>
                  <a:srgbClr val="000000"/>
                </a:solidFill>
                <a:highlight>
                  <a:srgbClr val="FFFFFF"/>
                </a:highlight>
              </a:rPr>
              <a:t>explainability</a:t>
            </a:r>
            <a:r>
              <a:rPr b="0" i="0" lang="en-GB">
                <a:solidFill>
                  <a:srgbClr val="000000"/>
                </a:solidFill>
                <a:highlight>
                  <a:srgbClr val="FFFFFF"/>
                </a:highlight>
              </a:rPr>
              <a:t>, while making humans </a:t>
            </a:r>
            <a:r>
              <a:rPr b="1" i="0" lang="en-GB">
                <a:solidFill>
                  <a:srgbClr val="000000"/>
                </a:solidFill>
                <a:highlight>
                  <a:srgbClr val="FFFFFF"/>
                </a:highlight>
              </a:rPr>
              <a:t>aware that they communicate or interact </a:t>
            </a:r>
            <a:r>
              <a:rPr b="0" i="0" lang="en-GB">
                <a:solidFill>
                  <a:srgbClr val="000000"/>
                </a:solidFill>
                <a:highlight>
                  <a:srgbClr val="FFFFFF"/>
                </a:highlight>
              </a:rPr>
              <a:t>with an AI system, as well as </a:t>
            </a:r>
            <a:r>
              <a:rPr b="1" i="0" lang="en-GB">
                <a:solidFill>
                  <a:srgbClr val="000000"/>
                </a:solidFill>
                <a:highlight>
                  <a:srgbClr val="FFFFFF"/>
                </a:highlight>
              </a:rPr>
              <a:t>duly informing deployers </a:t>
            </a:r>
            <a:r>
              <a:rPr b="0" i="0" lang="en-GB">
                <a:solidFill>
                  <a:srgbClr val="000000"/>
                </a:solidFill>
                <a:highlight>
                  <a:srgbClr val="FFFFFF"/>
                </a:highlight>
              </a:rPr>
              <a:t>of the </a:t>
            </a:r>
            <a:r>
              <a:rPr b="1" i="0" lang="en-GB">
                <a:solidFill>
                  <a:srgbClr val="000000"/>
                </a:solidFill>
                <a:highlight>
                  <a:srgbClr val="FFFFFF"/>
                </a:highlight>
              </a:rPr>
              <a:t>capabilities and limitations </a:t>
            </a:r>
            <a:r>
              <a:rPr b="0" i="0" lang="en-GB">
                <a:solidFill>
                  <a:srgbClr val="000000"/>
                </a:solidFill>
                <a:highlight>
                  <a:srgbClr val="FFFFFF"/>
                </a:highlight>
              </a:rPr>
              <a:t>of that </a:t>
            </a:r>
            <a:r>
              <a:rPr b="1" i="0" lang="en-GB">
                <a:solidFill>
                  <a:srgbClr val="000000"/>
                </a:solidFill>
                <a:highlight>
                  <a:srgbClr val="FFFFFF"/>
                </a:highlight>
              </a:rPr>
              <a:t>AI system </a:t>
            </a:r>
            <a:r>
              <a:rPr b="0" i="0" lang="en-GB">
                <a:solidFill>
                  <a:srgbClr val="000000"/>
                </a:solidFill>
                <a:highlight>
                  <a:srgbClr val="FFFFFF"/>
                </a:highlight>
              </a:rPr>
              <a:t>and </a:t>
            </a:r>
            <a:r>
              <a:rPr b="1" i="0" lang="en-GB">
                <a:solidFill>
                  <a:srgbClr val="000000"/>
                </a:solidFill>
                <a:highlight>
                  <a:srgbClr val="FFFFFF"/>
                </a:highlight>
              </a:rPr>
              <a:t>affected persons </a:t>
            </a:r>
            <a:r>
              <a:rPr b="0" i="0" lang="en-GB">
                <a:solidFill>
                  <a:srgbClr val="000000"/>
                </a:solidFill>
                <a:highlight>
                  <a:srgbClr val="FFFFFF"/>
                </a:highlight>
              </a:rPr>
              <a:t>about their rights.</a:t>
            </a:r>
            <a:endParaRPr/>
          </a:p>
          <a:p>
            <a:pPr indent="-139700" lvl="0" marL="91440" rtl="0" algn="l">
              <a:lnSpc>
                <a:spcPct val="90000"/>
              </a:lnSpc>
              <a:spcBef>
                <a:spcPts val="1400"/>
              </a:spcBef>
              <a:spcAft>
                <a:spcPts val="0"/>
              </a:spcAft>
              <a:buSzPts val="2200"/>
              <a:buChar char=" "/>
            </a:pPr>
            <a:r>
              <a:rPr b="1" lang="en-GB">
                <a:solidFill>
                  <a:srgbClr val="000000"/>
                </a:solidFill>
                <a:highlight>
                  <a:srgbClr val="FFFFFF"/>
                </a:highlight>
              </a:rPr>
              <a:t>Recital 53: </a:t>
            </a:r>
            <a:r>
              <a:rPr b="0" i="0" lang="en-GB">
                <a:solidFill>
                  <a:srgbClr val="000000"/>
                </a:solidFill>
                <a:highlight>
                  <a:srgbClr val="FFFFFF"/>
                </a:highlight>
              </a:rPr>
              <a:t>To ensure traceability and transparency, a provider who considers that an AI system is not high-risk on the basis of the conditions referred to above </a:t>
            </a:r>
            <a:r>
              <a:rPr b="1" i="0" lang="en-GB">
                <a:solidFill>
                  <a:srgbClr val="000000"/>
                </a:solidFill>
                <a:highlight>
                  <a:srgbClr val="FFFFFF"/>
                </a:highlight>
              </a:rPr>
              <a:t>should draw up documentation of the assessment before that system is placed on the market or put into service and should provide that documentation to national competent authorities upon request</a:t>
            </a:r>
            <a:r>
              <a:rPr b="0" i="0" lang="en-GB">
                <a:solidFill>
                  <a:srgbClr val="000000"/>
                </a:solidFill>
                <a:highlight>
                  <a:srgbClr val="FFFFFF"/>
                </a:highlight>
              </a:rPr>
              <a:t>. Such a provider should be obliged to </a:t>
            </a:r>
            <a:r>
              <a:rPr b="1" i="0" lang="en-GB">
                <a:solidFill>
                  <a:srgbClr val="000000"/>
                </a:solidFill>
                <a:highlight>
                  <a:srgbClr val="FFFFFF"/>
                </a:highlight>
              </a:rPr>
              <a:t>register the AI system in the EU database </a:t>
            </a:r>
            <a:r>
              <a:rPr b="0" i="0" lang="en-GB">
                <a:solidFill>
                  <a:srgbClr val="000000"/>
                </a:solidFill>
                <a:highlight>
                  <a:srgbClr val="FFFFFF"/>
                </a:highlight>
              </a:rPr>
              <a:t>established under this Regulation.</a:t>
            </a:r>
            <a:endParaRPr/>
          </a:p>
        </p:txBody>
      </p:sp>
      <p:sp>
        <p:nvSpPr>
          <p:cNvPr id="283" name="Google Shape;283;p21"/>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284" name="Google Shape;284;p21"/>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2"/>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AI ACT PROVISIONS FOR TRANSPARENCY</a:t>
            </a:r>
            <a:endParaRPr/>
          </a:p>
        </p:txBody>
      </p:sp>
      <p:sp>
        <p:nvSpPr>
          <p:cNvPr id="290" name="Google Shape;290;p22"/>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b="1" lang="en-GB"/>
              <a:t>Recital 101: GenAI - </a:t>
            </a:r>
            <a:r>
              <a:rPr b="0" i="0" lang="en-GB">
                <a:solidFill>
                  <a:srgbClr val="000000"/>
                </a:solidFill>
                <a:highlight>
                  <a:srgbClr val="FFFFFF"/>
                </a:highlight>
              </a:rPr>
              <a:t>Therefore, proportionate transparency measures should be laid down, including the drawing up and keeping up to date of documentation, and the provision of information on the general-purpose AI model for its usage by the downstream providers. Technical documentation should be prepared and kept up to date by the general-purpose AI model provider for the purpose of making it available, upon request, to the AI Office and the national competent authorities. The minimal set of elements to be included in such documentation should be set out in specific annexes to this Regulation. </a:t>
            </a:r>
            <a:endParaRPr/>
          </a:p>
        </p:txBody>
      </p:sp>
      <p:sp>
        <p:nvSpPr>
          <p:cNvPr id="291" name="Google Shape;291;p22"/>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292" name="Google Shape;292;p22"/>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3"/>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AI ACT PROVISIONS FOR TRANSPARENCY</a:t>
            </a:r>
            <a:endParaRPr/>
          </a:p>
        </p:txBody>
      </p:sp>
      <p:sp>
        <p:nvSpPr>
          <p:cNvPr id="298" name="Google Shape;298;p23"/>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b="1" lang="en-GB"/>
              <a:t>Recital 102: GenAI - </a:t>
            </a:r>
            <a:r>
              <a:rPr b="0" i="0" lang="en-GB">
                <a:solidFill>
                  <a:srgbClr val="000000"/>
                </a:solidFill>
                <a:highlight>
                  <a:srgbClr val="FFFFFF"/>
                </a:highlight>
              </a:rPr>
              <a:t>General-purpose AI models released under free and open-source licences should be considered to ensure high levels of transparency and openness if their parameters, including the weights, the information on the model architecture, and the information on model usage are made publicly available. The licence should be considered to be free and open-source also when it allows users to run, copy, distribute, study, change and improve software and data, including models under the condition that the original provider of the model is credited, the identical or comparable terms of distribution are respected. </a:t>
            </a:r>
            <a:endParaRPr/>
          </a:p>
        </p:txBody>
      </p:sp>
      <p:sp>
        <p:nvSpPr>
          <p:cNvPr id="299" name="Google Shape;299;p23"/>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300" name="Google Shape;300;p23"/>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4"/>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AI ACT PROVISIONS FOR TRANSPARENCY - GENAI</a:t>
            </a:r>
            <a:endParaRPr/>
          </a:p>
        </p:txBody>
      </p:sp>
      <p:sp>
        <p:nvSpPr>
          <p:cNvPr id="306" name="Google Shape;306;p24"/>
          <p:cNvSpPr txBox="1"/>
          <p:nvPr>
            <p:ph idx="1" type="body"/>
          </p:nvPr>
        </p:nvSpPr>
        <p:spPr>
          <a:xfrm>
            <a:off x="1024128" y="1604865"/>
            <a:ext cx="10143744" cy="4704495"/>
          </a:xfrm>
          <a:prstGeom prst="rect">
            <a:avLst/>
          </a:prstGeom>
          <a:noFill/>
          <a:ln>
            <a:noFill/>
          </a:ln>
        </p:spPr>
        <p:txBody>
          <a:bodyPr anchorCtr="0" anchor="t" bIns="45700" lIns="45700" spcFirstLastPara="1" rIns="45700" wrap="square" tIns="45700">
            <a:normAutofit fontScale="47500" lnSpcReduction="20000"/>
          </a:bodyPr>
          <a:lstStyle/>
          <a:p>
            <a:pPr indent="0" lvl="0" marL="0" rtl="0" algn="l">
              <a:lnSpc>
                <a:spcPct val="90000"/>
              </a:lnSpc>
              <a:spcBef>
                <a:spcPts val="0"/>
              </a:spcBef>
              <a:spcAft>
                <a:spcPts val="0"/>
              </a:spcAft>
              <a:buSzPct val="100000"/>
              <a:buNone/>
            </a:pPr>
            <a:r>
              <a:rPr lang="en-GB"/>
              <a:t>ANNEX XII</a:t>
            </a:r>
            <a:endParaRPr/>
          </a:p>
          <a:p>
            <a:pPr indent="0" lvl="0" marL="0" rtl="0" algn="l">
              <a:lnSpc>
                <a:spcPct val="90000"/>
              </a:lnSpc>
              <a:spcBef>
                <a:spcPts val="1400"/>
              </a:spcBef>
              <a:spcAft>
                <a:spcPts val="0"/>
              </a:spcAft>
              <a:buSzPct val="100000"/>
              <a:buNone/>
            </a:pPr>
            <a:r>
              <a:rPr lang="en-GB"/>
              <a:t>Transparency information referred to in Article 53(1), point (b) — </a:t>
            </a:r>
            <a:r>
              <a:rPr b="1" lang="en-GB"/>
              <a:t>technical documentation for providers of general-purpose AI models to downstream providers that integrate the model into their AI system</a:t>
            </a:r>
            <a:endParaRPr/>
          </a:p>
          <a:p>
            <a:pPr indent="0" lvl="0" marL="0" rtl="0" algn="l">
              <a:lnSpc>
                <a:spcPct val="90000"/>
              </a:lnSpc>
              <a:spcBef>
                <a:spcPts val="1400"/>
              </a:spcBef>
              <a:spcAft>
                <a:spcPts val="0"/>
              </a:spcAft>
              <a:buSzPct val="100000"/>
              <a:buNone/>
            </a:pPr>
            <a:r>
              <a:rPr lang="en-GB"/>
              <a:t>The information referred to in Article 53(1), point (b) shall contain at least the following:</a:t>
            </a:r>
            <a:endParaRPr/>
          </a:p>
          <a:p>
            <a:pPr indent="0" lvl="0" marL="0" rtl="0" algn="l">
              <a:lnSpc>
                <a:spcPct val="90000"/>
              </a:lnSpc>
              <a:spcBef>
                <a:spcPts val="1400"/>
              </a:spcBef>
              <a:spcAft>
                <a:spcPts val="0"/>
              </a:spcAft>
              <a:buSzPct val="100000"/>
              <a:buNone/>
            </a:pPr>
            <a:r>
              <a:rPr lang="en-GB"/>
              <a:t>1.A </a:t>
            </a:r>
            <a:r>
              <a:rPr b="1" lang="en-GB"/>
              <a:t>general description </a:t>
            </a:r>
            <a:r>
              <a:rPr lang="en-GB"/>
              <a:t>of the general-purpose AI model including:</a:t>
            </a:r>
            <a:endParaRPr/>
          </a:p>
          <a:p>
            <a:pPr indent="0" lvl="0" marL="0" rtl="0" algn="l">
              <a:lnSpc>
                <a:spcPct val="90000"/>
              </a:lnSpc>
              <a:spcBef>
                <a:spcPts val="1400"/>
              </a:spcBef>
              <a:spcAft>
                <a:spcPts val="0"/>
              </a:spcAft>
              <a:buSzPct val="100000"/>
              <a:buNone/>
            </a:pPr>
            <a:r>
              <a:rPr lang="en-GB"/>
              <a:t>(a)</a:t>
            </a:r>
            <a:r>
              <a:rPr b="1" lang="en-GB"/>
              <a:t>the tasks that the model </a:t>
            </a:r>
            <a:r>
              <a:rPr lang="en-GB"/>
              <a:t>is intended to perform and the type and nature of AI systems into which it can be integrated;</a:t>
            </a:r>
            <a:endParaRPr/>
          </a:p>
          <a:p>
            <a:pPr indent="0" lvl="0" marL="0" rtl="0" algn="l">
              <a:lnSpc>
                <a:spcPct val="90000"/>
              </a:lnSpc>
              <a:spcBef>
                <a:spcPts val="1400"/>
              </a:spcBef>
              <a:spcAft>
                <a:spcPts val="0"/>
              </a:spcAft>
              <a:buSzPct val="100000"/>
              <a:buNone/>
            </a:pPr>
            <a:r>
              <a:rPr lang="en-GB"/>
              <a:t>(b)</a:t>
            </a:r>
            <a:r>
              <a:rPr b="1" lang="en-GB"/>
              <a:t>the acceptable use policies </a:t>
            </a:r>
            <a:r>
              <a:rPr lang="en-GB"/>
              <a:t>applicable;</a:t>
            </a:r>
            <a:endParaRPr/>
          </a:p>
          <a:p>
            <a:pPr indent="0" lvl="0" marL="0" rtl="0" algn="l">
              <a:lnSpc>
                <a:spcPct val="90000"/>
              </a:lnSpc>
              <a:spcBef>
                <a:spcPts val="1400"/>
              </a:spcBef>
              <a:spcAft>
                <a:spcPts val="0"/>
              </a:spcAft>
              <a:buSzPct val="100000"/>
              <a:buNone/>
            </a:pPr>
            <a:r>
              <a:rPr lang="en-GB"/>
              <a:t>(c)the date of </a:t>
            </a:r>
            <a:r>
              <a:rPr b="1" lang="en-GB"/>
              <a:t>release and methods </a:t>
            </a:r>
            <a:r>
              <a:rPr lang="en-GB"/>
              <a:t>of distribution;</a:t>
            </a:r>
            <a:endParaRPr/>
          </a:p>
          <a:p>
            <a:pPr indent="0" lvl="0" marL="0" rtl="0" algn="l">
              <a:lnSpc>
                <a:spcPct val="90000"/>
              </a:lnSpc>
              <a:spcBef>
                <a:spcPts val="1400"/>
              </a:spcBef>
              <a:spcAft>
                <a:spcPts val="0"/>
              </a:spcAft>
              <a:buSzPct val="100000"/>
              <a:buNone/>
            </a:pPr>
            <a:r>
              <a:rPr lang="en-GB"/>
              <a:t>(d)</a:t>
            </a:r>
            <a:r>
              <a:rPr b="1" lang="en-GB"/>
              <a:t>how the model interacts, or can be used to interact, with hardware </a:t>
            </a:r>
            <a:r>
              <a:rPr lang="en-GB"/>
              <a:t>or software that is not part of the model itself, where applicable;</a:t>
            </a:r>
            <a:endParaRPr/>
          </a:p>
          <a:p>
            <a:pPr indent="0" lvl="0" marL="0" rtl="0" algn="l">
              <a:lnSpc>
                <a:spcPct val="90000"/>
              </a:lnSpc>
              <a:spcBef>
                <a:spcPts val="1400"/>
              </a:spcBef>
              <a:spcAft>
                <a:spcPts val="0"/>
              </a:spcAft>
              <a:buSzPct val="100000"/>
              <a:buNone/>
            </a:pPr>
            <a:r>
              <a:rPr lang="en-GB"/>
              <a:t>(e)the </a:t>
            </a:r>
            <a:r>
              <a:rPr b="1" lang="en-GB"/>
              <a:t>versions of relevant software </a:t>
            </a:r>
            <a:r>
              <a:rPr lang="en-GB"/>
              <a:t>related to the use of the general-purpose AI model, where applicable;</a:t>
            </a:r>
            <a:endParaRPr/>
          </a:p>
          <a:p>
            <a:pPr indent="0" lvl="0" marL="0" rtl="0" algn="l">
              <a:lnSpc>
                <a:spcPct val="90000"/>
              </a:lnSpc>
              <a:spcBef>
                <a:spcPts val="1400"/>
              </a:spcBef>
              <a:spcAft>
                <a:spcPts val="0"/>
              </a:spcAft>
              <a:buSzPct val="100000"/>
              <a:buNone/>
            </a:pPr>
            <a:r>
              <a:rPr lang="en-GB"/>
              <a:t>(f)the </a:t>
            </a:r>
            <a:r>
              <a:rPr b="1" lang="en-GB"/>
              <a:t>architecture and number of parameters</a:t>
            </a:r>
            <a:r>
              <a:rPr lang="en-GB"/>
              <a:t>;</a:t>
            </a:r>
            <a:endParaRPr/>
          </a:p>
          <a:p>
            <a:pPr indent="0" lvl="0" marL="0" rtl="0" algn="l">
              <a:lnSpc>
                <a:spcPct val="90000"/>
              </a:lnSpc>
              <a:spcBef>
                <a:spcPts val="1400"/>
              </a:spcBef>
              <a:spcAft>
                <a:spcPts val="0"/>
              </a:spcAft>
              <a:buSzPct val="100000"/>
              <a:buNone/>
            </a:pPr>
            <a:r>
              <a:rPr lang="en-GB"/>
              <a:t>(g)the </a:t>
            </a:r>
            <a:r>
              <a:rPr b="1" lang="en-GB"/>
              <a:t>modality (e.g. text, image) </a:t>
            </a:r>
            <a:r>
              <a:rPr lang="en-GB"/>
              <a:t>and format of inputs and outputs;</a:t>
            </a:r>
            <a:endParaRPr/>
          </a:p>
          <a:p>
            <a:pPr indent="0" lvl="0" marL="0" rtl="0" algn="l">
              <a:lnSpc>
                <a:spcPct val="90000"/>
              </a:lnSpc>
              <a:spcBef>
                <a:spcPts val="1400"/>
              </a:spcBef>
              <a:spcAft>
                <a:spcPts val="0"/>
              </a:spcAft>
              <a:buSzPct val="100000"/>
              <a:buNone/>
            </a:pPr>
            <a:r>
              <a:rPr lang="en-GB"/>
              <a:t>(h)the </a:t>
            </a:r>
            <a:r>
              <a:rPr b="1" lang="en-GB"/>
              <a:t>licence for the model.</a:t>
            </a:r>
            <a:endParaRPr/>
          </a:p>
          <a:p>
            <a:pPr indent="0" lvl="0" marL="0" rtl="0" algn="l">
              <a:lnSpc>
                <a:spcPct val="90000"/>
              </a:lnSpc>
              <a:spcBef>
                <a:spcPts val="1400"/>
              </a:spcBef>
              <a:spcAft>
                <a:spcPts val="0"/>
              </a:spcAft>
              <a:buSzPct val="100000"/>
              <a:buNone/>
            </a:pPr>
            <a:r>
              <a:rPr lang="en-GB"/>
              <a:t>2.A description of the elements of the model and of the process for its development, including:</a:t>
            </a:r>
            <a:endParaRPr/>
          </a:p>
          <a:p>
            <a:pPr indent="0" lvl="0" marL="0" rtl="0" algn="l">
              <a:lnSpc>
                <a:spcPct val="90000"/>
              </a:lnSpc>
              <a:spcBef>
                <a:spcPts val="1400"/>
              </a:spcBef>
              <a:spcAft>
                <a:spcPts val="0"/>
              </a:spcAft>
              <a:buSzPct val="100000"/>
              <a:buNone/>
            </a:pPr>
            <a:r>
              <a:rPr lang="en-GB"/>
              <a:t>(a)the </a:t>
            </a:r>
            <a:r>
              <a:rPr b="1" lang="en-GB"/>
              <a:t>technical means </a:t>
            </a:r>
            <a:r>
              <a:rPr lang="en-GB"/>
              <a:t>(e.g. instructions for use, infrastructure, tools) required for the general-purpose AI model to be integrated into AI systems;</a:t>
            </a:r>
            <a:endParaRPr/>
          </a:p>
          <a:p>
            <a:pPr indent="0" lvl="0" marL="0" rtl="0" algn="l">
              <a:lnSpc>
                <a:spcPct val="90000"/>
              </a:lnSpc>
              <a:spcBef>
                <a:spcPts val="1400"/>
              </a:spcBef>
              <a:spcAft>
                <a:spcPts val="0"/>
              </a:spcAft>
              <a:buSzPct val="100000"/>
              <a:buNone/>
            </a:pPr>
            <a:r>
              <a:rPr lang="en-GB"/>
              <a:t>(b)the </a:t>
            </a:r>
            <a:r>
              <a:rPr b="1" lang="en-GB"/>
              <a:t>modality</a:t>
            </a:r>
            <a:r>
              <a:rPr lang="en-GB"/>
              <a:t> (e.g. text, image, etc.) and </a:t>
            </a:r>
            <a:r>
              <a:rPr b="1" lang="en-GB"/>
              <a:t>format</a:t>
            </a:r>
            <a:r>
              <a:rPr lang="en-GB"/>
              <a:t> of the inputs and outputs and their maximum size (e.g. context window length, etc.);</a:t>
            </a:r>
            <a:endParaRPr/>
          </a:p>
          <a:p>
            <a:pPr indent="0" lvl="0" marL="0" rtl="0" algn="l">
              <a:lnSpc>
                <a:spcPct val="90000"/>
              </a:lnSpc>
              <a:spcBef>
                <a:spcPts val="1400"/>
              </a:spcBef>
              <a:spcAft>
                <a:spcPts val="0"/>
              </a:spcAft>
              <a:buSzPct val="100000"/>
              <a:buNone/>
            </a:pPr>
            <a:r>
              <a:rPr lang="en-GB"/>
              <a:t>(c)</a:t>
            </a:r>
            <a:r>
              <a:rPr b="1" lang="en-GB"/>
              <a:t>information on the data used for training</a:t>
            </a:r>
            <a:r>
              <a:rPr lang="en-GB"/>
              <a:t>, testing and validation, where applicable, including the type and provenance of data and curation methodologies.</a:t>
            </a:r>
            <a:endParaRPr/>
          </a:p>
          <a:p>
            <a:pPr indent="0" lvl="0" marL="0" rtl="0" algn="l">
              <a:lnSpc>
                <a:spcPct val="90000"/>
              </a:lnSpc>
              <a:spcBef>
                <a:spcPts val="1400"/>
              </a:spcBef>
              <a:spcAft>
                <a:spcPts val="0"/>
              </a:spcAft>
              <a:buSzPct val="100000"/>
              <a:buNone/>
            </a:pPr>
            <a:r>
              <a:t/>
            </a:r>
            <a:endParaRPr/>
          </a:p>
          <a:p>
            <a:pPr indent="0" lvl="0" marL="0" rtl="0" algn="l">
              <a:lnSpc>
                <a:spcPct val="90000"/>
              </a:lnSpc>
              <a:spcBef>
                <a:spcPts val="1400"/>
              </a:spcBef>
              <a:spcAft>
                <a:spcPts val="0"/>
              </a:spcAft>
              <a:buSzPct val="100000"/>
              <a:buNone/>
            </a:pPr>
            <a:r>
              <a:t/>
            </a:r>
            <a:endParaRPr/>
          </a:p>
        </p:txBody>
      </p:sp>
      <p:sp>
        <p:nvSpPr>
          <p:cNvPr id="307" name="Google Shape;307;p24"/>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308" name="Google Shape;308;p24"/>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5"/>
          <p:cNvSpPr txBox="1"/>
          <p:nvPr>
            <p:ph type="title"/>
          </p:nvPr>
        </p:nvSpPr>
        <p:spPr>
          <a:xfrm>
            <a:off x="576165" y="262489"/>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0000"/>
              </a:lnSpc>
              <a:spcBef>
                <a:spcPts val="0"/>
              </a:spcBef>
              <a:spcAft>
                <a:spcPts val="0"/>
              </a:spcAft>
              <a:buClr>
                <a:srgbClr val="464132"/>
              </a:buClr>
              <a:buSzPct val="100000"/>
              <a:buFont typeface="Twentieth Century"/>
              <a:buNone/>
            </a:pPr>
            <a:r>
              <a:rPr lang="en-GB"/>
              <a:t>AI ACT PROVISIONS FOR TRANSPARENCY – HIGH RISK</a:t>
            </a:r>
            <a:endParaRPr/>
          </a:p>
        </p:txBody>
      </p:sp>
      <p:sp>
        <p:nvSpPr>
          <p:cNvPr id="314" name="Google Shape;314;p25"/>
          <p:cNvSpPr txBox="1"/>
          <p:nvPr>
            <p:ph idx="1" type="body"/>
          </p:nvPr>
        </p:nvSpPr>
        <p:spPr>
          <a:xfrm>
            <a:off x="576165" y="1766515"/>
            <a:ext cx="11039669" cy="4351338"/>
          </a:xfrm>
          <a:prstGeom prst="rect">
            <a:avLst/>
          </a:prstGeom>
          <a:noFill/>
          <a:ln>
            <a:noFill/>
          </a:ln>
        </p:spPr>
        <p:txBody>
          <a:bodyPr anchorCtr="0" anchor="t" bIns="45700" lIns="45700" spcFirstLastPara="1" rIns="45700" wrap="square" tIns="45700">
            <a:noAutofit/>
          </a:bodyPr>
          <a:lstStyle/>
          <a:p>
            <a:pPr indent="0" lvl="0" marL="0" rtl="0" algn="l">
              <a:lnSpc>
                <a:spcPct val="90000"/>
              </a:lnSpc>
              <a:spcBef>
                <a:spcPts val="0"/>
              </a:spcBef>
              <a:spcAft>
                <a:spcPts val="0"/>
              </a:spcAft>
              <a:buSzPts val="2000"/>
              <a:buNone/>
            </a:pPr>
            <a:r>
              <a:rPr b="1" i="1" lang="en-GB" sz="2000"/>
              <a:t>What does Transparency really means in the context of AI Act?</a:t>
            </a:r>
            <a:endParaRPr/>
          </a:p>
          <a:p>
            <a:pPr indent="0" lvl="0" marL="0" rtl="0" algn="l">
              <a:lnSpc>
                <a:spcPct val="90000"/>
              </a:lnSpc>
              <a:spcBef>
                <a:spcPts val="1400"/>
              </a:spcBef>
              <a:spcAft>
                <a:spcPts val="0"/>
              </a:spcAft>
              <a:buSzPts val="2000"/>
              <a:buNone/>
            </a:pPr>
            <a:r>
              <a:rPr lang="en-GB" sz="2000"/>
              <a:t>Article 13</a:t>
            </a:r>
            <a:endParaRPr/>
          </a:p>
          <a:p>
            <a:pPr indent="0" lvl="0" marL="0" rtl="0" algn="l">
              <a:lnSpc>
                <a:spcPct val="90000"/>
              </a:lnSpc>
              <a:spcBef>
                <a:spcPts val="1400"/>
              </a:spcBef>
              <a:spcAft>
                <a:spcPts val="0"/>
              </a:spcAft>
              <a:buSzPts val="2000"/>
              <a:buNone/>
            </a:pPr>
            <a:r>
              <a:rPr lang="en-GB" sz="2000"/>
              <a:t>Transparency and provision of information to deployers</a:t>
            </a:r>
            <a:endParaRPr/>
          </a:p>
          <a:p>
            <a:pPr indent="0" lvl="0" marL="0" rtl="0" algn="l">
              <a:lnSpc>
                <a:spcPct val="90000"/>
              </a:lnSpc>
              <a:spcBef>
                <a:spcPts val="1400"/>
              </a:spcBef>
              <a:spcAft>
                <a:spcPts val="0"/>
              </a:spcAft>
              <a:buSzPts val="2000"/>
              <a:buNone/>
            </a:pPr>
            <a:r>
              <a:rPr lang="en-GB" sz="2000"/>
              <a:t>1</a:t>
            </a:r>
            <a:r>
              <a:rPr b="1" lang="en-GB" sz="2000"/>
              <a:t>.   High-risk AI systems </a:t>
            </a:r>
            <a:r>
              <a:rPr lang="en-GB" sz="2000"/>
              <a:t>shall be designed and developed </a:t>
            </a:r>
            <a:r>
              <a:rPr b="1" lang="en-GB" sz="2000"/>
              <a:t>in such a way as to ensure that their operation is sufficiently transparent to enable deployers to interpret a system’s output and use it appropriately.</a:t>
            </a:r>
            <a:r>
              <a:rPr lang="en-GB" sz="2000"/>
              <a:t> An appropriate type and degree of transparency shall be ensured with a view to achieving compliance with the relevant obligations of the provider and deployer set out in Section 3.</a:t>
            </a:r>
            <a:endParaRPr/>
          </a:p>
          <a:p>
            <a:pPr indent="0" lvl="0" marL="0" rtl="0" algn="l">
              <a:lnSpc>
                <a:spcPct val="90000"/>
              </a:lnSpc>
              <a:spcBef>
                <a:spcPts val="1400"/>
              </a:spcBef>
              <a:spcAft>
                <a:spcPts val="0"/>
              </a:spcAft>
              <a:buSzPts val="2000"/>
              <a:buNone/>
            </a:pPr>
            <a:r>
              <a:rPr lang="en-GB" sz="2000"/>
              <a:t>2.   High-risk AI systems </a:t>
            </a:r>
            <a:r>
              <a:rPr b="1" lang="en-GB" sz="2000"/>
              <a:t>shall be accompanied by instructions for use in an appropriate digital format</a:t>
            </a:r>
            <a:r>
              <a:rPr lang="en-GB" sz="2000"/>
              <a:t> or otherwise that include </a:t>
            </a:r>
            <a:r>
              <a:rPr b="1" lang="en-GB" sz="2000"/>
              <a:t>concise, complete, correct and clear </a:t>
            </a:r>
            <a:r>
              <a:rPr lang="en-GB" sz="2000"/>
              <a:t>information that is relevant, accessible and comprehensible to deployers. […]</a:t>
            </a:r>
            <a:endParaRPr/>
          </a:p>
          <a:p>
            <a:pPr indent="0" lvl="0" marL="0" rtl="0" algn="l">
              <a:lnSpc>
                <a:spcPct val="90000"/>
              </a:lnSpc>
              <a:spcBef>
                <a:spcPts val="1400"/>
              </a:spcBef>
              <a:spcAft>
                <a:spcPts val="0"/>
              </a:spcAft>
              <a:buSzPts val="1000"/>
              <a:buNone/>
            </a:pPr>
            <a:r>
              <a:t/>
            </a:r>
            <a:endParaRPr sz="1000"/>
          </a:p>
        </p:txBody>
      </p:sp>
      <p:sp>
        <p:nvSpPr>
          <p:cNvPr id="315" name="Google Shape;315;p25"/>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316" name="Google Shape;316;p25"/>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6"/>
          <p:cNvSpPr txBox="1"/>
          <p:nvPr>
            <p:ph type="title"/>
          </p:nvPr>
        </p:nvSpPr>
        <p:spPr>
          <a:xfrm>
            <a:off x="576165" y="262489"/>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0000"/>
              </a:lnSpc>
              <a:spcBef>
                <a:spcPts val="0"/>
              </a:spcBef>
              <a:spcAft>
                <a:spcPts val="0"/>
              </a:spcAft>
              <a:buClr>
                <a:srgbClr val="464132"/>
              </a:buClr>
              <a:buSzPct val="100000"/>
              <a:buFont typeface="Twentieth Century"/>
              <a:buNone/>
            </a:pPr>
            <a:r>
              <a:rPr lang="en-GB"/>
              <a:t>AI ACT PROVISIONS FOR TRANSPARENCY – HIGH RISK</a:t>
            </a:r>
            <a:endParaRPr/>
          </a:p>
        </p:txBody>
      </p:sp>
      <p:sp>
        <p:nvSpPr>
          <p:cNvPr id="322" name="Google Shape;322;p26"/>
          <p:cNvSpPr txBox="1"/>
          <p:nvPr>
            <p:ph idx="1" type="body"/>
          </p:nvPr>
        </p:nvSpPr>
        <p:spPr>
          <a:xfrm>
            <a:off x="576166" y="1362269"/>
            <a:ext cx="10928480" cy="4755584"/>
          </a:xfrm>
          <a:prstGeom prst="rect">
            <a:avLst/>
          </a:prstGeom>
          <a:noFill/>
          <a:ln>
            <a:noFill/>
          </a:ln>
        </p:spPr>
        <p:txBody>
          <a:bodyPr anchorCtr="0" anchor="t" bIns="45700" lIns="45700" spcFirstLastPara="1" rIns="45700" wrap="square" tIns="45700">
            <a:noAutofit/>
          </a:bodyPr>
          <a:lstStyle/>
          <a:p>
            <a:pPr indent="0" lvl="0" marL="0" rtl="0" algn="l">
              <a:lnSpc>
                <a:spcPct val="90000"/>
              </a:lnSpc>
              <a:spcBef>
                <a:spcPts val="0"/>
              </a:spcBef>
              <a:spcAft>
                <a:spcPts val="0"/>
              </a:spcAft>
              <a:buSzPts val="1600"/>
              <a:buNone/>
            </a:pPr>
            <a:r>
              <a:rPr lang="en-GB" sz="1600"/>
              <a:t>Article 13</a:t>
            </a:r>
            <a:endParaRPr/>
          </a:p>
          <a:p>
            <a:pPr indent="0" lvl="0" marL="0" rtl="0" algn="l">
              <a:lnSpc>
                <a:spcPct val="90000"/>
              </a:lnSpc>
              <a:spcBef>
                <a:spcPts val="1400"/>
              </a:spcBef>
              <a:spcAft>
                <a:spcPts val="0"/>
              </a:spcAft>
              <a:buSzPts val="1600"/>
              <a:buNone/>
            </a:pPr>
            <a:r>
              <a:rPr lang="en-GB" sz="1600"/>
              <a:t>3.   The </a:t>
            </a:r>
            <a:r>
              <a:rPr b="1" lang="en-GB" sz="1600"/>
              <a:t>instructions for use </a:t>
            </a:r>
            <a:r>
              <a:rPr lang="en-GB" sz="1600"/>
              <a:t>shall contain at least the following information:</a:t>
            </a:r>
            <a:endParaRPr/>
          </a:p>
          <a:p>
            <a:pPr indent="0" lvl="0" marL="0" rtl="0" algn="l">
              <a:lnSpc>
                <a:spcPct val="90000"/>
              </a:lnSpc>
              <a:spcBef>
                <a:spcPts val="1400"/>
              </a:spcBef>
              <a:spcAft>
                <a:spcPts val="0"/>
              </a:spcAft>
              <a:buSzPts val="1600"/>
              <a:buNone/>
            </a:pPr>
            <a:r>
              <a:rPr lang="en-GB" sz="1600"/>
              <a:t>(a)the </a:t>
            </a:r>
            <a:r>
              <a:rPr b="1" lang="en-GB" sz="1600"/>
              <a:t>identity and the contact details </a:t>
            </a:r>
            <a:r>
              <a:rPr lang="en-GB" sz="1600"/>
              <a:t>of the provider and, where applicable, of its authorised representative;</a:t>
            </a:r>
            <a:endParaRPr/>
          </a:p>
          <a:p>
            <a:pPr indent="0" lvl="0" marL="0" rtl="0" algn="l">
              <a:lnSpc>
                <a:spcPct val="90000"/>
              </a:lnSpc>
              <a:spcBef>
                <a:spcPts val="1400"/>
              </a:spcBef>
              <a:spcAft>
                <a:spcPts val="0"/>
              </a:spcAft>
              <a:buSzPts val="1600"/>
              <a:buNone/>
            </a:pPr>
            <a:r>
              <a:rPr lang="en-GB" sz="1600"/>
              <a:t>(b)the </a:t>
            </a:r>
            <a:r>
              <a:rPr b="1" lang="en-GB" sz="1600"/>
              <a:t>characteristics, capabilities and limitations </a:t>
            </a:r>
            <a:r>
              <a:rPr lang="en-GB" sz="1600"/>
              <a:t>of performance of the high-risk AI system, including:</a:t>
            </a:r>
            <a:endParaRPr/>
          </a:p>
          <a:p>
            <a:pPr indent="0" lvl="0" marL="0" rtl="0" algn="l">
              <a:lnSpc>
                <a:spcPct val="90000"/>
              </a:lnSpc>
              <a:spcBef>
                <a:spcPts val="1400"/>
              </a:spcBef>
              <a:spcAft>
                <a:spcPts val="0"/>
              </a:spcAft>
              <a:buSzPts val="1600"/>
              <a:buNone/>
            </a:pPr>
            <a:r>
              <a:rPr lang="en-GB" sz="1600"/>
              <a:t>(i)its intended </a:t>
            </a:r>
            <a:r>
              <a:rPr b="1" lang="en-GB" sz="1600"/>
              <a:t>purpose</a:t>
            </a:r>
            <a:r>
              <a:rPr lang="en-GB" sz="1600"/>
              <a:t>;</a:t>
            </a:r>
            <a:endParaRPr/>
          </a:p>
          <a:p>
            <a:pPr indent="0" lvl="0" marL="0" rtl="0" algn="l">
              <a:lnSpc>
                <a:spcPct val="90000"/>
              </a:lnSpc>
              <a:spcBef>
                <a:spcPts val="1400"/>
              </a:spcBef>
              <a:spcAft>
                <a:spcPts val="0"/>
              </a:spcAft>
              <a:buSzPts val="1600"/>
              <a:buNone/>
            </a:pPr>
            <a:r>
              <a:rPr lang="en-GB" sz="1600"/>
              <a:t>(ii)the level of </a:t>
            </a:r>
            <a:r>
              <a:rPr b="1" lang="en-GB" sz="1600"/>
              <a:t>accuracy, including its metrics, robustness and cybersecurity </a:t>
            </a:r>
            <a:r>
              <a:rPr lang="en-GB" sz="1600"/>
              <a:t>referred to in Article 15 against which the </a:t>
            </a:r>
            <a:r>
              <a:rPr b="1" lang="en-GB" sz="1600"/>
              <a:t>high-risk AI system </a:t>
            </a:r>
            <a:r>
              <a:rPr lang="en-GB" sz="1600"/>
              <a:t>has been tested and validated and which can be expected, and any known and foreseeable circumstances that may have an impact on that expected level of accuracy, robustness and cybersecurity;</a:t>
            </a:r>
            <a:endParaRPr/>
          </a:p>
          <a:p>
            <a:pPr indent="0" lvl="0" marL="0" rtl="0" algn="l">
              <a:lnSpc>
                <a:spcPct val="90000"/>
              </a:lnSpc>
              <a:spcBef>
                <a:spcPts val="1400"/>
              </a:spcBef>
              <a:spcAft>
                <a:spcPts val="0"/>
              </a:spcAft>
              <a:buSzPts val="1600"/>
              <a:buNone/>
            </a:pPr>
            <a:r>
              <a:rPr lang="en-GB" sz="1600"/>
              <a:t>(iii)any known or </a:t>
            </a:r>
            <a:r>
              <a:rPr b="1" lang="en-GB" sz="1600"/>
              <a:t>foreseeable circumstance</a:t>
            </a:r>
            <a:r>
              <a:rPr lang="en-GB" sz="1600"/>
              <a:t>, related to the use of the high-risk AI system in accordance with its intended purpose or under conditions of reasonably foreseeable misuse, which may lead to risks to the health and safety or fundamental rights referred to in Article 9(2);</a:t>
            </a:r>
            <a:endParaRPr/>
          </a:p>
          <a:p>
            <a:pPr indent="0" lvl="0" marL="0" rtl="0" algn="l">
              <a:lnSpc>
                <a:spcPct val="90000"/>
              </a:lnSpc>
              <a:spcBef>
                <a:spcPts val="1400"/>
              </a:spcBef>
              <a:spcAft>
                <a:spcPts val="0"/>
              </a:spcAft>
              <a:buSzPts val="1600"/>
              <a:buNone/>
            </a:pPr>
            <a:r>
              <a:rPr lang="en-GB" sz="1600"/>
              <a:t>(iv)where applicable, the technical capabilities and characteristics of the high-risk AI system to provide information that is relevant to explain its output;</a:t>
            </a:r>
            <a:endParaRPr/>
          </a:p>
        </p:txBody>
      </p:sp>
      <p:sp>
        <p:nvSpPr>
          <p:cNvPr id="323" name="Google Shape;323;p26"/>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324" name="Google Shape;324;p26"/>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7"/>
          <p:cNvSpPr txBox="1"/>
          <p:nvPr>
            <p:ph type="title"/>
          </p:nvPr>
        </p:nvSpPr>
        <p:spPr>
          <a:xfrm>
            <a:off x="576165" y="262489"/>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0000"/>
              </a:lnSpc>
              <a:spcBef>
                <a:spcPts val="0"/>
              </a:spcBef>
              <a:spcAft>
                <a:spcPts val="0"/>
              </a:spcAft>
              <a:buClr>
                <a:srgbClr val="464132"/>
              </a:buClr>
              <a:buSzPct val="100000"/>
              <a:buFont typeface="Twentieth Century"/>
              <a:buNone/>
            </a:pPr>
            <a:r>
              <a:rPr lang="en-GB"/>
              <a:t>AI ACT PROVISIONS FOR TRANSPARENCY – HIGH RISK</a:t>
            </a:r>
            <a:endParaRPr/>
          </a:p>
        </p:txBody>
      </p:sp>
      <p:sp>
        <p:nvSpPr>
          <p:cNvPr id="330" name="Google Shape;330;p27"/>
          <p:cNvSpPr txBox="1"/>
          <p:nvPr>
            <p:ph idx="1" type="body"/>
          </p:nvPr>
        </p:nvSpPr>
        <p:spPr>
          <a:xfrm>
            <a:off x="576166" y="1362269"/>
            <a:ext cx="10928480" cy="4755584"/>
          </a:xfrm>
          <a:prstGeom prst="rect">
            <a:avLst/>
          </a:prstGeom>
          <a:noFill/>
          <a:ln>
            <a:noFill/>
          </a:ln>
        </p:spPr>
        <p:txBody>
          <a:bodyPr anchorCtr="0" anchor="t" bIns="45700" lIns="45700" spcFirstLastPara="1" rIns="45700" wrap="square" tIns="45700">
            <a:noAutofit/>
          </a:bodyPr>
          <a:lstStyle/>
          <a:p>
            <a:pPr indent="0" lvl="0" marL="0" rtl="0" algn="l">
              <a:lnSpc>
                <a:spcPct val="90000"/>
              </a:lnSpc>
              <a:spcBef>
                <a:spcPts val="0"/>
              </a:spcBef>
              <a:spcAft>
                <a:spcPts val="0"/>
              </a:spcAft>
              <a:buSzPts val="1600"/>
              <a:buNone/>
            </a:pPr>
            <a:r>
              <a:rPr lang="en-GB" sz="1600"/>
              <a:t>Article 13</a:t>
            </a:r>
            <a:endParaRPr/>
          </a:p>
          <a:p>
            <a:pPr indent="0" lvl="0" marL="0" rtl="0" algn="l">
              <a:lnSpc>
                <a:spcPct val="90000"/>
              </a:lnSpc>
              <a:spcBef>
                <a:spcPts val="1400"/>
              </a:spcBef>
              <a:spcAft>
                <a:spcPts val="0"/>
              </a:spcAft>
              <a:buSzPts val="1600"/>
              <a:buNone/>
            </a:pPr>
            <a:r>
              <a:rPr lang="en-GB" sz="1600"/>
              <a:t>[…] (v)when appropriate, </a:t>
            </a:r>
            <a:r>
              <a:rPr b="1" lang="en-GB" sz="1600"/>
              <a:t>its performance regarding specific persons or groups of persons </a:t>
            </a:r>
            <a:r>
              <a:rPr lang="en-GB" sz="1600"/>
              <a:t>on which the system is intended to be used;</a:t>
            </a:r>
            <a:endParaRPr/>
          </a:p>
          <a:p>
            <a:pPr indent="0" lvl="0" marL="0" rtl="0" algn="l">
              <a:lnSpc>
                <a:spcPct val="90000"/>
              </a:lnSpc>
              <a:spcBef>
                <a:spcPts val="1400"/>
              </a:spcBef>
              <a:spcAft>
                <a:spcPts val="0"/>
              </a:spcAft>
              <a:buSzPts val="1600"/>
              <a:buNone/>
            </a:pPr>
            <a:r>
              <a:rPr lang="en-GB" sz="1600"/>
              <a:t>(vi)when appropriate, specifications for the </a:t>
            </a:r>
            <a:r>
              <a:rPr b="1" lang="en-GB" sz="1600"/>
              <a:t>input data, </a:t>
            </a:r>
            <a:r>
              <a:rPr lang="en-GB" sz="1600"/>
              <a:t>or any other relevant information in terms of the training, validation and testing data sets used, taking into account the intended purpose of the high-risk AI system;</a:t>
            </a:r>
            <a:endParaRPr/>
          </a:p>
          <a:p>
            <a:pPr indent="0" lvl="0" marL="0" rtl="0" algn="l">
              <a:lnSpc>
                <a:spcPct val="90000"/>
              </a:lnSpc>
              <a:spcBef>
                <a:spcPts val="1400"/>
              </a:spcBef>
              <a:spcAft>
                <a:spcPts val="0"/>
              </a:spcAft>
              <a:buSzPts val="1600"/>
              <a:buNone/>
            </a:pPr>
            <a:r>
              <a:rPr lang="en-GB" sz="1600"/>
              <a:t>(vii)where applicable, information to enable deployers </a:t>
            </a:r>
            <a:r>
              <a:rPr b="1" lang="en-GB" sz="1600"/>
              <a:t>to interpret the output </a:t>
            </a:r>
            <a:r>
              <a:rPr lang="en-GB" sz="1600"/>
              <a:t>of the high-risk AI system and use it appropriately;</a:t>
            </a:r>
            <a:endParaRPr/>
          </a:p>
          <a:p>
            <a:pPr indent="0" lvl="0" marL="0" rtl="0" algn="l">
              <a:lnSpc>
                <a:spcPct val="90000"/>
              </a:lnSpc>
              <a:spcBef>
                <a:spcPts val="1400"/>
              </a:spcBef>
              <a:spcAft>
                <a:spcPts val="0"/>
              </a:spcAft>
              <a:buSzPts val="1600"/>
              <a:buNone/>
            </a:pPr>
            <a:r>
              <a:rPr lang="en-GB" sz="1600"/>
              <a:t>(c)the </a:t>
            </a:r>
            <a:r>
              <a:rPr b="1" lang="en-GB" sz="1600"/>
              <a:t>changes to the high-risk </a:t>
            </a:r>
            <a:r>
              <a:rPr lang="en-GB" sz="1600"/>
              <a:t>AI system and its performance which have been pre-determined by the provider at the moment of the initial conformity assessment, if any;</a:t>
            </a:r>
            <a:endParaRPr/>
          </a:p>
          <a:p>
            <a:pPr indent="0" lvl="0" marL="0" rtl="0" algn="l">
              <a:lnSpc>
                <a:spcPct val="90000"/>
              </a:lnSpc>
              <a:spcBef>
                <a:spcPts val="1400"/>
              </a:spcBef>
              <a:spcAft>
                <a:spcPts val="0"/>
              </a:spcAft>
              <a:buSzPts val="1600"/>
              <a:buNone/>
            </a:pPr>
            <a:r>
              <a:rPr lang="en-GB" sz="1600"/>
              <a:t>(d)the </a:t>
            </a:r>
            <a:r>
              <a:rPr b="1" lang="en-GB" sz="1600"/>
              <a:t>human oversight measures referred to in Article 14</a:t>
            </a:r>
            <a:r>
              <a:rPr lang="en-GB" sz="1600"/>
              <a:t>, including the technical measures put in place to facilitate the interpretation of the outputs of the high-risk AI systems by the deployers;</a:t>
            </a:r>
            <a:endParaRPr/>
          </a:p>
          <a:p>
            <a:pPr indent="0" lvl="0" marL="0" rtl="0" algn="l">
              <a:lnSpc>
                <a:spcPct val="90000"/>
              </a:lnSpc>
              <a:spcBef>
                <a:spcPts val="1400"/>
              </a:spcBef>
              <a:spcAft>
                <a:spcPts val="0"/>
              </a:spcAft>
              <a:buSzPts val="1600"/>
              <a:buNone/>
            </a:pPr>
            <a:r>
              <a:rPr lang="en-GB" sz="1600"/>
              <a:t>(e)the </a:t>
            </a:r>
            <a:r>
              <a:rPr b="1" lang="en-GB" sz="1600"/>
              <a:t>computational and hardware resources needed</a:t>
            </a:r>
            <a:r>
              <a:rPr lang="en-GB" sz="1600"/>
              <a:t>, the </a:t>
            </a:r>
            <a:r>
              <a:rPr b="1" lang="en-GB" sz="1600"/>
              <a:t>expected lifetime</a:t>
            </a:r>
            <a:r>
              <a:rPr lang="en-GB" sz="1600"/>
              <a:t> of the high-risk AI system and any necessary maintenance and care measures, including their frequency, to ensure the proper functioning of that AI system, including as regards software updates;</a:t>
            </a:r>
            <a:endParaRPr/>
          </a:p>
          <a:p>
            <a:pPr indent="0" lvl="0" marL="0" rtl="0" algn="l">
              <a:lnSpc>
                <a:spcPct val="90000"/>
              </a:lnSpc>
              <a:spcBef>
                <a:spcPts val="1400"/>
              </a:spcBef>
              <a:spcAft>
                <a:spcPts val="0"/>
              </a:spcAft>
              <a:buSzPts val="1600"/>
              <a:buNone/>
            </a:pPr>
            <a:r>
              <a:rPr lang="en-GB" sz="1600"/>
              <a:t>(f)where relevant, </a:t>
            </a:r>
            <a:r>
              <a:rPr b="1" lang="en-GB" sz="1600"/>
              <a:t>a description of the mechanisms </a:t>
            </a:r>
            <a:r>
              <a:rPr lang="en-GB" sz="1600"/>
              <a:t>included within the high-risk AI system that allows deployers to properly collect, store and interpret the logs in accordance with Article 12.</a:t>
            </a:r>
            <a:endParaRPr/>
          </a:p>
          <a:p>
            <a:pPr indent="0" lvl="0" marL="0" rtl="0" algn="l">
              <a:lnSpc>
                <a:spcPct val="90000"/>
              </a:lnSpc>
              <a:spcBef>
                <a:spcPts val="1400"/>
              </a:spcBef>
              <a:spcAft>
                <a:spcPts val="0"/>
              </a:spcAft>
              <a:buSzPts val="1000"/>
              <a:buNone/>
            </a:pPr>
            <a:r>
              <a:t/>
            </a:r>
            <a:endParaRPr sz="1000"/>
          </a:p>
        </p:txBody>
      </p:sp>
      <p:sp>
        <p:nvSpPr>
          <p:cNvPr id="331" name="Google Shape;331;p27"/>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332" name="Google Shape;332;p27"/>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8"/>
          <p:cNvSpPr txBox="1"/>
          <p:nvPr>
            <p:ph type="title"/>
          </p:nvPr>
        </p:nvSpPr>
        <p:spPr>
          <a:xfrm>
            <a:off x="576165" y="262489"/>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0000"/>
              </a:lnSpc>
              <a:spcBef>
                <a:spcPts val="0"/>
              </a:spcBef>
              <a:spcAft>
                <a:spcPts val="0"/>
              </a:spcAft>
              <a:buClr>
                <a:srgbClr val="464132"/>
              </a:buClr>
              <a:buSzPct val="100000"/>
              <a:buFont typeface="Twentieth Century"/>
              <a:buNone/>
            </a:pPr>
            <a:r>
              <a:rPr lang="en-GB"/>
              <a:t>AI ACT PROVISIONS FOR TRANSPARENCY – CERTAIN CATEGORIES</a:t>
            </a:r>
            <a:endParaRPr/>
          </a:p>
        </p:txBody>
      </p:sp>
      <p:sp>
        <p:nvSpPr>
          <p:cNvPr id="338" name="Google Shape;338;p28"/>
          <p:cNvSpPr txBox="1"/>
          <p:nvPr>
            <p:ph idx="1" type="body"/>
          </p:nvPr>
        </p:nvSpPr>
        <p:spPr>
          <a:xfrm>
            <a:off x="576166" y="1362269"/>
            <a:ext cx="10928480" cy="4755584"/>
          </a:xfrm>
          <a:prstGeom prst="rect">
            <a:avLst/>
          </a:prstGeom>
          <a:noFill/>
          <a:ln>
            <a:noFill/>
          </a:ln>
        </p:spPr>
        <p:txBody>
          <a:bodyPr anchorCtr="0" anchor="t" bIns="45700" lIns="45700" spcFirstLastPara="1" rIns="45700" wrap="square" tIns="45700">
            <a:noAutofit/>
          </a:bodyPr>
          <a:lstStyle/>
          <a:p>
            <a:pPr indent="0" lvl="0" marL="0" rtl="0" algn="just">
              <a:lnSpc>
                <a:spcPct val="90000"/>
              </a:lnSpc>
              <a:spcBef>
                <a:spcPts val="0"/>
              </a:spcBef>
              <a:spcAft>
                <a:spcPts val="0"/>
              </a:spcAft>
              <a:buSzPts val="1600"/>
              <a:buNone/>
            </a:pPr>
            <a:r>
              <a:t/>
            </a:r>
            <a:endParaRPr sz="1600"/>
          </a:p>
          <a:p>
            <a:pPr indent="0" lvl="0" marL="0" rtl="0" algn="just">
              <a:lnSpc>
                <a:spcPct val="90000"/>
              </a:lnSpc>
              <a:spcBef>
                <a:spcPts val="1400"/>
              </a:spcBef>
              <a:spcAft>
                <a:spcPts val="0"/>
              </a:spcAft>
              <a:buSzPts val="1600"/>
              <a:buNone/>
            </a:pPr>
            <a:r>
              <a:rPr lang="en-GB" sz="1600"/>
              <a:t>Article 50: Transparency obligations for providers and deployers of certain AI systems</a:t>
            </a:r>
            <a:endParaRPr/>
          </a:p>
          <a:p>
            <a:pPr indent="0" lvl="0" marL="0" rtl="0" algn="just">
              <a:lnSpc>
                <a:spcPct val="90000"/>
              </a:lnSpc>
              <a:spcBef>
                <a:spcPts val="1400"/>
              </a:spcBef>
              <a:spcAft>
                <a:spcPts val="0"/>
              </a:spcAft>
              <a:buSzPts val="1600"/>
              <a:buNone/>
            </a:pPr>
            <a:r>
              <a:rPr lang="en-GB" sz="1600"/>
              <a:t>1.   Providers shall ensure that AI </a:t>
            </a:r>
            <a:r>
              <a:rPr b="1" lang="en-GB" sz="1600"/>
              <a:t>systems intended to interact </a:t>
            </a:r>
            <a:r>
              <a:rPr b="1" lang="en-GB" sz="1600" u="sng"/>
              <a:t>directly with natural persons</a:t>
            </a:r>
            <a:r>
              <a:rPr b="1" lang="en-GB" sz="1600"/>
              <a:t> are designed and developed in such a way that the natural persons concerned are informed that they are interacting with an AI system, unless this is obvious </a:t>
            </a:r>
            <a:r>
              <a:rPr lang="en-GB" sz="1600"/>
              <a:t>from the point of view of a natural person who is reasonably well-informed, observant and circumspect, taking into account the circumstances and the context of use. This obligation shall not apply to AI systems authorised by law to detect, prevent, investigate or prosecute criminal offences, subject to appropriate safeguards for the rights and freedoms of third parties, unless those systems are available for the public to report a criminal offence.</a:t>
            </a:r>
            <a:endParaRPr/>
          </a:p>
          <a:p>
            <a:pPr indent="0" lvl="0" marL="0" rtl="0" algn="just">
              <a:lnSpc>
                <a:spcPct val="90000"/>
              </a:lnSpc>
              <a:spcBef>
                <a:spcPts val="1400"/>
              </a:spcBef>
              <a:spcAft>
                <a:spcPts val="0"/>
              </a:spcAft>
              <a:buSzPts val="1600"/>
              <a:buNone/>
            </a:pPr>
            <a:r>
              <a:rPr lang="en-GB" sz="1600"/>
              <a:t>2.   Providers </a:t>
            </a:r>
            <a:r>
              <a:rPr b="1" lang="en-GB" sz="1600"/>
              <a:t>of AI systems, </a:t>
            </a:r>
            <a:r>
              <a:rPr b="1" lang="en-GB" sz="1600" u="sng"/>
              <a:t>including general-purpose AI systems</a:t>
            </a:r>
            <a:r>
              <a:rPr b="1" lang="en-GB" sz="1600"/>
              <a:t>, </a:t>
            </a:r>
            <a:r>
              <a:rPr b="1" lang="en-GB" sz="1600" u="sng"/>
              <a:t>generating synthetic audio, image, video or text content, shall ensure that the outputs of the AI system are marked in a machine-readable format and detectable as artificially generated </a:t>
            </a:r>
            <a:r>
              <a:rPr lang="en-GB" sz="1600"/>
              <a:t>or </a:t>
            </a:r>
            <a:r>
              <a:rPr b="1" lang="en-GB" sz="1600" u="sng"/>
              <a:t>manipulated</a:t>
            </a:r>
            <a:r>
              <a:rPr lang="en-GB" sz="1600"/>
              <a:t>. Providers shall ensure their technical solutions are effective, </a:t>
            </a:r>
            <a:r>
              <a:rPr b="1" lang="en-GB" sz="1600" u="sng"/>
              <a:t>interoperable</a:t>
            </a:r>
            <a:r>
              <a:rPr lang="en-GB" sz="1600"/>
              <a:t>, robust and reliable as far as this is technically feasible, taking into account the specificities and limitations of various types of content, the costs of implementation and the generally acknowledged state of the art, as may be reflected in relevant technical standards. This obligation shall not apply to the extent the AI systems perform an assistive function for standard editing or do not substantially alter the input data provided by the deployer or the semantics thereof, or where authorised by law to detect, prevent, investigate or prosecute criminal offences. […]</a:t>
            </a:r>
            <a:endParaRPr/>
          </a:p>
        </p:txBody>
      </p:sp>
      <p:sp>
        <p:nvSpPr>
          <p:cNvPr id="339" name="Google Shape;339;p28"/>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340" name="Google Shape;340;p28"/>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9"/>
          <p:cNvSpPr txBox="1"/>
          <p:nvPr>
            <p:ph type="title"/>
          </p:nvPr>
        </p:nvSpPr>
        <p:spPr>
          <a:xfrm>
            <a:off x="576165" y="262489"/>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0000"/>
              </a:lnSpc>
              <a:spcBef>
                <a:spcPts val="0"/>
              </a:spcBef>
              <a:spcAft>
                <a:spcPts val="0"/>
              </a:spcAft>
              <a:buClr>
                <a:srgbClr val="464132"/>
              </a:buClr>
              <a:buSzPct val="100000"/>
              <a:buFont typeface="Twentieth Century"/>
              <a:buNone/>
            </a:pPr>
            <a:r>
              <a:rPr lang="en-GB"/>
              <a:t>AI ACT PROVISIONS FOR TRANSPARENCY – CERTAIN CATEGORIES</a:t>
            </a:r>
            <a:endParaRPr/>
          </a:p>
        </p:txBody>
      </p:sp>
      <p:sp>
        <p:nvSpPr>
          <p:cNvPr id="346" name="Google Shape;346;p29"/>
          <p:cNvSpPr txBox="1"/>
          <p:nvPr>
            <p:ph idx="1" type="body"/>
          </p:nvPr>
        </p:nvSpPr>
        <p:spPr>
          <a:xfrm>
            <a:off x="576165" y="1362269"/>
            <a:ext cx="11292373" cy="4755584"/>
          </a:xfrm>
          <a:prstGeom prst="rect">
            <a:avLst/>
          </a:prstGeom>
          <a:noFill/>
          <a:ln>
            <a:noFill/>
          </a:ln>
        </p:spPr>
        <p:txBody>
          <a:bodyPr anchorCtr="0" anchor="t" bIns="45700" lIns="45700" spcFirstLastPara="1" rIns="45700" wrap="square" tIns="45700">
            <a:noAutofit/>
          </a:bodyPr>
          <a:lstStyle/>
          <a:p>
            <a:pPr indent="0" lvl="0" marL="0" rtl="0" algn="just">
              <a:lnSpc>
                <a:spcPct val="90000"/>
              </a:lnSpc>
              <a:spcBef>
                <a:spcPts val="0"/>
              </a:spcBef>
              <a:spcAft>
                <a:spcPts val="0"/>
              </a:spcAft>
              <a:buSzPts val="1200"/>
              <a:buNone/>
            </a:pPr>
            <a:r>
              <a:t/>
            </a:r>
            <a:endParaRPr b="0" i="1" sz="1200">
              <a:solidFill>
                <a:srgbClr val="000000"/>
              </a:solidFill>
              <a:highlight>
                <a:srgbClr val="FFFFFF"/>
              </a:highlight>
            </a:endParaRPr>
          </a:p>
          <a:p>
            <a:pPr indent="0" lvl="0" marL="0" rtl="0" algn="just">
              <a:lnSpc>
                <a:spcPct val="90000"/>
              </a:lnSpc>
              <a:spcBef>
                <a:spcPts val="1400"/>
              </a:spcBef>
              <a:spcAft>
                <a:spcPts val="0"/>
              </a:spcAft>
              <a:buSzPts val="1600"/>
              <a:buNone/>
            </a:pPr>
            <a:r>
              <a:rPr lang="en-GB" sz="1600"/>
              <a:t>Article 50: Transparency obligations for providers and deployers of certain AI systems</a:t>
            </a:r>
            <a:endParaRPr/>
          </a:p>
          <a:p>
            <a:pPr indent="0" lvl="0" marL="0" rtl="0" algn="just">
              <a:lnSpc>
                <a:spcPct val="90000"/>
              </a:lnSpc>
              <a:spcBef>
                <a:spcPts val="1400"/>
              </a:spcBef>
              <a:spcAft>
                <a:spcPts val="0"/>
              </a:spcAft>
              <a:buSzPts val="1600"/>
              <a:buNone/>
            </a:pPr>
            <a:r>
              <a:rPr lang="en-GB" sz="1600"/>
              <a:t>[…]</a:t>
            </a:r>
            <a:endParaRPr/>
          </a:p>
          <a:p>
            <a:pPr indent="0" lvl="0" marL="0" rtl="0" algn="just">
              <a:lnSpc>
                <a:spcPct val="90000"/>
              </a:lnSpc>
              <a:spcBef>
                <a:spcPts val="1400"/>
              </a:spcBef>
              <a:spcAft>
                <a:spcPts val="0"/>
              </a:spcAft>
              <a:buSzPts val="1600"/>
              <a:buNone/>
            </a:pPr>
            <a:r>
              <a:rPr lang="en-GB" sz="1600"/>
              <a:t>3.   Deployers of </a:t>
            </a:r>
            <a:r>
              <a:rPr b="1" lang="en-GB" sz="1600"/>
              <a:t>an emotion recognition system or a biometric categorisation system shall inform the natural persons exposed thereto of the operation of the system</a:t>
            </a:r>
            <a:r>
              <a:rPr lang="en-GB" sz="1600"/>
              <a:t>, and shall process the personal data in accordance with Regulations (EU) 2016/679 and (EU) 2018/1725 and Directive (EU) 2016/680, as applicable. This obligation shall not apply to AI systems used for biometric categorisation and emotion recognition, which are permitted by law to detect, prevent or investigate criminal offences, subject to appropriate safeguards for the rights and freedoms of third parties, and in accordance with Union law.</a:t>
            </a:r>
            <a:endParaRPr/>
          </a:p>
          <a:p>
            <a:pPr indent="0" lvl="0" marL="0" rtl="0" algn="just">
              <a:lnSpc>
                <a:spcPct val="90000"/>
              </a:lnSpc>
              <a:spcBef>
                <a:spcPts val="1400"/>
              </a:spcBef>
              <a:spcAft>
                <a:spcPts val="0"/>
              </a:spcAft>
              <a:buSzPts val="1600"/>
              <a:buNone/>
            </a:pPr>
            <a:r>
              <a:rPr lang="en-GB" sz="1600"/>
              <a:t>4.   Deployers of an AI system </a:t>
            </a:r>
            <a:r>
              <a:rPr b="1" lang="en-GB" sz="1600"/>
              <a:t>that generates or manipulates image, audio or video content constituting a deep fake, shall disclose that the content has been artificially generated </a:t>
            </a:r>
            <a:r>
              <a:rPr lang="en-GB" sz="1600"/>
              <a:t>or manipulated. This obligation shall not apply where the use is authorised by law to detect, prevent, investigate or prosecute criminal offence. Where the content forms part of an evidently artistic, creative, satirical, fictional or analogous work or programme, the transparency obligations set out in this paragraph are limited to disclosure of the existence of such generated or manipulated content in an appropriate manner that does not hamper the display or enjoyment of the work.</a:t>
            </a:r>
            <a:endParaRPr/>
          </a:p>
          <a:p>
            <a:pPr indent="0" lvl="0" marL="0" rtl="0" algn="just">
              <a:lnSpc>
                <a:spcPct val="90000"/>
              </a:lnSpc>
              <a:spcBef>
                <a:spcPts val="1400"/>
              </a:spcBef>
              <a:spcAft>
                <a:spcPts val="0"/>
              </a:spcAft>
              <a:buSzPts val="1600"/>
              <a:buNone/>
            </a:pPr>
            <a:r>
              <a:rPr lang="en-GB" sz="1600"/>
              <a:t>Deployers of an AI system </a:t>
            </a:r>
            <a:r>
              <a:rPr b="1" lang="en-GB" sz="1600"/>
              <a:t>that generates or manipulates text which is published with the purpose of informing the public on matters of public interest shall disclose that the text has been artificially generated or manipulated</a:t>
            </a:r>
            <a:r>
              <a:rPr lang="en-GB" sz="1600"/>
              <a:t>. This obligation shall not apply where the use is authorised by law to detect, prevent, investigate or prosecute criminal offences or where the AI-generated content has undergone a process of human review or editorial control and where a natural or legal person holds editorial responsibility for the publication of the content.</a:t>
            </a:r>
            <a:endParaRPr/>
          </a:p>
        </p:txBody>
      </p:sp>
      <p:sp>
        <p:nvSpPr>
          <p:cNvPr id="347" name="Google Shape;347;p29"/>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3"/>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OBJECTIVES</a:t>
            </a:r>
            <a:endParaRPr/>
          </a:p>
        </p:txBody>
      </p:sp>
      <p:sp>
        <p:nvSpPr>
          <p:cNvPr id="122" name="Google Shape;122;p3"/>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Font typeface="Twentieth Century"/>
              <a:buChar char="-"/>
            </a:pPr>
            <a:r>
              <a:rPr lang="en-GB"/>
              <a:t>Understand the European AI governance framework </a:t>
            </a:r>
            <a:endParaRPr/>
          </a:p>
          <a:p>
            <a:pPr indent="-139700" lvl="0" marL="91440" rtl="0" algn="l">
              <a:lnSpc>
                <a:spcPct val="90000"/>
              </a:lnSpc>
              <a:spcBef>
                <a:spcPts val="1400"/>
              </a:spcBef>
              <a:spcAft>
                <a:spcPts val="0"/>
              </a:spcAft>
              <a:buSzPts val="2200"/>
              <a:buFont typeface="Twentieth Century"/>
              <a:buChar char="-"/>
            </a:pPr>
            <a:r>
              <a:rPr lang="en-GB"/>
              <a:t>Familiarize with the AI Act and its provisions </a:t>
            </a:r>
            <a:endParaRPr/>
          </a:p>
          <a:p>
            <a:pPr indent="-139700" lvl="0" marL="91440" rtl="0" algn="l">
              <a:lnSpc>
                <a:spcPct val="90000"/>
              </a:lnSpc>
              <a:spcBef>
                <a:spcPts val="1400"/>
              </a:spcBef>
              <a:spcAft>
                <a:spcPts val="0"/>
              </a:spcAft>
              <a:buSzPts val="2200"/>
              <a:buFont typeface="Twentieth Century"/>
              <a:buChar char="-"/>
            </a:pPr>
            <a:r>
              <a:rPr lang="en-GB"/>
              <a:t>Comprehend the role and responsibilities of national AI Offices </a:t>
            </a:r>
            <a:endParaRPr/>
          </a:p>
          <a:p>
            <a:pPr indent="-139700" lvl="0" marL="91440" rtl="0" algn="l">
              <a:lnSpc>
                <a:spcPct val="90000"/>
              </a:lnSpc>
              <a:spcBef>
                <a:spcPts val="1400"/>
              </a:spcBef>
              <a:spcAft>
                <a:spcPts val="0"/>
              </a:spcAft>
              <a:buSzPts val="2200"/>
              <a:buFont typeface="Twentieth Century"/>
              <a:buChar char="-"/>
            </a:pPr>
            <a:r>
              <a:rPr lang="en-GB"/>
              <a:t>Recognize the importance of upholding European principles </a:t>
            </a:r>
            <a:endParaRPr/>
          </a:p>
        </p:txBody>
      </p:sp>
      <p:pic>
        <p:nvPicPr>
          <p:cNvPr id="123" name="Google Shape;123;p3"/>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0"/>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TRANSPARENCY IN THE EU LAW</a:t>
            </a:r>
            <a:endParaRPr/>
          </a:p>
        </p:txBody>
      </p:sp>
      <p:sp>
        <p:nvSpPr>
          <p:cNvPr id="353" name="Google Shape;353;p30"/>
          <p:cNvSpPr txBox="1"/>
          <p:nvPr>
            <p:ph idx="1" type="body"/>
          </p:nvPr>
        </p:nvSpPr>
        <p:spPr>
          <a:xfrm>
            <a:off x="690464" y="2057402"/>
            <a:ext cx="10815735" cy="4161284"/>
          </a:xfrm>
          <a:prstGeom prst="rect">
            <a:avLst/>
          </a:prstGeom>
          <a:noFill/>
          <a:ln>
            <a:noFill/>
          </a:ln>
        </p:spPr>
        <p:txBody>
          <a:bodyPr anchorCtr="0" anchor="t" bIns="45700" lIns="45700" spcFirstLastPara="1" rIns="45700" wrap="square" tIns="45700">
            <a:normAutofit fontScale="92500" lnSpcReduction="10000"/>
          </a:bodyPr>
          <a:lstStyle/>
          <a:p>
            <a:pPr indent="0" lvl="0" marL="0" rtl="0" algn="l">
              <a:lnSpc>
                <a:spcPct val="90000"/>
              </a:lnSpc>
              <a:spcBef>
                <a:spcPts val="0"/>
              </a:spcBef>
              <a:spcAft>
                <a:spcPts val="0"/>
              </a:spcAft>
              <a:buSzPct val="100000"/>
              <a:buNone/>
            </a:pPr>
            <a:r>
              <a:t/>
            </a:r>
            <a:endParaRPr b="0" i="0">
              <a:latin typeface="arial"/>
              <a:ea typeface="arial"/>
              <a:cs typeface="arial"/>
              <a:sym typeface="arial"/>
            </a:endParaRPr>
          </a:p>
          <a:p>
            <a:pPr indent="-129222" lvl="0" marL="91440" rtl="0" algn="l">
              <a:lnSpc>
                <a:spcPct val="90000"/>
              </a:lnSpc>
              <a:spcBef>
                <a:spcPts val="1400"/>
              </a:spcBef>
              <a:spcAft>
                <a:spcPts val="0"/>
              </a:spcAft>
              <a:buSzPct val="100000"/>
              <a:buChar char=" "/>
            </a:pPr>
            <a:r>
              <a:rPr b="0" i="0" lang="en-GB"/>
              <a:t>Transparency is one of the EU’s key principles. It </a:t>
            </a:r>
            <a:r>
              <a:rPr b="1" i="0" lang="en-GB"/>
              <a:t>requires the EU to disclose information on policy-making and spending and to uphold the principle of freedom of information. These principles are set out in the EU treaties</a:t>
            </a:r>
            <a:r>
              <a:rPr b="0" i="0" lang="en-GB"/>
              <a:t>.</a:t>
            </a:r>
            <a:endParaRPr/>
          </a:p>
          <a:p>
            <a:pPr indent="-129222" lvl="0" marL="91440" rtl="0" algn="l">
              <a:lnSpc>
                <a:spcPct val="90000"/>
              </a:lnSpc>
              <a:spcBef>
                <a:spcPts val="1400"/>
              </a:spcBef>
              <a:spcAft>
                <a:spcPts val="0"/>
              </a:spcAft>
              <a:buSzPct val="100000"/>
              <a:buChar char=" "/>
            </a:pPr>
            <a:r>
              <a:rPr b="0" i="0" lang="en-GB"/>
              <a:t>Article 10 of the </a:t>
            </a:r>
            <a:r>
              <a:rPr b="0" i="0" lang="en-GB" u="sng">
                <a:solidFill>
                  <a:schemeClr val="hlink"/>
                </a:solidFill>
                <a:hlinkClick r:id="rId3"/>
              </a:rPr>
              <a:t>Treaty on European Union</a:t>
            </a:r>
            <a:r>
              <a:rPr b="0" i="0" lang="en-GB"/>
              <a:t> stipulates that </a:t>
            </a:r>
            <a:r>
              <a:rPr b="1" i="0" lang="en-GB"/>
              <a:t>open decision-making is carried out ‘as closely as possible to the citizen’</a:t>
            </a:r>
            <a:r>
              <a:rPr b="0" i="0" lang="en-GB"/>
              <a:t>. Article </a:t>
            </a:r>
            <a:r>
              <a:rPr b="1" i="0" lang="en-GB"/>
              <a:t>11 states that both individuals and representative associations </a:t>
            </a:r>
            <a:r>
              <a:rPr b="0" i="0" lang="en-GB"/>
              <a:t>should be given the opportunity to </a:t>
            </a:r>
            <a:r>
              <a:rPr b="1" i="0" lang="en-GB"/>
              <a:t>’make known and publicly exchange their views </a:t>
            </a:r>
            <a:r>
              <a:rPr b="0" i="0" lang="en-GB"/>
              <a:t>in all areas of Union action’.</a:t>
            </a:r>
            <a:endParaRPr/>
          </a:p>
          <a:p>
            <a:pPr indent="-129222" lvl="0" marL="91440" rtl="0" algn="l">
              <a:lnSpc>
                <a:spcPct val="90000"/>
              </a:lnSpc>
              <a:spcBef>
                <a:spcPts val="1400"/>
              </a:spcBef>
              <a:spcAft>
                <a:spcPts val="0"/>
              </a:spcAft>
              <a:buSzPct val="100000"/>
              <a:buChar char=" "/>
            </a:pPr>
            <a:r>
              <a:rPr b="0" i="0" lang="en-GB"/>
              <a:t>The </a:t>
            </a:r>
            <a:r>
              <a:rPr b="0" i="0" lang="en-GB" u="sng">
                <a:solidFill>
                  <a:schemeClr val="hlink"/>
                </a:solidFill>
                <a:hlinkClick r:id="rId4"/>
              </a:rPr>
              <a:t>Treaty on the Functioning of the European Union</a:t>
            </a:r>
            <a:r>
              <a:rPr b="0" i="0" lang="en-GB"/>
              <a:t> expands on these points. It states that the EU institutions are obliged to act publicly and to ensure that individuals and any natural or legal person residing or having its registered office in an EU country </a:t>
            </a:r>
            <a:r>
              <a:rPr b="1" i="0" lang="en-GB"/>
              <a:t>can access documents (Article 15).</a:t>
            </a:r>
            <a:endParaRPr/>
          </a:p>
          <a:p>
            <a:pPr indent="-129222" lvl="0" marL="91440" rtl="0" algn="l">
              <a:lnSpc>
                <a:spcPct val="90000"/>
              </a:lnSpc>
              <a:spcBef>
                <a:spcPts val="1400"/>
              </a:spcBef>
              <a:spcAft>
                <a:spcPts val="0"/>
              </a:spcAft>
              <a:buSzPct val="100000"/>
              <a:buChar char=" "/>
            </a:pPr>
            <a:r>
              <a:rPr b="0" i="0" lang="en-GB"/>
              <a:t>In practical terms, this means </a:t>
            </a:r>
            <a:r>
              <a:rPr b="1" i="0" lang="en-GB"/>
              <a:t>that you are entitled to access documents by the EU institutions, bodies and agencies, including legislative texts, official documents, meeting minutes and agendas</a:t>
            </a:r>
            <a:r>
              <a:rPr b="0" i="0" lang="en-GB"/>
              <a:t>. </a:t>
            </a:r>
            <a:endParaRPr/>
          </a:p>
        </p:txBody>
      </p:sp>
      <p:sp>
        <p:nvSpPr>
          <p:cNvPr id="354" name="Google Shape;354;p30"/>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355" name="Google Shape;355;p30"/>
          <p:cNvPicPr preferRelativeResize="0"/>
          <p:nvPr/>
        </p:nvPicPr>
        <p:blipFill rotWithShape="1">
          <a:blip r:embed="rId5">
            <a:alphaModFix/>
          </a:blip>
          <a:srcRect b="21748" l="65540" r="22288" t="40671"/>
          <a:stretch/>
        </p:blipFill>
        <p:spPr>
          <a:xfrm>
            <a:off x="497301" y="5986281"/>
            <a:ext cx="376997" cy="654687"/>
          </a:xfrm>
          <a:prstGeom prst="rect">
            <a:avLst/>
          </a:prstGeom>
          <a:noFill/>
          <a:ln>
            <a:noFill/>
          </a:ln>
        </p:spPr>
      </p:pic>
      <p:pic>
        <p:nvPicPr>
          <p:cNvPr id="356" name="Google Shape;356;p30"/>
          <p:cNvPicPr preferRelativeResize="0"/>
          <p:nvPr/>
        </p:nvPicPr>
        <p:blipFill rotWithShape="1">
          <a:blip r:embed="rId6">
            <a:alphaModFix/>
          </a:blip>
          <a:srcRect b="41767" l="1455" r="78723" t="40817"/>
          <a:stretch/>
        </p:blipFill>
        <p:spPr>
          <a:xfrm>
            <a:off x="1222310" y="863084"/>
            <a:ext cx="2416628" cy="119431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31"/>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CASE STUDIES AND REAL-WORLD APPLICATIONS</a:t>
            </a:r>
            <a:endParaRPr/>
          </a:p>
        </p:txBody>
      </p:sp>
      <p:sp>
        <p:nvSpPr>
          <p:cNvPr id="362" name="Google Shape;362;p31"/>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GB"/>
              <a:t>Uber case, Robo-Firing case</a:t>
            </a:r>
            <a:endParaRPr/>
          </a:p>
          <a:p>
            <a:pPr indent="-139700" lvl="0" marL="91440" rtl="0" algn="l">
              <a:lnSpc>
                <a:spcPct val="90000"/>
              </a:lnSpc>
              <a:spcBef>
                <a:spcPts val="1400"/>
              </a:spcBef>
              <a:spcAft>
                <a:spcPts val="0"/>
              </a:spcAft>
              <a:buSzPts val="2200"/>
              <a:buChar char=" "/>
            </a:pPr>
            <a:r>
              <a:rPr lang="en-GB"/>
              <a:t> Lessons learned and best practices for compliance </a:t>
            </a:r>
            <a:endParaRPr/>
          </a:p>
          <a:p>
            <a:pPr indent="-139700" lvl="0" marL="91440" rtl="0" algn="l">
              <a:lnSpc>
                <a:spcPct val="90000"/>
              </a:lnSpc>
              <a:spcBef>
                <a:spcPts val="1400"/>
              </a:spcBef>
              <a:spcAft>
                <a:spcPts val="0"/>
              </a:spcAft>
              <a:buSzPts val="2200"/>
              <a:buChar char=" "/>
            </a:pPr>
            <a:r>
              <a:rPr lang="en-GB"/>
              <a:t>Discussion on the impact of these regulations on businesses and developers</a:t>
            </a:r>
            <a:endParaRPr/>
          </a:p>
        </p:txBody>
      </p:sp>
      <p:pic>
        <p:nvPicPr>
          <p:cNvPr id="363" name="Google Shape;363;p31"/>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2"/>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ANY QUESTIONS?</a:t>
            </a:r>
            <a:endParaRPr/>
          </a:p>
        </p:txBody>
      </p:sp>
      <p:sp>
        <p:nvSpPr>
          <p:cNvPr id="369" name="Google Shape;369;p32"/>
          <p:cNvSpPr txBox="1"/>
          <p:nvPr>
            <p:ph idx="1" type="body"/>
          </p:nvPr>
        </p:nvSpPr>
        <p:spPr>
          <a:xfrm>
            <a:off x="881743" y="1065556"/>
            <a:ext cx="10820400" cy="4024125"/>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90000"/>
              </a:lnSpc>
              <a:spcBef>
                <a:spcPts val="0"/>
              </a:spcBef>
              <a:spcAft>
                <a:spcPts val="0"/>
              </a:spcAft>
              <a:buSzPts val="2200"/>
              <a:buNone/>
            </a:pPr>
            <a:r>
              <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2200"/>
              <a:buNone/>
            </a:pPr>
            <a:r>
              <a:rPr lang="en-GB"/>
              <a:t>                                                                                                      Thank you!</a:t>
            </a:r>
            <a:endParaRPr/>
          </a:p>
          <a:p>
            <a:pPr indent="0" lvl="0" marL="0" rtl="0" algn="l">
              <a:lnSpc>
                <a:spcPct val="90000"/>
              </a:lnSpc>
              <a:spcBef>
                <a:spcPts val="1400"/>
              </a:spcBef>
              <a:spcAft>
                <a:spcPts val="0"/>
              </a:spcAft>
              <a:buSzPts val="2200"/>
              <a:buNone/>
            </a:pPr>
            <a:r>
              <a:rPr lang="en-GB"/>
              <a:t>							Dr. Maria – Oraiozili Koutsoupia</a:t>
            </a:r>
            <a:endParaRPr/>
          </a:p>
        </p:txBody>
      </p:sp>
      <p:pic>
        <p:nvPicPr>
          <p:cNvPr id="370" name="Google Shape;370;p32"/>
          <p:cNvPicPr preferRelativeResize="0"/>
          <p:nvPr/>
        </p:nvPicPr>
        <p:blipFill rotWithShape="1">
          <a:blip r:embed="rId3">
            <a:alphaModFix/>
          </a:blip>
          <a:srcRect b="21748" l="65540" r="22288" t="40671"/>
          <a:stretch/>
        </p:blipFill>
        <p:spPr>
          <a:xfrm>
            <a:off x="4730621" y="2068695"/>
            <a:ext cx="1471458" cy="2555311"/>
          </a:xfrm>
          <a:prstGeom prst="rect">
            <a:avLst/>
          </a:prstGeom>
          <a:noFill/>
          <a:ln>
            <a:noFill/>
          </a:ln>
        </p:spPr>
      </p:pic>
      <p:pic>
        <p:nvPicPr>
          <p:cNvPr id="371" name="Google Shape;371;p32"/>
          <p:cNvPicPr preferRelativeResize="0"/>
          <p:nvPr/>
        </p:nvPicPr>
        <p:blipFill rotWithShape="1">
          <a:blip r:embed="rId4">
            <a:alphaModFix/>
          </a:blip>
          <a:srcRect b="47074" l="71786" r="18265" t="35102"/>
          <a:stretch/>
        </p:blipFill>
        <p:spPr>
          <a:xfrm>
            <a:off x="9106677" y="5003644"/>
            <a:ext cx="1212980" cy="122231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4"/>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KEY TOPICS</a:t>
            </a:r>
            <a:endParaRPr/>
          </a:p>
        </p:txBody>
      </p:sp>
      <p:sp>
        <p:nvSpPr>
          <p:cNvPr id="129" name="Google Shape;129;p4"/>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Font typeface="Twentieth Century"/>
              <a:buChar char="-"/>
            </a:pPr>
            <a:r>
              <a:rPr lang="en-GB"/>
              <a:t>The European Approach to AI Governance </a:t>
            </a:r>
            <a:endParaRPr/>
          </a:p>
          <a:p>
            <a:pPr indent="-139700" lvl="0" marL="91440" rtl="0" algn="l">
              <a:lnSpc>
                <a:spcPct val="90000"/>
              </a:lnSpc>
              <a:spcBef>
                <a:spcPts val="1400"/>
              </a:spcBef>
              <a:spcAft>
                <a:spcPts val="0"/>
              </a:spcAft>
              <a:buSzPts val="2200"/>
              <a:buFont typeface="Twentieth Century"/>
              <a:buChar char="-"/>
            </a:pPr>
            <a:r>
              <a:rPr lang="en-GB"/>
              <a:t>The AI Act: Framework and Provisions </a:t>
            </a:r>
            <a:endParaRPr/>
          </a:p>
          <a:p>
            <a:pPr indent="-139700" lvl="0" marL="91440" rtl="0" algn="l">
              <a:lnSpc>
                <a:spcPct val="90000"/>
              </a:lnSpc>
              <a:spcBef>
                <a:spcPts val="1400"/>
              </a:spcBef>
              <a:spcAft>
                <a:spcPts val="0"/>
              </a:spcAft>
              <a:buSzPts val="2200"/>
              <a:buFont typeface="Twentieth Century"/>
              <a:buChar char="-"/>
            </a:pPr>
            <a:r>
              <a:rPr lang="en-GB"/>
              <a:t>Establishment and Role of AI Offices </a:t>
            </a:r>
            <a:endParaRPr/>
          </a:p>
          <a:p>
            <a:pPr indent="-139700" lvl="0" marL="91440" rtl="0" algn="l">
              <a:lnSpc>
                <a:spcPct val="90000"/>
              </a:lnSpc>
              <a:spcBef>
                <a:spcPts val="1400"/>
              </a:spcBef>
              <a:spcAft>
                <a:spcPts val="0"/>
              </a:spcAft>
              <a:buSzPts val="2200"/>
              <a:buFont typeface="Twentieth Century"/>
              <a:buChar char="-"/>
            </a:pPr>
            <a:r>
              <a:rPr lang="en-GB"/>
              <a:t>Upholding European Principles in AI Development </a:t>
            </a:r>
            <a:endParaRPr/>
          </a:p>
          <a:p>
            <a:pPr indent="-139700" lvl="0" marL="91440" rtl="0" algn="l">
              <a:lnSpc>
                <a:spcPct val="90000"/>
              </a:lnSpc>
              <a:spcBef>
                <a:spcPts val="1400"/>
              </a:spcBef>
              <a:spcAft>
                <a:spcPts val="0"/>
              </a:spcAft>
              <a:buSzPts val="2200"/>
              <a:buFont typeface="Twentieth Century"/>
              <a:buChar char="-"/>
            </a:pPr>
            <a:r>
              <a:rPr lang="en-GB"/>
              <a:t>Case Studies and Real-World Applications </a:t>
            </a:r>
            <a:endParaRPr/>
          </a:p>
          <a:p>
            <a:pPr indent="-139700" lvl="0" marL="91440" rtl="0" algn="l">
              <a:lnSpc>
                <a:spcPct val="90000"/>
              </a:lnSpc>
              <a:spcBef>
                <a:spcPts val="1400"/>
              </a:spcBef>
              <a:spcAft>
                <a:spcPts val="0"/>
              </a:spcAft>
              <a:buSzPts val="2200"/>
              <a:buFont typeface="Twentieth Century"/>
              <a:buChar char="-"/>
            </a:pPr>
            <a:r>
              <a:rPr lang="en-GB"/>
              <a:t>Interactive Q&amp;A Session </a:t>
            </a:r>
            <a:endParaRPr/>
          </a:p>
          <a:p>
            <a:pPr indent="-139700" lvl="0" marL="91440" rtl="0" algn="l">
              <a:lnSpc>
                <a:spcPct val="90000"/>
              </a:lnSpc>
              <a:spcBef>
                <a:spcPts val="1400"/>
              </a:spcBef>
              <a:spcAft>
                <a:spcPts val="0"/>
              </a:spcAft>
              <a:buSzPts val="2200"/>
              <a:buFont typeface="Twentieth Century"/>
              <a:buChar char="-"/>
            </a:pPr>
            <a:r>
              <a:rPr lang="en-GB"/>
              <a:t>Conclusion and Key Takeaways</a:t>
            </a:r>
            <a:endParaRPr/>
          </a:p>
          <a:p>
            <a:pPr indent="0" lvl="0" marL="91440" rtl="0" algn="l">
              <a:lnSpc>
                <a:spcPct val="90000"/>
              </a:lnSpc>
              <a:spcBef>
                <a:spcPts val="1400"/>
              </a:spcBef>
              <a:spcAft>
                <a:spcPts val="0"/>
              </a:spcAft>
              <a:buSzPts val="2200"/>
              <a:buNone/>
            </a:pPr>
            <a:r>
              <a:t/>
            </a:r>
            <a:endParaRPr/>
          </a:p>
        </p:txBody>
      </p:sp>
      <p:pic>
        <p:nvPicPr>
          <p:cNvPr id="130" name="Google Shape;130;p4"/>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5"/>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THE EUROPEAN APPROACH TO AI GOVERNANCE</a:t>
            </a:r>
            <a:endParaRPr/>
          </a:p>
        </p:txBody>
      </p:sp>
      <p:sp>
        <p:nvSpPr>
          <p:cNvPr id="136" name="Google Shape;136;p5"/>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GB"/>
              <a:t>Historical context of AI regulation in Europe </a:t>
            </a:r>
            <a:endParaRPr/>
          </a:p>
          <a:p>
            <a:pPr indent="-139700" lvl="0" marL="91440" rtl="0" algn="l">
              <a:lnSpc>
                <a:spcPct val="90000"/>
              </a:lnSpc>
              <a:spcBef>
                <a:spcPts val="1400"/>
              </a:spcBef>
              <a:spcAft>
                <a:spcPts val="0"/>
              </a:spcAft>
              <a:buSzPts val="2200"/>
              <a:buChar char=" "/>
            </a:pPr>
            <a:r>
              <a:rPr lang="en-GB"/>
              <a:t>Key principles and values guiding European AI governance Importance of ethics, transparency, and accountability in AI</a:t>
            </a:r>
            <a:endParaRPr/>
          </a:p>
        </p:txBody>
      </p:sp>
      <p:pic>
        <p:nvPicPr>
          <p:cNvPr id="137" name="Google Shape;137;p5"/>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6"/>
          <p:cNvSpPr txBox="1"/>
          <p:nvPr>
            <p:ph type="title"/>
          </p:nvPr>
        </p:nvSpPr>
        <p:spPr>
          <a:xfrm>
            <a:off x="468923" y="227013"/>
            <a:ext cx="11254154" cy="64922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0000"/>
              </a:lnSpc>
              <a:spcBef>
                <a:spcPts val="0"/>
              </a:spcBef>
              <a:spcAft>
                <a:spcPts val="0"/>
              </a:spcAft>
              <a:buClr>
                <a:srgbClr val="464132"/>
              </a:buClr>
              <a:buSzPct val="100000"/>
              <a:buFont typeface="Twentieth Century"/>
              <a:buNone/>
            </a:pPr>
            <a:r>
              <a:rPr b="1" lang="en-GB"/>
              <a:t>1. TIMELINE- AI ACT</a:t>
            </a:r>
            <a:endParaRPr/>
          </a:p>
        </p:txBody>
      </p:sp>
      <p:sp>
        <p:nvSpPr>
          <p:cNvPr id="144" name="Google Shape;144;p6"/>
          <p:cNvSpPr txBox="1"/>
          <p:nvPr>
            <p:ph idx="1" type="body"/>
          </p:nvPr>
        </p:nvSpPr>
        <p:spPr>
          <a:xfrm>
            <a:off x="468923" y="1078992"/>
            <a:ext cx="11254154" cy="5166360"/>
          </a:xfrm>
          <a:prstGeom prst="rect">
            <a:avLst/>
          </a:prstGeom>
          <a:noFill/>
          <a:ln>
            <a:noFill/>
          </a:ln>
        </p:spPr>
        <p:txBody>
          <a:bodyPr anchorCtr="0" anchor="t" bIns="45700" lIns="45700" spcFirstLastPara="1" rIns="45700" wrap="square" tIns="45700">
            <a:noAutofit/>
          </a:bodyPr>
          <a:lstStyle/>
          <a:p>
            <a:pPr indent="0" lvl="0" marL="0" rtl="0" algn="l">
              <a:lnSpc>
                <a:spcPct val="90000"/>
              </a:lnSpc>
              <a:spcBef>
                <a:spcPts val="0"/>
              </a:spcBef>
              <a:spcAft>
                <a:spcPts val="0"/>
              </a:spcAft>
              <a:buSzPts val="1800"/>
              <a:buNone/>
            </a:pPr>
            <a:r>
              <a:rPr b="1" lang="en-GB">
                <a:solidFill>
                  <a:schemeClr val="accent6"/>
                </a:solidFill>
              </a:rPr>
              <a:t>Definition of AI systems</a:t>
            </a:r>
            <a:r>
              <a:rPr lang="en-GB">
                <a:solidFill>
                  <a:schemeClr val="accent6"/>
                </a:solidFill>
              </a:rPr>
              <a:t>: “</a:t>
            </a:r>
            <a:r>
              <a:rPr lang="en-GB">
                <a:solidFill>
                  <a:schemeClr val="accent6"/>
                </a:solidFill>
              </a:rPr>
              <a:t>AI system’ means a machine-based system that is designed to operate with varying levels of autonomy and that may exhibit adaptiveness after deployment, and that, for explicit or implicit objectives, infers, from the input it receives, how to generate outputs such as predictions, content, recommendations, or decisions that can influence physical or virtual environments</a:t>
            </a:r>
            <a:r>
              <a:rPr lang="en-GB">
                <a:solidFill>
                  <a:schemeClr val="accent6"/>
                </a:solidFill>
              </a:rPr>
              <a:t> ”  </a:t>
            </a:r>
            <a:endParaRPr/>
          </a:p>
          <a:p>
            <a:pPr indent="0" lvl="0" marL="0" rtl="0" algn="l">
              <a:lnSpc>
                <a:spcPct val="90000"/>
              </a:lnSpc>
              <a:spcBef>
                <a:spcPts val="1600"/>
              </a:spcBef>
              <a:spcAft>
                <a:spcPts val="0"/>
              </a:spcAft>
              <a:buSzPts val="1800"/>
              <a:buNone/>
            </a:pPr>
            <a:r>
              <a:t/>
            </a:r>
            <a:endParaRPr>
              <a:solidFill>
                <a:schemeClr val="accent6"/>
              </a:solidFill>
            </a:endParaRPr>
          </a:p>
        </p:txBody>
      </p:sp>
      <p:sp>
        <p:nvSpPr>
          <p:cNvPr id="145" name="Google Shape;145;p6"/>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GB"/>
              <a:t>SIDLEY AUSTIN  LLP  </a:t>
            </a:r>
            <a:endParaRPr/>
          </a:p>
        </p:txBody>
      </p:sp>
      <p:sp>
        <p:nvSpPr>
          <p:cNvPr id="146" name="Google Shape;146;p6"/>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147" name="Google Shape;147;p6"/>
          <p:cNvSpPr txBox="1"/>
          <p:nvPr/>
        </p:nvSpPr>
        <p:spPr>
          <a:xfrm>
            <a:off x="2289742" y="667851"/>
            <a:ext cx="7436929" cy="52749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788"/>
              <a:buFont typeface="Twentieth Century"/>
              <a:buNone/>
            </a:pPr>
            <a:r>
              <a:t/>
            </a:r>
            <a:endParaRPr b="1" i="0" sz="1787" u="none" cap="none" strike="noStrike">
              <a:solidFill>
                <a:srgbClr val="005E8A"/>
              </a:solidFill>
              <a:latin typeface="Arial"/>
              <a:ea typeface="Arial"/>
              <a:cs typeface="Arial"/>
              <a:sym typeface="Arial"/>
            </a:endParaRPr>
          </a:p>
        </p:txBody>
      </p:sp>
      <p:graphicFrame>
        <p:nvGraphicFramePr>
          <p:cNvPr id="148" name="Google Shape;148;p6"/>
          <p:cNvGraphicFramePr/>
          <p:nvPr/>
        </p:nvGraphicFramePr>
        <p:xfrm>
          <a:off x="1128409" y="4191000"/>
          <a:ext cx="3000000" cy="3000000"/>
        </p:xfrm>
        <a:graphic>
          <a:graphicData uri="http://schemas.openxmlformats.org/drawingml/2006/table">
            <a:tbl>
              <a:tblPr bandRow="1" firstRow="1">
                <a:noFill/>
                <a:tableStyleId>{326A8A59-E76F-42D4-8E03-3B925C8FA7EF}</a:tableStyleId>
              </a:tblPr>
              <a:tblGrid>
                <a:gridCol w="1417225"/>
                <a:gridCol w="1417225"/>
                <a:gridCol w="1417225"/>
                <a:gridCol w="1417225"/>
                <a:gridCol w="1417225"/>
                <a:gridCol w="1417225"/>
                <a:gridCol w="1417225"/>
              </a:tblGrid>
              <a:tr h="182875">
                <a:tc>
                  <a:txBody>
                    <a:bodyPr/>
                    <a:lstStyle/>
                    <a:p>
                      <a:pPr indent="0" lvl="0" marL="0" marR="0" rtl="0" algn="ctr">
                        <a:spcBef>
                          <a:spcPts val="0"/>
                        </a:spcBef>
                        <a:spcAft>
                          <a:spcPts val="0"/>
                        </a:spcAft>
                        <a:buNone/>
                      </a:pPr>
                      <a:r>
                        <a:t/>
                      </a:r>
                      <a:endParaRPr sz="600" u="none" cap="none" strike="noStrike">
                        <a:solidFill>
                          <a:schemeClr val="dk2"/>
                        </a:solidFill>
                      </a:endParaRPr>
                    </a:p>
                  </a:txBody>
                  <a:tcPr marT="0" marB="0" marR="91450" marL="91450" anchor="ctr">
                    <a:lnL cap="flat" cmpd="sng" w="9525">
                      <a:solidFill>
                        <a:srgbClr val="000000">
                          <a:alpha val="0"/>
                        </a:srgbClr>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alpha val="49803"/>
                      </a:schemeClr>
                    </a:solidFill>
                  </a:tcPr>
                </a:tc>
                <a:tc>
                  <a:txBody>
                    <a:bodyPr/>
                    <a:lstStyle/>
                    <a:p>
                      <a:pPr indent="0" lvl="0" marL="0" marR="0" rtl="0" algn="ctr">
                        <a:spcBef>
                          <a:spcPts val="0"/>
                        </a:spcBef>
                        <a:spcAft>
                          <a:spcPts val="0"/>
                        </a:spcAft>
                        <a:buNone/>
                      </a:pPr>
                      <a:r>
                        <a:t/>
                      </a:r>
                      <a:endParaRPr sz="600" u="none" cap="none" strike="noStrike">
                        <a:solidFill>
                          <a:schemeClr val="dk2"/>
                        </a:solidFil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alpha val="49803"/>
                      </a:schemeClr>
                    </a:solidFill>
                  </a:tcPr>
                </a:tc>
                <a:tc>
                  <a:txBody>
                    <a:bodyPr/>
                    <a:lstStyle/>
                    <a:p>
                      <a:pPr indent="0" lvl="0" marL="0" marR="0" rtl="0" algn="ctr">
                        <a:spcBef>
                          <a:spcPts val="0"/>
                        </a:spcBef>
                        <a:spcAft>
                          <a:spcPts val="0"/>
                        </a:spcAft>
                        <a:buNone/>
                      </a:pPr>
                      <a:r>
                        <a:t/>
                      </a:r>
                      <a:endParaRPr sz="600" u="none" cap="none" strike="noStrike">
                        <a:solidFill>
                          <a:schemeClr val="dk2"/>
                        </a:solidFil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alpha val="49803"/>
                      </a:schemeClr>
                    </a:solidFill>
                  </a:tcPr>
                </a:tc>
                <a:tc>
                  <a:txBody>
                    <a:bodyPr/>
                    <a:lstStyle/>
                    <a:p>
                      <a:pPr indent="0" lvl="0" marL="0" marR="0" rtl="0" algn="ctr">
                        <a:spcBef>
                          <a:spcPts val="0"/>
                        </a:spcBef>
                        <a:spcAft>
                          <a:spcPts val="0"/>
                        </a:spcAft>
                        <a:buNone/>
                      </a:pPr>
                      <a:r>
                        <a:t/>
                      </a:r>
                      <a:endParaRPr sz="600" u="none" cap="none" strike="noStrike">
                        <a:solidFill>
                          <a:schemeClr val="dk2"/>
                        </a:solidFil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alpha val="49803"/>
                      </a:schemeClr>
                    </a:solidFill>
                  </a:tcPr>
                </a:tc>
                <a:tc>
                  <a:txBody>
                    <a:bodyPr/>
                    <a:lstStyle/>
                    <a:p>
                      <a:pPr indent="0" lvl="0" marL="0" marR="0" rtl="0" algn="ctr">
                        <a:spcBef>
                          <a:spcPts val="0"/>
                        </a:spcBef>
                        <a:spcAft>
                          <a:spcPts val="0"/>
                        </a:spcAft>
                        <a:buNone/>
                      </a:pPr>
                      <a:r>
                        <a:t/>
                      </a:r>
                      <a:endParaRPr sz="600" u="none" cap="none" strike="noStrike">
                        <a:solidFill>
                          <a:schemeClr val="dk2"/>
                        </a:solidFil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alpha val="49803"/>
                      </a:schemeClr>
                    </a:solidFill>
                  </a:tcPr>
                </a:tc>
                <a:tc>
                  <a:txBody>
                    <a:bodyPr/>
                    <a:lstStyle/>
                    <a:p>
                      <a:pPr indent="0" lvl="0" marL="0" marR="0" rtl="0" algn="ctr">
                        <a:spcBef>
                          <a:spcPts val="0"/>
                        </a:spcBef>
                        <a:spcAft>
                          <a:spcPts val="0"/>
                        </a:spcAft>
                        <a:buNone/>
                      </a:pPr>
                      <a:r>
                        <a:t/>
                      </a:r>
                      <a:endParaRPr sz="600" u="none" cap="none" strike="noStrike">
                        <a:solidFill>
                          <a:schemeClr val="dk2"/>
                        </a:solidFill>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alpha val="49803"/>
                      </a:schemeClr>
                    </a:solidFill>
                  </a:tcPr>
                </a:tc>
                <a:tc>
                  <a:txBody>
                    <a:bodyPr/>
                    <a:lstStyle/>
                    <a:p>
                      <a:pPr indent="0" lvl="0" marL="0" marR="0" rtl="0" algn="ctr">
                        <a:spcBef>
                          <a:spcPts val="0"/>
                        </a:spcBef>
                        <a:spcAft>
                          <a:spcPts val="0"/>
                        </a:spcAft>
                        <a:buNone/>
                      </a:pPr>
                      <a:r>
                        <a:t/>
                      </a:r>
                      <a:endParaRPr sz="600" u="none" cap="none" strike="noStrike">
                        <a:solidFill>
                          <a:schemeClr val="dk2"/>
                        </a:solidFill>
                      </a:endParaRPr>
                    </a:p>
                  </a:txBody>
                  <a:tcPr marT="45725" marB="45725" marR="91450" marL="91450" anchor="ctr">
                    <a:lnL cap="flat" cmpd="sng" w="381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alpha val="49803"/>
                      </a:schemeClr>
                    </a:solidFill>
                  </a:tcPr>
                </a:tc>
              </a:tr>
              <a:tr h="365750">
                <a:tc>
                  <a:txBody>
                    <a:bodyPr/>
                    <a:lstStyle/>
                    <a:p>
                      <a:pPr indent="0" lvl="0" marL="0" marR="0" rtl="0" algn="ctr">
                        <a:spcBef>
                          <a:spcPts val="0"/>
                        </a:spcBef>
                        <a:spcAft>
                          <a:spcPts val="0"/>
                        </a:spcAft>
                        <a:buNone/>
                      </a:pPr>
                      <a:r>
                        <a:rPr lang="en-GB" sz="1800" u="none" cap="none" strike="noStrike">
                          <a:solidFill>
                            <a:schemeClr val="dk2"/>
                          </a:solidFill>
                        </a:rPr>
                        <a:t>2021</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rPr lang="en-GB" sz="1800" u="none" cap="none" strike="noStrike">
                          <a:solidFill>
                            <a:schemeClr val="dk2"/>
                          </a:solidFill>
                        </a:rPr>
                        <a:t>2022</a:t>
                      </a:r>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rPr lang="en-GB" sz="1800" u="none" cap="none" strike="noStrike">
                          <a:solidFill>
                            <a:schemeClr val="dk2"/>
                          </a:solidFill>
                        </a:rPr>
                        <a:t>2023</a:t>
                      </a:r>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rPr lang="en-GB" sz="1800" u="none" cap="none" strike="noStrike">
                          <a:solidFill>
                            <a:schemeClr val="dk2"/>
                          </a:solidFill>
                        </a:rPr>
                        <a:t>2024</a:t>
                      </a:r>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rPr lang="en-GB" sz="1800" u="none" cap="none" strike="noStrike">
                          <a:solidFill>
                            <a:schemeClr val="dk2"/>
                          </a:solidFill>
                        </a:rPr>
                        <a:t>2025</a:t>
                      </a:r>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rPr lang="en-GB" sz="1800" u="none" cap="none" strike="noStrike">
                          <a:solidFill>
                            <a:schemeClr val="dk2"/>
                          </a:solidFill>
                        </a:rPr>
                        <a:t>2026</a:t>
                      </a:r>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rPr lang="en-GB" sz="1800" u="none" cap="none" strike="noStrike">
                          <a:solidFill>
                            <a:schemeClr val="dk2"/>
                          </a:solidFill>
                        </a:rPr>
                        <a:t>2027</a:t>
                      </a:r>
                      <a:endParaRPr/>
                    </a:p>
                  </a:txBody>
                  <a:tcPr marT="45725" marB="45725" marR="91450" marL="91450" anchor="ctr">
                    <a:lnL cap="flat" cmpd="sng" w="381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182875">
                <a:tc>
                  <a:txBody>
                    <a:bodyPr/>
                    <a:lstStyle/>
                    <a:p>
                      <a:pPr indent="0" lvl="0" marL="0" marR="0" rtl="0" algn="ctr">
                        <a:spcBef>
                          <a:spcPts val="0"/>
                        </a:spcBef>
                        <a:spcAft>
                          <a:spcPts val="0"/>
                        </a:spcAft>
                        <a:buNone/>
                      </a:pPr>
                      <a:r>
                        <a:t/>
                      </a:r>
                      <a:endParaRPr sz="1000" u="none" cap="none" strike="noStrike">
                        <a:solidFill>
                          <a:schemeClr val="dk2"/>
                        </a:solidFill>
                      </a:endParaRPr>
                    </a:p>
                  </a:txBody>
                  <a:tcPr marT="0" marB="0" marR="91450" marL="91450" anchor="ctr">
                    <a:lnL cap="flat" cmpd="sng" w="9525">
                      <a:solidFill>
                        <a:srgbClr val="000000">
                          <a:alpha val="0"/>
                        </a:srgbClr>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2">
                        <a:alpha val="49803"/>
                      </a:schemeClr>
                    </a:solidFill>
                  </a:tcPr>
                </a:tc>
                <a:tc>
                  <a:txBody>
                    <a:bodyPr/>
                    <a:lstStyle/>
                    <a:p>
                      <a:pPr indent="0" lvl="0" marL="0" marR="0" rtl="0" algn="ctr">
                        <a:spcBef>
                          <a:spcPts val="0"/>
                        </a:spcBef>
                        <a:spcAft>
                          <a:spcPts val="0"/>
                        </a:spcAft>
                        <a:buNone/>
                      </a:pPr>
                      <a:r>
                        <a:t/>
                      </a:r>
                      <a:endParaRPr sz="1000" u="none" cap="none" strike="noStrike">
                        <a:solidFill>
                          <a:schemeClr val="dk2"/>
                        </a:solidFill>
                      </a:endParaRPr>
                    </a:p>
                  </a:txBody>
                  <a:tcPr marT="0" marB="0"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2">
                        <a:alpha val="49803"/>
                      </a:schemeClr>
                    </a:solidFill>
                  </a:tcPr>
                </a:tc>
                <a:tc>
                  <a:txBody>
                    <a:bodyPr/>
                    <a:lstStyle/>
                    <a:p>
                      <a:pPr indent="0" lvl="0" marL="0" marR="0" rtl="0" algn="ctr">
                        <a:spcBef>
                          <a:spcPts val="0"/>
                        </a:spcBef>
                        <a:spcAft>
                          <a:spcPts val="0"/>
                        </a:spcAft>
                        <a:buNone/>
                      </a:pPr>
                      <a:r>
                        <a:t/>
                      </a:r>
                      <a:endParaRPr sz="1000" u="none" cap="none" strike="noStrike">
                        <a:solidFill>
                          <a:schemeClr val="dk2"/>
                        </a:solidFill>
                      </a:endParaRPr>
                    </a:p>
                  </a:txBody>
                  <a:tcPr marT="0" marB="0"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2">
                        <a:alpha val="49803"/>
                      </a:schemeClr>
                    </a:solidFill>
                  </a:tcPr>
                </a:tc>
                <a:tc>
                  <a:txBody>
                    <a:bodyPr/>
                    <a:lstStyle/>
                    <a:p>
                      <a:pPr indent="0" lvl="0" marL="0" marR="0" rtl="0" algn="ctr">
                        <a:spcBef>
                          <a:spcPts val="0"/>
                        </a:spcBef>
                        <a:spcAft>
                          <a:spcPts val="0"/>
                        </a:spcAft>
                        <a:buNone/>
                      </a:pPr>
                      <a:r>
                        <a:t/>
                      </a:r>
                      <a:endParaRPr sz="1000" u="none" cap="none" strike="noStrike">
                        <a:solidFill>
                          <a:schemeClr val="dk2"/>
                        </a:solidFill>
                      </a:endParaRPr>
                    </a:p>
                  </a:txBody>
                  <a:tcPr marT="0" marB="0"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2">
                        <a:alpha val="49803"/>
                      </a:schemeClr>
                    </a:solidFill>
                  </a:tcPr>
                </a:tc>
                <a:tc>
                  <a:txBody>
                    <a:bodyPr/>
                    <a:lstStyle/>
                    <a:p>
                      <a:pPr indent="0" lvl="0" marL="0" marR="0" rtl="0" algn="ctr">
                        <a:spcBef>
                          <a:spcPts val="0"/>
                        </a:spcBef>
                        <a:spcAft>
                          <a:spcPts val="0"/>
                        </a:spcAft>
                        <a:buNone/>
                      </a:pPr>
                      <a:r>
                        <a:t/>
                      </a:r>
                      <a:endParaRPr sz="1000" u="none" cap="none" strike="noStrike">
                        <a:solidFill>
                          <a:schemeClr val="dk2"/>
                        </a:solidFill>
                      </a:endParaRPr>
                    </a:p>
                  </a:txBody>
                  <a:tcPr marT="0" marB="0"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2">
                        <a:alpha val="49803"/>
                      </a:schemeClr>
                    </a:solidFill>
                  </a:tcPr>
                </a:tc>
                <a:tc>
                  <a:txBody>
                    <a:bodyPr/>
                    <a:lstStyle/>
                    <a:p>
                      <a:pPr indent="0" lvl="0" marL="0" marR="0" rtl="0" algn="ctr">
                        <a:spcBef>
                          <a:spcPts val="0"/>
                        </a:spcBef>
                        <a:spcAft>
                          <a:spcPts val="0"/>
                        </a:spcAft>
                        <a:buNone/>
                      </a:pPr>
                      <a:r>
                        <a:t/>
                      </a:r>
                      <a:endParaRPr sz="1000" u="none" cap="none" strike="noStrike">
                        <a:solidFill>
                          <a:schemeClr val="dk2"/>
                        </a:solidFill>
                      </a:endParaRPr>
                    </a:p>
                  </a:txBody>
                  <a:tcPr marT="0" marB="0"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2">
                        <a:alpha val="49803"/>
                      </a:schemeClr>
                    </a:solidFill>
                  </a:tcPr>
                </a:tc>
                <a:tc>
                  <a:txBody>
                    <a:bodyPr/>
                    <a:lstStyle/>
                    <a:p>
                      <a:pPr indent="0" lvl="0" marL="0" marR="0" rtl="0" algn="ctr">
                        <a:spcBef>
                          <a:spcPts val="0"/>
                        </a:spcBef>
                        <a:spcAft>
                          <a:spcPts val="0"/>
                        </a:spcAft>
                        <a:buNone/>
                      </a:pPr>
                      <a:r>
                        <a:t/>
                      </a:r>
                      <a:endParaRPr sz="1000" u="none" cap="none" strike="noStrike">
                        <a:solidFill>
                          <a:schemeClr val="dk2"/>
                        </a:solidFill>
                      </a:endParaRPr>
                    </a:p>
                  </a:txBody>
                  <a:tcPr marT="0" marB="0" marR="91450" marL="91450" anchor="ctr">
                    <a:lnL cap="flat" cmpd="sng" w="381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2">
                        <a:alpha val="49803"/>
                      </a:schemeClr>
                    </a:solidFill>
                  </a:tcPr>
                </a:tc>
              </a:tr>
            </a:tbl>
          </a:graphicData>
        </a:graphic>
      </p:graphicFrame>
      <p:cxnSp>
        <p:nvCxnSpPr>
          <p:cNvPr id="149" name="Google Shape;149;p6"/>
          <p:cNvCxnSpPr/>
          <p:nvPr/>
        </p:nvCxnSpPr>
        <p:spPr>
          <a:xfrm>
            <a:off x="1905000" y="2552192"/>
            <a:ext cx="0" cy="1737360"/>
          </a:xfrm>
          <a:prstGeom prst="straightConnector1">
            <a:avLst/>
          </a:prstGeom>
          <a:noFill/>
          <a:ln cap="flat" cmpd="sng" w="9525">
            <a:solidFill>
              <a:schemeClr val="accent2"/>
            </a:solidFill>
            <a:prstDash val="solid"/>
            <a:round/>
            <a:headEnd len="sm" w="sm" type="none"/>
            <a:tailEnd len="lg" w="lg" type="oval"/>
          </a:ln>
        </p:spPr>
      </p:cxnSp>
      <p:cxnSp>
        <p:nvCxnSpPr>
          <p:cNvPr id="150" name="Google Shape;150;p6"/>
          <p:cNvCxnSpPr/>
          <p:nvPr/>
        </p:nvCxnSpPr>
        <p:spPr>
          <a:xfrm rot="10800000">
            <a:off x="3467045" y="4800600"/>
            <a:ext cx="0" cy="914400"/>
          </a:xfrm>
          <a:prstGeom prst="straightConnector1">
            <a:avLst/>
          </a:prstGeom>
          <a:noFill/>
          <a:ln cap="flat" cmpd="sng" w="9525">
            <a:solidFill>
              <a:schemeClr val="accent2"/>
            </a:solidFill>
            <a:prstDash val="solid"/>
            <a:round/>
            <a:headEnd len="sm" w="sm" type="none"/>
            <a:tailEnd len="lg" w="lg" type="oval"/>
          </a:ln>
        </p:spPr>
      </p:cxnSp>
      <p:cxnSp>
        <p:nvCxnSpPr>
          <p:cNvPr id="151" name="Google Shape;151;p6"/>
          <p:cNvCxnSpPr/>
          <p:nvPr/>
        </p:nvCxnSpPr>
        <p:spPr>
          <a:xfrm>
            <a:off x="4876800" y="3602131"/>
            <a:ext cx="0" cy="685800"/>
          </a:xfrm>
          <a:prstGeom prst="straightConnector1">
            <a:avLst/>
          </a:prstGeom>
          <a:noFill/>
          <a:ln cap="flat" cmpd="sng" w="9525">
            <a:solidFill>
              <a:schemeClr val="accent2"/>
            </a:solidFill>
            <a:prstDash val="solid"/>
            <a:round/>
            <a:headEnd len="sm" w="sm" type="none"/>
            <a:tailEnd len="lg" w="lg" type="oval"/>
          </a:ln>
        </p:spPr>
      </p:cxnSp>
      <p:sp>
        <p:nvSpPr>
          <p:cNvPr id="152" name="Google Shape;152;p6"/>
          <p:cNvSpPr txBox="1"/>
          <p:nvPr/>
        </p:nvSpPr>
        <p:spPr>
          <a:xfrm>
            <a:off x="1887167" y="2552192"/>
            <a:ext cx="157987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900" u="none" cap="none" strike="noStrike">
                <a:solidFill>
                  <a:schemeClr val="dk2"/>
                </a:solidFill>
                <a:latin typeface="Twentieth Century"/>
                <a:ea typeface="Twentieth Century"/>
                <a:cs typeface="Twentieth Century"/>
                <a:sym typeface="Twentieth Century"/>
              </a:rPr>
              <a:t>AI Act Proposal published by EU Commission </a:t>
            </a:r>
            <a:endParaRPr/>
          </a:p>
        </p:txBody>
      </p:sp>
      <p:sp>
        <p:nvSpPr>
          <p:cNvPr id="153" name="Google Shape;153;p6"/>
          <p:cNvSpPr txBox="1"/>
          <p:nvPr/>
        </p:nvSpPr>
        <p:spPr>
          <a:xfrm>
            <a:off x="3467045" y="5166614"/>
            <a:ext cx="114046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900">
                <a:solidFill>
                  <a:schemeClr val="dk2"/>
                </a:solidFill>
                <a:latin typeface="Twentieth Century"/>
                <a:ea typeface="Twentieth Century"/>
                <a:cs typeface="Twentieth Century"/>
                <a:sym typeface="Twentieth Century"/>
              </a:rPr>
              <a:t>EU Council adopted its “General approach”</a:t>
            </a:r>
            <a:endParaRPr/>
          </a:p>
          <a:p>
            <a:pPr indent="0" lvl="0" marL="0" marR="0" rtl="0" algn="l">
              <a:spcBef>
                <a:spcPts val="0"/>
              </a:spcBef>
              <a:spcAft>
                <a:spcPts val="0"/>
              </a:spcAft>
              <a:buNone/>
            </a:pPr>
            <a:r>
              <a:rPr lang="en-GB" sz="900">
                <a:solidFill>
                  <a:schemeClr val="dk2"/>
                </a:solidFill>
                <a:latin typeface="Twentieth Century"/>
                <a:ea typeface="Twentieth Century"/>
                <a:cs typeface="Twentieth Century"/>
                <a:sym typeface="Twentieth Century"/>
              </a:rPr>
              <a:t> </a:t>
            </a:r>
            <a:endParaRPr/>
          </a:p>
        </p:txBody>
      </p:sp>
      <p:sp>
        <p:nvSpPr>
          <p:cNvPr id="154" name="Google Shape;154;p6"/>
          <p:cNvSpPr txBox="1"/>
          <p:nvPr/>
        </p:nvSpPr>
        <p:spPr>
          <a:xfrm>
            <a:off x="4876800" y="3578764"/>
            <a:ext cx="1350632"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900">
                <a:solidFill>
                  <a:schemeClr val="dk2"/>
                </a:solidFill>
                <a:latin typeface="Twentieth Century"/>
                <a:ea typeface="Twentieth Century"/>
                <a:cs typeface="Twentieth Century"/>
                <a:sym typeface="Twentieth Century"/>
              </a:rPr>
              <a:t>EU Parliament adopted its negotiating position on 14 June</a:t>
            </a:r>
            <a:endParaRPr/>
          </a:p>
        </p:txBody>
      </p:sp>
      <p:sp>
        <p:nvSpPr>
          <p:cNvPr id="155" name="Google Shape;155;p6"/>
          <p:cNvSpPr txBox="1"/>
          <p:nvPr/>
        </p:nvSpPr>
        <p:spPr>
          <a:xfrm>
            <a:off x="5715000" y="4992684"/>
            <a:ext cx="2296076" cy="13388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900">
                <a:solidFill>
                  <a:schemeClr val="dk2"/>
                </a:solidFill>
                <a:latin typeface="Twentieth Century"/>
                <a:ea typeface="Twentieth Century"/>
                <a:cs typeface="Twentieth Century"/>
                <a:sym typeface="Twentieth Century"/>
              </a:rPr>
              <a:t>Interinstitutional negotiations (Trialogue) and agreement on a final text between the EU Parliament the EU Council and the EU Commission.</a:t>
            </a:r>
            <a:endParaRPr/>
          </a:p>
          <a:p>
            <a:pPr indent="0" lvl="0" marL="0" marR="0" rtl="0" algn="l">
              <a:spcBef>
                <a:spcPts val="0"/>
              </a:spcBef>
              <a:spcAft>
                <a:spcPts val="0"/>
              </a:spcAft>
              <a:buNone/>
            </a:pPr>
            <a:r>
              <a:t/>
            </a:r>
            <a:endParaRPr sz="900">
              <a:solidFill>
                <a:schemeClr val="dk2"/>
              </a:solidFill>
              <a:latin typeface="Twentieth Century"/>
              <a:ea typeface="Twentieth Century"/>
              <a:cs typeface="Twentieth Century"/>
              <a:sym typeface="Twentieth Century"/>
            </a:endParaRPr>
          </a:p>
          <a:p>
            <a:pPr indent="-171450" lvl="0" marL="171450" marR="0" rtl="0" algn="l">
              <a:spcBef>
                <a:spcPts val="0"/>
              </a:spcBef>
              <a:spcAft>
                <a:spcPts val="0"/>
              </a:spcAft>
              <a:buClr>
                <a:schemeClr val="dk2"/>
              </a:buClr>
              <a:buSzPts val="900"/>
              <a:buFont typeface="Arial"/>
              <a:buChar char="•"/>
            </a:pPr>
            <a:r>
              <a:rPr lang="en-GB" sz="900">
                <a:solidFill>
                  <a:schemeClr val="dk2"/>
                </a:solidFill>
                <a:latin typeface="Twentieth Century"/>
                <a:ea typeface="Twentieth Century"/>
                <a:cs typeface="Twentieth Century"/>
                <a:sym typeface="Twentieth Century"/>
              </a:rPr>
              <a:t>A first trialogue took place in June 2023. </a:t>
            </a:r>
            <a:endParaRPr/>
          </a:p>
          <a:p>
            <a:pPr indent="-171450" lvl="0" marL="171450" marR="0" rtl="0" algn="l">
              <a:spcBef>
                <a:spcPts val="0"/>
              </a:spcBef>
              <a:spcAft>
                <a:spcPts val="0"/>
              </a:spcAft>
              <a:buClr>
                <a:schemeClr val="dk2"/>
              </a:buClr>
              <a:buSzPts val="900"/>
              <a:buFont typeface="Arial"/>
              <a:buChar char="•"/>
            </a:pPr>
            <a:r>
              <a:rPr lang="en-GB" sz="900">
                <a:solidFill>
                  <a:schemeClr val="dk2"/>
                </a:solidFill>
                <a:latin typeface="Twentieth Century"/>
                <a:ea typeface="Twentieth Century"/>
                <a:cs typeface="Twentieth Century"/>
                <a:sym typeface="Twentieth Century"/>
              </a:rPr>
              <a:t>A second trialogue is scheduled to take place in July 2023. </a:t>
            </a:r>
            <a:endParaRPr/>
          </a:p>
          <a:p>
            <a:pPr indent="0" lvl="0" marL="0" marR="0" rtl="0" algn="l">
              <a:spcBef>
                <a:spcPts val="0"/>
              </a:spcBef>
              <a:spcAft>
                <a:spcPts val="0"/>
              </a:spcAft>
              <a:buNone/>
            </a:pPr>
            <a:r>
              <a:rPr lang="en-GB" sz="900">
                <a:solidFill>
                  <a:schemeClr val="dk2"/>
                </a:solidFill>
                <a:latin typeface="Twentieth Century"/>
                <a:ea typeface="Twentieth Century"/>
                <a:cs typeface="Twentieth Century"/>
                <a:sym typeface="Twentieth Century"/>
              </a:rPr>
              <a:t> </a:t>
            </a:r>
            <a:endParaRPr/>
          </a:p>
        </p:txBody>
      </p:sp>
      <p:sp>
        <p:nvSpPr>
          <p:cNvPr id="156" name="Google Shape;156;p6"/>
          <p:cNvSpPr txBox="1"/>
          <p:nvPr/>
        </p:nvSpPr>
        <p:spPr>
          <a:xfrm>
            <a:off x="6227433" y="3139267"/>
            <a:ext cx="11639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900">
                <a:solidFill>
                  <a:schemeClr val="dk2"/>
                </a:solidFill>
                <a:latin typeface="Twentieth Century"/>
                <a:ea typeface="Twentieth Century"/>
                <a:cs typeface="Twentieth Century"/>
                <a:sym typeface="Twentieth Century"/>
              </a:rPr>
              <a:t>Adopted on July 12, 2024</a:t>
            </a:r>
            <a:endParaRPr/>
          </a:p>
        </p:txBody>
      </p:sp>
      <p:cxnSp>
        <p:nvCxnSpPr>
          <p:cNvPr id="157" name="Google Shape;157;p6"/>
          <p:cNvCxnSpPr/>
          <p:nvPr/>
        </p:nvCxnSpPr>
        <p:spPr>
          <a:xfrm rot="10800000">
            <a:off x="5715000" y="4800600"/>
            <a:ext cx="0" cy="1463040"/>
          </a:xfrm>
          <a:prstGeom prst="straightConnector1">
            <a:avLst/>
          </a:prstGeom>
          <a:noFill/>
          <a:ln cap="flat" cmpd="sng" w="9525">
            <a:solidFill>
              <a:schemeClr val="accent2"/>
            </a:solidFill>
            <a:prstDash val="solid"/>
            <a:round/>
            <a:headEnd len="sm" w="sm" type="none"/>
            <a:tailEnd len="lg" w="lg" type="oval"/>
          </a:ln>
        </p:spPr>
      </p:cxnSp>
      <p:cxnSp>
        <p:nvCxnSpPr>
          <p:cNvPr id="158" name="Google Shape;158;p6"/>
          <p:cNvCxnSpPr/>
          <p:nvPr/>
        </p:nvCxnSpPr>
        <p:spPr>
          <a:xfrm>
            <a:off x="6235538" y="3124201"/>
            <a:ext cx="0" cy="1163731"/>
          </a:xfrm>
          <a:prstGeom prst="straightConnector1">
            <a:avLst/>
          </a:prstGeom>
          <a:noFill/>
          <a:ln cap="flat" cmpd="sng" w="9525">
            <a:solidFill>
              <a:schemeClr val="accent2"/>
            </a:solidFill>
            <a:prstDash val="solid"/>
            <a:round/>
            <a:headEnd len="sm" w="sm" type="none"/>
            <a:tailEnd len="lg" w="lg" type="oval"/>
          </a:ln>
        </p:spPr>
      </p:cxnSp>
      <p:pic>
        <p:nvPicPr>
          <p:cNvPr id="159" name="Google Shape;159;p6"/>
          <p:cNvPicPr preferRelativeResize="0"/>
          <p:nvPr/>
        </p:nvPicPr>
        <p:blipFill rotWithShape="1">
          <a:blip r:embed="rId3">
            <a:alphaModFix/>
          </a:blip>
          <a:srcRect b="0" l="0" r="0" t="0"/>
          <a:stretch/>
        </p:blipFill>
        <p:spPr>
          <a:xfrm>
            <a:off x="1143000" y="4908834"/>
            <a:ext cx="914400" cy="914400"/>
          </a:xfrm>
          <a:prstGeom prst="rect">
            <a:avLst/>
          </a:prstGeom>
          <a:noFill/>
          <a:ln>
            <a:noFill/>
          </a:ln>
        </p:spPr>
      </p:pic>
      <p:pic>
        <p:nvPicPr>
          <p:cNvPr id="160" name="Google Shape;160;p6"/>
          <p:cNvPicPr preferRelativeResize="0"/>
          <p:nvPr/>
        </p:nvPicPr>
        <p:blipFill rotWithShape="1">
          <a:blip r:embed="rId4">
            <a:alphaModFix/>
          </a:blip>
          <a:srcRect b="0" l="0" r="0" t="0"/>
          <a:stretch/>
        </p:blipFill>
        <p:spPr>
          <a:xfrm>
            <a:off x="9150429" y="3324571"/>
            <a:ext cx="914400" cy="914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7"/>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OVERVIEW OF THE AI ACT DEFINITIONS AND SCOPE</a:t>
            </a:r>
            <a:endParaRPr/>
          </a:p>
        </p:txBody>
      </p:sp>
      <p:sp>
        <p:nvSpPr>
          <p:cNvPr id="166" name="Google Shape;166;p7"/>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GB"/>
              <a:t>What constitutes AI under the Act? </a:t>
            </a:r>
            <a:endParaRPr/>
          </a:p>
          <a:p>
            <a:pPr indent="-139700" lvl="0" marL="91440" rtl="0" algn="l">
              <a:lnSpc>
                <a:spcPct val="90000"/>
              </a:lnSpc>
              <a:spcBef>
                <a:spcPts val="1400"/>
              </a:spcBef>
              <a:spcAft>
                <a:spcPts val="0"/>
              </a:spcAft>
              <a:buSzPts val="2200"/>
              <a:buChar char=" "/>
            </a:pPr>
            <a:r>
              <a:rPr lang="en-GB"/>
              <a:t>Risk-based classification of AI systems</a:t>
            </a:r>
            <a:endParaRPr/>
          </a:p>
        </p:txBody>
      </p:sp>
      <p:pic>
        <p:nvPicPr>
          <p:cNvPr id="167" name="Google Shape;167;p7"/>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8"/>
          <p:cNvSpPr txBox="1"/>
          <p:nvPr>
            <p:ph type="title"/>
          </p:nvPr>
        </p:nvSpPr>
        <p:spPr>
          <a:xfrm>
            <a:off x="472205" y="227013"/>
            <a:ext cx="11254154" cy="64922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0000"/>
              </a:lnSpc>
              <a:spcBef>
                <a:spcPts val="0"/>
              </a:spcBef>
              <a:spcAft>
                <a:spcPts val="0"/>
              </a:spcAft>
              <a:buClr>
                <a:srgbClr val="464132"/>
              </a:buClr>
              <a:buSzPct val="100000"/>
              <a:buFont typeface="Twentieth Century"/>
              <a:buNone/>
            </a:pPr>
            <a:r>
              <a:rPr lang="en-GB"/>
              <a:t>2. BACKGROUND &amp; SCOPE</a:t>
            </a:r>
            <a:endParaRPr/>
          </a:p>
        </p:txBody>
      </p:sp>
      <p:sp>
        <p:nvSpPr>
          <p:cNvPr id="174" name="Google Shape;174;p8"/>
          <p:cNvSpPr txBox="1"/>
          <p:nvPr>
            <p:ph idx="1" type="body"/>
          </p:nvPr>
        </p:nvSpPr>
        <p:spPr>
          <a:xfrm>
            <a:off x="472206" y="1078992"/>
            <a:ext cx="5514535" cy="5166360"/>
          </a:xfrm>
          <a:prstGeom prst="rect">
            <a:avLst/>
          </a:prstGeom>
          <a:noFill/>
          <a:ln>
            <a:noFill/>
          </a:ln>
        </p:spPr>
        <p:txBody>
          <a:bodyPr anchorCtr="0" anchor="t" bIns="45700" lIns="45700" spcFirstLastPara="1" rIns="45700" wrap="square" tIns="45700">
            <a:noAutofit/>
          </a:bodyPr>
          <a:lstStyle/>
          <a:p>
            <a:pPr indent="0" lvl="0" marL="0" rtl="0" algn="l">
              <a:lnSpc>
                <a:spcPct val="90000"/>
              </a:lnSpc>
              <a:spcBef>
                <a:spcPts val="0"/>
              </a:spcBef>
              <a:spcAft>
                <a:spcPts val="0"/>
              </a:spcAft>
              <a:buSzPts val="1400"/>
              <a:buNone/>
            </a:pPr>
            <a:r>
              <a:rPr b="1" lang="en-GB" sz="1400"/>
              <a:t>Background: </a:t>
            </a:r>
            <a:endParaRPr/>
          </a:p>
          <a:p>
            <a:pPr indent="-91440" lvl="0" marL="91440" rtl="0" algn="l">
              <a:lnSpc>
                <a:spcPct val="90000"/>
              </a:lnSpc>
              <a:spcBef>
                <a:spcPts val="1400"/>
              </a:spcBef>
              <a:spcAft>
                <a:spcPts val="0"/>
              </a:spcAft>
              <a:buSzPts val="1400"/>
              <a:buChar char=" "/>
            </a:pPr>
            <a:r>
              <a:rPr lang="en-GB" sz="1400"/>
              <a:t>In 2016 US presented its AI Strategy and invested around EUR 970 million in unclassified AI research. </a:t>
            </a:r>
            <a:endParaRPr/>
          </a:p>
          <a:p>
            <a:pPr indent="-91440" lvl="0" marL="91440" rtl="0" algn="l">
              <a:lnSpc>
                <a:spcPct val="90000"/>
              </a:lnSpc>
              <a:spcBef>
                <a:spcPts val="1400"/>
              </a:spcBef>
              <a:spcAft>
                <a:spcPts val="0"/>
              </a:spcAft>
              <a:buSzPts val="1400"/>
              <a:buChar char=" "/>
            </a:pPr>
            <a:r>
              <a:rPr lang="en-GB" sz="1400"/>
              <a:t>In 2017 China presented the “New Generation Artificial Intelligence Development Plan” and invested EUR 7-9 billion </a:t>
            </a:r>
            <a:endParaRPr/>
          </a:p>
          <a:p>
            <a:pPr indent="-91440" lvl="0" marL="91440" rtl="0" algn="l">
              <a:lnSpc>
                <a:spcPct val="90000"/>
              </a:lnSpc>
              <a:spcBef>
                <a:spcPts val="1400"/>
              </a:spcBef>
              <a:spcAft>
                <a:spcPts val="0"/>
              </a:spcAft>
              <a:buSzPts val="1400"/>
              <a:buChar char=" "/>
            </a:pPr>
            <a:r>
              <a:rPr lang="en-GB" sz="1400"/>
              <a:t>In 2018 EU Commission stated that </a:t>
            </a:r>
            <a:r>
              <a:rPr b="1" lang="en-GB" sz="1400"/>
              <a:t>EU is behind in the Artificial Intelligence investment and planning </a:t>
            </a:r>
            <a:r>
              <a:rPr lang="en-GB" sz="1400"/>
              <a:t>and it shall set up a strategy using as tools its assets: A big AI research community (universities and hospitals) &amp; innovative entrepreneurs and start-ups (founded on scientific discovery or engineering) and a robust regulatory framework:</a:t>
            </a:r>
            <a:endParaRPr/>
          </a:p>
          <a:p>
            <a:pPr indent="-91440" lvl="0" marL="91440" rtl="0" algn="l">
              <a:lnSpc>
                <a:spcPct val="90000"/>
              </a:lnSpc>
              <a:spcBef>
                <a:spcPts val="1400"/>
              </a:spcBef>
              <a:spcAft>
                <a:spcPts val="0"/>
              </a:spcAft>
              <a:buSzPts val="1400"/>
              <a:buChar char=" "/>
            </a:pPr>
            <a:r>
              <a:rPr b="1" lang="en-GB" sz="1400">
                <a:solidFill>
                  <a:schemeClr val="accent6"/>
                </a:solidFill>
              </a:rPr>
              <a:t>AI ethics guidelines </a:t>
            </a:r>
            <a:r>
              <a:rPr lang="en-GB" sz="1400"/>
              <a:t>in 2018- with due regard to the Charter of Fundamental Rights of the European Union.</a:t>
            </a:r>
            <a:endParaRPr/>
          </a:p>
          <a:p>
            <a:pPr indent="-91440" lvl="0" marL="91440" rtl="0" algn="l">
              <a:lnSpc>
                <a:spcPct val="90000"/>
              </a:lnSpc>
              <a:spcBef>
                <a:spcPts val="1400"/>
              </a:spcBef>
              <a:spcAft>
                <a:spcPts val="0"/>
              </a:spcAft>
              <a:buSzPts val="1400"/>
              <a:buChar char=" "/>
            </a:pPr>
            <a:r>
              <a:rPr b="1" lang="en-GB" sz="1400">
                <a:solidFill>
                  <a:schemeClr val="accent6"/>
                </a:solidFill>
              </a:rPr>
              <a:t>White Paper on AI </a:t>
            </a:r>
            <a:r>
              <a:rPr lang="en-GB" sz="1400"/>
              <a:t>in 2020 to promote innovation and address risks</a:t>
            </a:r>
            <a:endParaRPr/>
          </a:p>
          <a:p>
            <a:pPr indent="-91440" lvl="0" marL="91440" rtl="0" algn="l">
              <a:lnSpc>
                <a:spcPct val="90000"/>
              </a:lnSpc>
              <a:spcBef>
                <a:spcPts val="1400"/>
              </a:spcBef>
              <a:spcAft>
                <a:spcPts val="0"/>
              </a:spcAft>
              <a:buSzPts val="1400"/>
              <a:buChar char=" "/>
            </a:pPr>
            <a:r>
              <a:rPr b="1" lang="en-GB" sz="1400">
                <a:solidFill>
                  <a:schemeClr val="accent6"/>
                </a:solidFill>
              </a:rPr>
              <a:t>AI Act Proposal </a:t>
            </a:r>
            <a:r>
              <a:rPr lang="en-GB" sz="1400"/>
              <a:t>in</a:t>
            </a:r>
            <a:r>
              <a:rPr b="1" lang="en-GB" sz="1400">
                <a:solidFill>
                  <a:schemeClr val="accent6"/>
                </a:solidFill>
              </a:rPr>
              <a:t> 2021- </a:t>
            </a:r>
            <a:r>
              <a:rPr lang="en-GB" sz="1400"/>
              <a:t>World's first artificial intelligence law </a:t>
            </a:r>
            <a:endParaRPr/>
          </a:p>
          <a:p>
            <a:pPr indent="-91440" lvl="0" marL="91440" rtl="0" algn="l">
              <a:lnSpc>
                <a:spcPct val="90000"/>
              </a:lnSpc>
              <a:spcBef>
                <a:spcPts val="1400"/>
              </a:spcBef>
              <a:spcAft>
                <a:spcPts val="0"/>
              </a:spcAft>
              <a:buSzPts val="1400"/>
              <a:buChar char=" "/>
            </a:pPr>
            <a:r>
              <a:rPr b="1" lang="en-GB" sz="1400">
                <a:solidFill>
                  <a:schemeClr val="accent6"/>
                </a:solidFill>
              </a:rPr>
              <a:t>AI Liability Directive </a:t>
            </a:r>
            <a:r>
              <a:rPr lang="en-GB" sz="1400"/>
              <a:t>in </a:t>
            </a:r>
            <a:r>
              <a:rPr b="1" lang="en-GB" sz="1400">
                <a:solidFill>
                  <a:schemeClr val="accent6"/>
                </a:solidFill>
              </a:rPr>
              <a:t>2022</a:t>
            </a:r>
            <a:endParaRPr/>
          </a:p>
          <a:p>
            <a:pPr indent="-2539" lvl="0" marL="91440" rtl="0" algn="l">
              <a:lnSpc>
                <a:spcPct val="90000"/>
              </a:lnSpc>
              <a:spcBef>
                <a:spcPts val="1400"/>
              </a:spcBef>
              <a:spcAft>
                <a:spcPts val="0"/>
              </a:spcAft>
              <a:buSzPts val="1400"/>
              <a:buNone/>
            </a:pPr>
            <a:r>
              <a:t/>
            </a:r>
            <a:endParaRPr sz="1400"/>
          </a:p>
          <a:p>
            <a:pPr indent="-2539" lvl="0" marL="91440" rtl="0" algn="l">
              <a:lnSpc>
                <a:spcPct val="90000"/>
              </a:lnSpc>
              <a:spcBef>
                <a:spcPts val="1400"/>
              </a:spcBef>
              <a:spcAft>
                <a:spcPts val="0"/>
              </a:spcAft>
              <a:buSzPts val="1400"/>
              <a:buNone/>
            </a:pPr>
            <a:r>
              <a:t/>
            </a:r>
            <a:endParaRPr sz="1400"/>
          </a:p>
          <a:p>
            <a:pPr indent="-2539" lvl="0" marL="91440" rtl="0" algn="l">
              <a:lnSpc>
                <a:spcPct val="90000"/>
              </a:lnSpc>
              <a:spcBef>
                <a:spcPts val="1400"/>
              </a:spcBef>
              <a:spcAft>
                <a:spcPts val="0"/>
              </a:spcAft>
              <a:buSzPts val="1400"/>
              <a:buNone/>
            </a:pPr>
            <a:r>
              <a:t/>
            </a:r>
            <a:endParaRPr sz="1400"/>
          </a:p>
          <a:p>
            <a:pPr indent="-2539" lvl="0" marL="91440" rtl="0" algn="l">
              <a:lnSpc>
                <a:spcPct val="90000"/>
              </a:lnSpc>
              <a:spcBef>
                <a:spcPts val="1400"/>
              </a:spcBef>
              <a:spcAft>
                <a:spcPts val="0"/>
              </a:spcAft>
              <a:buSzPts val="1400"/>
              <a:buNone/>
            </a:pPr>
            <a:r>
              <a:t/>
            </a:r>
            <a:endParaRPr sz="1400"/>
          </a:p>
          <a:p>
            <a:pPr indent="-2539" lvl="0" marL="91440" rtl="0" algn="l">
              <a:lnSpc>
                <a:spcPct val="90000"/>
              </a:lnSpc>
              <a:spcBef>
                <a:spcPts val="1400"/>
              </a:spcBef>
              <a:spcAft>
                <a:spcPts val="0"/>
              </a:spcAft>
              <a:buSzPts val="1400"/>
              <a:buNone/>
            </a:pPr>
            <a:r>
              <a:t/>
            </a:r>
            <a:endParaRPr sz="1400"/>
          </a:p>
          <a:p>
            <a:pPr indent="-2539" lvl="0" marL="91440" rtl="0" algn="l">
              <a:lnSpc>
                <a:spcPct val="90000"/>
              </a:lnSpc>
              <a:spcBef>
                <a:spcPts val="1400"/>
              </a:spcBef>
              <a:spcAft>
                <a:spcPts val="0"/>
              </a:spcAft>
              <a:buSzPts val="1400"/>
              <a:buNone/>
            </a:pPr>
            <a:r>
              <a:t/>
            </a:r>
            <a:endParaRPr sz="1400"/>
          </a:p>
          <a:p>
            <a:pPr indent="-2539" lvl="0" marL="91440" rtl="0" algn="l">
              <a:lnSpc>
                <a:spcPct val="90000"/>
              </a:lnSpc>
              <a:spcBef>
                <a:spcPts val="1400"/>
              </a:spcBef>
              <a:spcAft>
                <a:spcPts val="0"/>
              </a:spcAft>
              <a:buSzPts val="1400"/>
              <a:buNone/>
            </a:pPr>
            <a:r>
              <a:t/>
            </a:r>
            <a:endParaRPr sz="1400"/>
          </a:p>
        </p:txBody>
      </p:sp>
      <p:sp>
        <p:nvSpPr>
          <p:cNvPr id="175" name="Google Shape;175;p8"/>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GB"/>
              <a:t>SIDLEY AUSTIN  LLP  </a:t>
            </a:r>
            <a:endParaRPr/>
          </a:p>
        </p:txBody>
      </p:sp>
      <p:sp>
        <p:nvSpPr>
          <p:cNvPr id="176" name="Google Shape;176;p8"/>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177" name="Google Shape;177;p8"/>
          <p:cNvSpPr/>
          <p:nvPr/>
        </p:nvSpPr>
        <p:spPr>
          <a:xfrm>
            <a:off x="6342678" y="1189165"/>
            <a:ext cx="3856196" cy="586759"/>
          </a:xfrm>
          <a:prstGeom prst="rect">
            <a:avLst/>
          </a:prstGeom>
          <a:solidFill>
            <a:schemeClr val="accent2"/>
          </a:solidFill>
          <a:ln cap="flat" cmpd="sng" w="15875">
            <a:solidFill>
              <a:schemeClr val="accent2"/>
            </a:solidFill>
            <a:prstDash val="solid"/>
            <a:miter lim="800000"/>
            <a:headEnd len="sm" w="sm" type="none"/>
            <a:tailEnd len="sm" w="sm" type="none"/>
          </a:ln>
        </p:spPr>
        <p:txBody>
          <a:bodyPr anchorCtr="0" anchor="ctr" bIns="73175" lIns="73175" spcFirstLastPara="1" rIns="73175" wrap="square" tIns="73175">
            <a:noAutofit/>
          </a:bodyPr>
          <a:lstStyle/>
          <a:p>
            <a:pPr indent="0" lvl="0" marL="0" marR="0" rtl="0" algn="ctr">
              <a:lnSpc>
                <a:spcPct val="90000"/>
              </a:lnSpc>
              <a:spcBef>
                <a:spcPts val="0"/>
              </a:spcBef>
              <a:spcAft>
                <a:spcPts val="0"/>
              </a:spcAft>
              <a:buNone/>
            </a:pPr>
            <a:r>
              <a:rPr b="1" lang="en-GB" sz="1400">
                <a:solidFill>
                  <a:schemeClr val="lt1"/>
                </a:solidFill>
                <a:latin typeface="Twentieth Century"/>
                <a:ea typeface="Twentieth Century"/>
                <a:cs typeface="Twentieth Century"/>
                <a:sym typeface="Twentieth Century"/>
              </a:rPr>
              <a:t>EU ARTIFICIAL INTELLIGENCE STRATEGY </a:t>
            </a:r>
            <a:endParaRPr/>
          </a:p>
          <a:p>
            <a:pPr indent="0" lvl="0" marL="0" marR="0" rtl="0" algn="ctr">
              <a:lnSpc>
                <a:spcPct val="90000"/>
              </a:lnSpc>
              <a:spcBef>
                <a:spcPts val="490"/>
              </a:spcBef>
              <a:spcAft>
                <a:spcPts val="0"/>
              </a:spcAft>
              <a:buNone/>
            </a:pPr>
            <a:r>
              <a:rPr b="1" lang="en-GB" sz="1400">
                <a:solidFill>
                  <a:schemeClr val="lt1"/>
                </a:solidFill>
                <a:latin typeface="Twentieth Century"/>
                <a:ea typeface="Twentieth Century"/>
                <a:cs typeface="Twentieth Century"/>
                <a:sym typeface="Twentieth Century"/>
              </a:rPr>
              <a:t>2 Proposals</a:t>
            </a:r>
            <a:endParaRPr b="1" sz="1400">
              <a:solidFill>
                <a:schemeClr val="lt1"/>
              </a:solidFill>
              <a:latin typeface="Twentieth Century"/>
              <a:ea typeface="Twentieth Century"/>
              <a:cs typeface="Twentieth Century"/>
              <a:sym typeface="Twentieth Century"/>
            </a:endParaRPr>
          </a:p>
        </p:txBody>
      </p:sp>
      <p:sp>
        <p:nvSpPr>
          <p:cNvPr id="178" name="Google Shape;178;p8"/>
          <p:cNvSpPr txBox="1"/>
          <p:nvPr/>
        </p:nvSpPr>
        <p:spPr>
          <a:xfrm>
            <a:off x="6342678" y="1950886"/>
            <a:ext cx="3876074" cy="2108269"/>
          </a:xfrm>
          <a:prstGeom prst="rect">
            <a:avLst/>
          </a:prstGeom>
          <a:solidFill>
            <a:schemeClr val="lt2">
              <a:alpha val="49803"/>
            </a:schemeClr>
          </a:solidFill>
          <a:ln cap="flat" cmpd="sng" w="25400">
            <a:solidFill>
              <a:schemeClr val="l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spcBef>
                <a:spcPts val="0"/>
              </a:spcBef>
              <a:spcAft>
                <a:spcPts val="0"/>
              </a:spcAft>
              <a:buNone/>
            </a:pPr>
            <a:r>
              <a:rPr b="1" lang="en-GB" sz="1400">
                <a:solidFill>
                  <a:schemeClr val="dk2"/>
                </a:solidFill>
                <a:latin typeface="Twentieth Century"/>
                <a:ea typeface="Twentieth Century"/>
                <a:cs typeface="Twentieth Century"/>
                <a:sym typeface="Twentieth Century"/>
              </a:rPr>
              <a:t>AI Liability Directive</a:t>
            </a:r>
            <a:endParaRPr/>
          </a:p>
          <a:p>
            <a:pPr indent="-92869" lvl="1" marL="92869" marR="0" rtl="0" algn="l">
              <a:spcBef>
                <a:spcPts val="600"/>
              </a:spcBef>
              <a:spcAft>
                <a:spcPts val="0"/>
              </a:spcAft>
              <a:buClr>
                <a:schemeClr val="dk2"/>
              </a:buClr>
              <a:buSzPts val="1200"/>
              <a:buFont typeface="Arial"/>
              <a:buChar char="•"/>
            </a:pPr>
            <a:r>
              <a:rPr b="0" i="0" lang="en-GB" sz="1200" u="none" cap="none" strike="noStrike">
                <a:solidFill>
                  <a:schemeClr val="dk2"/>
                </a:solidFill>
                <a:latin typeface="Twentieth Century"/>
                <a:ea typeface="Twentieth Century"/>
                <a:cs typeface="Twentieth Century"/>
                <a:sym typeface="Twentieth Century"/>
              </a:rPr>
              <a:t>Applies to </a:t>
            </a:r>
            <a:r>
              <a:rPr b="1" i="0" lang="en-GB" sz="1200" u="none" cap="none" strike="noStrike">
                <a:solidFill>
                  <a:schemeClr val="accent2"/>
                </a:solidFill>
                <a:latin typeface="Twentieth Century"/>
                <a:ea typeface="Twentieth Century"/>
                <a:cs typeface="Twentieth Century"/>
                <a:sym typeface="Twentieth Century"/>
              </a:rPr>
              <a:t>operators of AI </a:t>
            </a:r>
            <a:r>
              <a:rPr b="1" i="0" lang="en-GB" sz="1200" u="none" cap="none" strike="noStrike">
                <a:solidFill>
                  <a:schemeClr val="accent2"/>
                </a:solidFill>
                <a:latin typeface="Arial"/>
                <a:ea typeface="Arial"/>
                <a:cs typeface="Arial"/>
                <a:sym typeface="Arial"/>
              </a:rPr>
              <a:t>systems who would be held liable </a:t>
            </a:r>
            <a:r>
              <a:rPr b="0" i="0" lang="en-GB" sz="1200" u="none" cap="none" strike="noStrike">
                <a:solidFill>
                  <a:schemeClr val="dk2"/>
                </a:solidFill>
                <a:latin typeface="Arial"/>
                <a:ea typeface="Arial"/>
                <a:cs typeface="Arial"/>
                <a:sym typeface="Arial"/>
              </a:rPr>
              <a:t>when such systems cause harm</a:t>
            </a:r>
            <a:endParaRPr/>
          </a:p>
          <a:p>
            <a:pPr indent="-92869" lvl="1" marL="92869" marR="0" rtl="0" algn="l">
              <a:spcBef>
                <a:spcPts val="600"/>
              </a:spcBef>
              <a:spcAft>
                <a:spcPts val="0"/>
              </a:spcAft>
              <a:buClr>
                <a:schemeClr val="dk2"/>
              </a:buClr>
              <a:buSzPts val="1200"/>
              <a:buFont typeface="Arial"/>
              <a:buChar char="•"/>
            </a:pPr>
            <a:r>
              <a:rPr b="0" i="0" lang="en-GB" sz="1200" u="none" cap="none" strike="noStrike">
                <a:solidFill>
                  <a:schemeClr val="dk2"/>
                </a:solidFill>
                <a:latin typeface="Arial"/>
                <a:ea typeface="Arial"/>
                <a:cs typeface="Arial"/>
                <a:sym typeface="Arial"/>
              </a:rPr>
              <a:t>Harmonises non-contractual civil liability rules for damage caused by AI systems and creates a rebuttable presumption of causality</a:t>
            </a:r>
            <a:endParaRPr/>
          </a:p>
          <a:p>
            <a:pPr indent="-92869" lvl="1" marL="92869" marR="0" rtl="0" algn="l">
              <a:spcBef>
                <a:spcPts val="600"/>
              </a:spcBef>
              <a:spcAft>
                <a:spcPts val="0"/>
              </a:spcAft>
              <a:buClr>
                <a:schemeClr val="dk2"/>
              </a:buClr>
              <a:buSzPts val="1200"/>
              <a:buFont typeface="Arial"/>
              <a:buChar char="•"/>
            </a:pPr>
            <a:r>
              <a:rPr b="0" i="0" lang="en-GB" sz="1200" u="none" cap="none" strike="noStrike">
                <a:solidFill>
                  <a:schemeClr val="dk2"/>
                </a:solidFill>
                <a:latin typeface="Arial"/>
                <a:ea typeface="Arial"/>
                <a:cs typeface="Arial"/>
                <a:sym typeface="Arial"/>
              </a:rPr>
              <a:t>Establishes right </a:t>
            </a:r>
            <a:r>
              <a:rPr b="1" i="0" lang="en-GB" sz="1200" u="none" cap="none" strike="noStrike">
                <a:solidFill>
                  <a:schemeClr val="accent2"/>
                </a:solidFill>
                <a:latin typeface="Arial"/>
                <a:ea typeface="Arial"/>
                <a:cs typeface="Arial"/>
                <a:sym typeface="Arial"/>
              </a:rPr>
              <a:t>of access to evidence </a:t>
            </a:r>
            <a:r>
              <a:rPr b="0" i="0" lang="en-GB" sz="1200" u="none" cap="none" strike="noStrike">
                <a:solidFill>
                  <a:schemeClr val="dk2"/>
                </a:solidFill>
                <a:latin typeface="Arial"/>
                <a:ea typeface="Arial"/>
                <a:cs typeface="Arial"/>
                <a:sym typeface="Arial"/>
              </a:rPr>
              <a:t>from companies and suppliers, in cases in which high-risk AI is involved</a:t>
            </a:r>
            <a:endParaRPr/>
          </a:p>
        </p:txBody>
      </p:sp>
      <p:sp>
        <p:nvSpPr>
          <p:cNvPr id="179" name="Google Shape;179;p8"/>
          <p:cNvSpPr txBox="1"/>
          <p:nvPr/>
        </p:nvSpPr>
        <p:spPr>
          <a:xfrm>
            <a:off x="6342678" y="4276656"/>
            <a:ext cx="3876074" cy="1846659"/>
          </a:xfrm>
          <a:prstGeom prst="rect">
            <a:avLst/>
          </a:prstGeom>
          <a:solidFill>
            <a:schemeClr val="lt2">
              <a:alpha val="49803"/>
            </a:schemeClr>
          </a:solidFill>
          <a:ln cap="flat" cmpd="sng" w="25400">
            <a:solidFill>
              <a:schemeClr val="lt2"/>
            </a:solidFill>
            <a:prstDash val="solid"/>
            <a:round/>
            <a:headEnd len="sm" w="sm" type="none"/>
            <a:tailEnd len="sm" w="sm" type="none"/>
          </a:ln>
        </p:spPr>
        <p:txBody>
          <a:bodyPr anchorCtr="0" anchor="t" bIns="91425" lIns="91425" spcFirstLastPara="1" rIns="91425" wrap="square" tIns="91425">
            <a:spAutoFit/>
          </a:bodyPr>
          <a:lstStyle/>
          <a:p>
            <a:pPr indent="0" lvl="1" marL="0" marR="0" rtl="0" algn="l">
              <a:spcBef>
                <a:spcPts val="0"/>
              </a:spcBef>
              <a:spcAft>
                <a:spcPts val="0"/>
              </a:spcAft>
              <a:buNone/>
            </a:pPr>
            <a:r>
              <a:rPr b="1" i="0" lang="en-GB" sz="1400" u="none" cap="none" strike="noStrike">
                <a:solidFill>
                  <a:schemeClr val="dk2"/>
                </a:solidFill>
                <a:latin typeface="Arial"/>
                <a:ea typeface="Arial"/>
                <a:cs typeface="Arial"/>
                <a:sym typeface="Arial"/>
              </a:rPr>
              <a:t>AI Act</a:t>
            </a:r>
            <a:endParaRPr/>
          </a:p>
          <a:p>
            <a:pPr indent="-171450" lvl="1" marL="171450" marR="0" rtl="0" algn="l">
              <a:spcBef>
                <a:spcPts val="600"/>
              </a:spcBef>
              <a:spcAft>
                <a:spcPts val="0"/>
              </a:spcAft>
              <a:buClr>
                <a:schemeClr val="dk2"/>
              </a:buClr>
              <a:buSzPts val="1200"/>
              <a:buFont typeface="Arial"/>
              <a:buChar char="•"/>
            </a:pPr>
            <a:r>
              <a:rPr b="0" i="0" lang="en-GB" sz="1200" u="none" cap="none" strike="noStrike">
                <a:solidFill>
                  <a:schemeClr val="dk2"/>
                </a:solidFill>
                <a:latin typeface="Arial"/>
                <a:ea typeface="Arial"/>
                <a:cs typeface="Arial"/>
                <a:sym typeface="Arial"/>
              </a:rPr>
              <a:t>Covers </a:t>
            </a:r>
            <a:r>
              <a:rPr b="1" i="0" lang="en-GB" sz="1200" u="none" cap="none" strike="noStrike">
                <a:solidFill>
                  <a:schemeClr val="accent2"/>
                </a:solidFill>
                <a:latin typeface="Twentieth Century"/>
                <a:ea typeface="Twentieth Century"/>
                <a:cs typeface="Twentieth Century"/>
                <a:sym typeface="Twentieth Century"/>
              </a:rPr>
              <a:t>providers, manufacturers, deployers, distributors and importers of AI systems </a:t>
            </a:r>
            <a:r>
              <a:rPr b="0" i="0" lang="en-GB" sz="1200" u="none" cap="none" strike="noStrike">
                <a:solidFill>
                  <a:schemeClr val="dk2"/>
                </a:solidFill>
                <a:latin typeface="Arial"/>
                <a:ea typeface="Arial"/>
                <a:cs typeface="Arial"/>
                <a:sym typeface="Arial"/>
              </a:rPr>
              <a:t>(in and out of EU) where the output produced by the system is intended to be used in the EU.</a:t>
            </a:r>
            <a:endParaRPr/>
          </a:p>
          <a:p>
            <a:pPr indent="-171450" lvl="1" marL="171450" marR="0" rtl="0" algn="l">
              <a:spcBef>
                <a:spcPts val="600"/>
              </a:spcBef>
              <a:spcAft>
                <a:spcPts val="0"/>
              </a:spcAft>
              <a:buClr>
                <a:schemeClr val="dk2"/>
              </a:buClr>
              <a:buSzPts val="1200"/>
              <a:buFont typeface="Arial"/>
              <a:buChar char="•"/>
            </a:pPr>
            <a:r>
              <a:rPr b="0" i="0" lang="en-GB" sz="1200" u="none" cap="none" strike="noStrike">
                <a:solidFill>
                  <a:schemeClr val="dk2"/>
                </a:solidFill>
                <a:latin typeface="Arial"/>
                <a:ea typeface="Arial"/>
                <a:cs typeface="Arial"/>
                <a:sym typeface="Arial"/>
              </a:rPr>
              <a:t>Bans certain AI systems (e.g. biometric categorization) and requires a </a:t>
            </a:r>
            <a:r>
              <a:rPr b="1" i="0" lang="en-GB" sz="1200" u="none" cap="none" strike="noStrike">
                <a:solidFill>
                  <a:schemeClr val="accent2"/>
                </a:solidFill>
                <a:latin typeface="Arial"/>
                <a:ea typeface="Arial"/>
                <a:cs typeface="Arial"/>
                <a:sym typeface="Arial"/>
              </a:rPr>
              <a:t>conformity assessment</a:t>
            </a:r>
            <a:r>
              <a:rPr b="0" i="0" lang="en-GB" sz="1200" u="none" cap="none" strike="noStrike">
                <a:solidFill>
                  <a:schemeClr val="dk2"/>
                </a:solidFill>
                <a:latin typeface="Arial"/>
                <a:ea typeface="Arial"/>
                <a:cs typeface="Arial"/>
                <a:sym typeface="Arial"/>
              </a:rPr>
              <a:t> to high-risk AI systems.</a:t>
            </a:r>
            <a:endParaRPr b="0" i="0" sz="1200" u="none" cap="none" strike="noStrike">
              <a:solidFill>
                <a:schemeClr val="dk2"/>
              </a:solidFill>
              <a:latin typeface="Arial"/>
              <a:ea typeface="Arial"/>
              <a:cs typeface="Arial"/>
              <a:sym typeface="Arial"/>
            </a:endParaRPr>
          </a:p>
        </p:txBody>
      </p:sp>
      <p:pic>
        <p:nvPicPr>
          <p:cNvPr id="180" name="Google Shape;180;p8"/>
          <p:cNvPicPr preferRelativeResize="0"/>
          <p:nvPr/>
        </p:nvPicPr>
        <p:blipFill rotWithShape="1">
          <a:blip r:embed="rId3">
            <a:alphaModFix/>
          </a:blip>
          <a:srcRect b="0" l="0" r="0" t="0"/>
          <a:stretch/>
        </p:blipFill>
        <p:spPr>
          <a:xfrm>
            <a:off x="9542638" y="745825"/>
            <a:ext cx="1506363" cy="207393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9"/>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WHAT IS THE AI ACT?</a:t>
            </a:r>
            <a:endParaRPr/>
          </a:p>
        </p:txBody>
      </p:sp>
      <p:sp>
        <p:nvSpPr>
          <p:cNvPr id="186" name="Google Shape;186;p9"/>
          <p:cNvSpPr txBox="1"/>
          <p:nvPr>
            <p:ph idx="1" type="body"/>
          </p:nvPr>
        </p:nvSpPr>
        <p:spPr>
          <a:xfrm>
            <a:off x="685799" y="1494764"/>
            <a:ext cx="10820400" cy="4024125"/>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Font typeface="Arial"/>
              <a:buChar char="•"/>
            </a:pPr>
            <a:r>
              <a:rPr b="1" lang="en-GB"/>
              <a:t>Definition:</a:t>
            </a:r>
            <a:endParaRPr/>
          </a:p>
          <a:p>
            <a:pPr indent="0" lvl="0" marL="0" rtl="0" algn="l">
              <a:lnSpc>
                <a:spcPct val="90000"/>
              </a:lnSpc>
              <a:spcBef>
                <a:spcPts val="1400"/>
              </a:spcBef>
              <a:spcAft>
                <a:spcPts val="0"/>
              </a:spcAft>
              <a:buSzPts val="2200"/>
              <a:buNone/>
            </a:pPr>
            <a:r>
              <a:rPr lang="en-GB"/>
              <a:t>The AI Act is a regulatory framework proposed by the European Commission to manage the risks associated with AI.</a:t>
            </a:r>
            <a:endParaRPr/>
          </a:p>
          <a:p>
            <a:pPr indent="-139700" lvl="0" marL="91440" rtl="0" algn="l">
              <a:lnSpc>
                <a:spcPct val="90000"/>
              </a:lnSpc>
              <a:spcBef>
                <a:spcPts val="1400"/>
              </a:spcBef>
              <a:spcAft>
                <a:spcPts val="0"/>
              </a:spcAft>
              <a:buSzPts val="2200"/>
              <a:buFont typeface="Arial"/>
              <a:buChar char="•"/>
            </a:pPr>
            <a:r>
              <a:rPr lang="en-GB"/>
              <a:t>Aim to promote safe and trustworthy AI technologies.</a:t>
            </a:r>
            <a:endParaRPr/>
          </a:p>
          <a:p>
            <a:pPr indent="0" lvl="0" marL="0" rtl="0" algn="l">
              <a:lnSpc>
                <a:spcPct val="90000"/>
              </a:lnSpc>
              <a:spcBef>
                <a:spcPts val="1400"/>
              </a:spcBef>
              <a:spcAft>
                <a:spcPts val="0"/>
              </a:spcAft>
              <a:buSzPts val="2200"/>
              <a:buNone/>
            </a:pPr>
            <a:r>
              <a:rPr lang="en-GB"/>
              <a:t>“The definition of AI system in the legal framework </a:t>
            </a:r>
            <a:r>
              <a:rPr b="1" lang="en-GB"/>
              <a:t>aims to be as technology neutral </a:t>
            </a:r>
            <a:r>
              <a:rPr lang="en-GB"/>
              <a:t>and </a:t>
            </a:r>
            <a:r>
              <a:rPr b="1" lang="en-GB"/>
              <a:t>future proof as possible</a:t>
            </a:r>
            <a:r>
              <a:rPr lang="en-GB"/>
              <a:t>, taking into account the fast technological and market developments related to AI.”</a:t>
            </a:r>
            <a:endParaRPr/>
          </a:p>
          <a:p>
            <a:pPr indent="0" lvl="0" marL="0" rtl="0" algn="l">
              <a:lnSpc>
                <a:spcPct val="90000"/>
              </a:lnSpc>
              <a:spcBef>
                <a:spcPts val="1400"/>
              </a:spcBef>
              <a:spcAft>
                <a:spcPts val="0"/>
              </a:spcAft>
              <a:buSzPts val="2200"/>
              <a:buNone/>
            </a:pPr>
            <a:r>
              <a:t/>
            </a:r>
            <a:endParaRPr/>
          </a:p>
          <a:p>
            <a:pPr indent="0" lvl="0" marL="91440" rtl="0" algn="l">
              <a:lnSpc>
                <a:spcPct val="90000"/>
              </a:lnSpc>
              <a:spcBef>
                <a:spcPts val="1400"/>
              </a:spcBef>
              <a:spcAft>
                <a:spcPts val="0"/>
              </a:spcAft>
              <a:buSzPts val="2200"/>
              <a:buNone/>
            </a:pPr>
            <a:r>
              <a:t/>
            </a:r>
            <a:endParaRPr/>
          </a:p>
        </p:txBody>
      </p:sp>
      <p:sp>
        <p:nvSpPr>
          <p:cNvPr id="187" name="Google Shape;187;p9"/>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188" name="Google Shape;188;p9"/>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2024-07-21T21:10:39Z</dcterms:created>
  <dc:creator>Maria - Oraiozili Koutsoupia</dc:creator>
</cp:coreProperties>
</file>